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0"/>
  </p:notesMasterIdLst>
  <p:handoutMasterIdLst>
    <p:handoutMasterId r:id="rId11"/>
  </p:handoutMasterIdLst>
  <p:sldIdLst>
    <p:sldId id="256" r:id="rId2"/>
    <p:sldId id="263" r:id="rId3"/>
    <p:sldId id="265" r:id="rId4"/>
    <p:sldId id="261" r:id="rId5"/>
    <p:sldId id="264" r:id="rId6"/>
    <p:sldId id="262"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pPr/>
              <a:t>12/18/2021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srcRect/>
          <a:stretch>
            <a:fillRect/>
          </a:stretch>
        </p:blipFill>
        <p:spPr>
          <a:xfrm>
            <a:off x="7317158" y="151163"/>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r>
              <a:rPr lang="en-GB" sz="3000" b="1" dirty="0" err="1">
                <a:solidFill>
                  <a:srgbClr val="FF0000"/>
                </a:solidFill>
                <a:latin typeface="Calibri" panose="020F0502020204030204"/>
                <a:ea typeface="Calibri" panose="020F0502020204030204"/>
                <a:cs typeface="Calibri" panose="020F0502020204030204"/>
                <a:sym typeface="Calibri" panose="020F0502020204030204"/>
              </a:rPr>
              <a:t>Valoday</a:t>
            </a:r>
            <a:r>
              <a:rPr lang="en-GB" sz="3000" b="1" dirty="0">
                <a:solidFill>
                  <a:srgbClr val="FF0000"/>
                </a:solidFill>
                <a:latin typeface="Calibri" panose="020F0502020204030204"/>
                <a:ea typeface="Calibri" panose="020F0502020204030204"/>
                <a:cs typeface="Calibri" panose="020F0502020204030204"/>
                <a:sym typeface="Calibri" panose="020F0502020204030204"/>
              </a:rPr>
              <a:t> and me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GB" sz="3000" dirty="0">
                <a:latin typeface="Calibri" panose="020F0502020204030204"/>
                <a:ea typeface="Calibri" panose="020F0502020204030204"/>
                <a:cs typeface="Calibri" panose="020F0502020204030204"/>
                <a:sym typeface="Calibri" panose="020F0502020204030204"/>
              </a:rPr>
              <a:t>(</a:t>
            </a:r>
            <a:r>
              <a:rPr lang="en-IN" altLang="en-GB" sz="3000" dirty="0">
                <a:latin typeface="Calibri" panose="020F0502020204030204"/>
                <a:ea typeface="Calibri" panose="020F0502020204030204"/>
                <a:cs typeface="Calibri" panose="020F0502020204030204"/>
                <a:sym typeface="Calibri" panose="020F0502020204030204"/>
              </a:rPr>
              <a:t>Leo Tolstoy</a:t>
            </a:r>
            <a:r>
              <a:rPr lang="en-GB" sz="3000" dirty="0">
                <a:latin typeface="Calibri" panose="020F0502020204030204"/>
                <a:ea typeface="Calibri" panose="020F0502020204030204"/>
                <a:cs typeface="Calibri" panose="020F0502020204030204"/>
                <a:sym typeface="Calibri" panose="020F0502020204030204"/>
              </a:rPr>
              <a:t>)</a:t>
            </a:r>
            <a:endParaRPr sz="25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b="1">
                <a:sym typeface="+mn-ea"/>
              </a:rPr>
              <a:t>SUBJECT : (E</a:t>
            </a:r>
            <a:r>
              <a:rPr lang="en-IN" altLang="en-GB" b="1">
                <a:sym typeface="+mn-ea"/>
              </a:rPr>
              <a:t>nglish</a:t>
            </a:r>
            <a:r>
              <a:rPr lang="en-GB" b="1">
                <a:sym typeface="+mn-ea"/>
              </a:rPr>
              <a:t>)</a:t>
            </a:r>
            <a:endParaRPr b="1"/>
          </a:p>
          <a:p>
            <a:pPr marL="0" lvl="0" indent="0" algn="l" rtl="0">
              <a:spcBef>
                <a:spcPts val="0"/>
              </a:spcBef>
              <a:spcAft>
                <a:spcPts val="0"/>
              </a:spcAft>
              <a:buNone/>
            </a:pPr>
            <a:r>
              <a:rPr lang="en-GB" b="1">
                <a:sym typeface="+mn-ea"/>
              </a:rPr>
              <a:t>CHAPTER NUMBER:</a:t>
            </a:r>
            <a:r>
              <a:rPr lang="en-IN" altLang="en-GB" b="1">
                <a:sym typeface="+mn-ea"/>
              </a:rPr>
              <a:t> 1</a:t>
            </a:r>
            <a:endParaRPr b="1"/>
          </a:p>
          <a:p>
            <a:pPr marL="0" lvl="0" indent="0" algn="l" rtl="0">
              <a:spcBef>
                <a:spcPts val="0"/>
              </a:spcBef>
              <a:spcAft>
                <a:spcPts val="0"/>
              </a:spcAft>
              <a:buNone/>
            </a:pPr>
            <a:r>
              <a:rPr lang="en-GB" b="1">
                <a:sym typeface="+mn-ea"/>
              </a:rPr>
              <a:t>CHAPTER NAME :</a:t>
            </a:r>
            <a:r>
              <a:rPr lang="en-GB" b="1">
                <a:solidFill>
                  <a:srgbClr val="FF0000"/>
                </a:solidFill>
                <a:latin typeface="Calibri" panose="020F0502020204030204"/>
                <a:ea typeface="Calibri" panose="020F0502020204030204"/>
                <a:cs typeface="Calibri" panose="020F0502020204030204"/>
                <a:sym typeface="Calibri" panose="020F0502020204030204"/>
              </a:rPr>
              <a:t>Valoday and me</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5;p13"/>
          <p:cNvPicPr preferRelativeResize="0"/>
          <p:nvPr/>
        </p:nvPicPr>
        <p:blipFill rotWithShape="1">
          <a:blip r:embed="rId2"/>
          <a:srcRect/>
          <a:stretch>
            <a:fillRect/>
          </a:stretch>
        </p:blipFill>
        <p:spPr>
          <a:xfrm>
            <a:off x="7317158" y="151163"/>
            <a:ext cx="1578401" cy="595071"/>
          </a:xfrm>
          <a:prstGeom prst="rect">
            <a:avLst/>
          </a:prstGeom>
          <a:noFill/>
          <a:ln>
            <a:noFill/>
          </a:ln>
        </p:spPr>
      </p:pic>
      <p:sp>
        <p:nvSpPr>
          <p:cNvPr id="6" name="Title 5"/>
          <p:cNvSpPr>
            <a:spLocks noGrp="1"/>
          </p:cNvSpPr>
          <p:nvPr>
            <p:ph type="title"/>
          </p:nvPr>
        </p:nvSpPr>
        <p:spPr/>
        <p:txBody>
          <a:bodyPr/>
          <a:lstStyle/>
          <a:p>
            <a:r>
              <a:rPr lang="en-US" sz="2400" dirty="0" smtClean="0">
                <a:solidFill>
                  <a:srgbClr val="FF0000"/>
                </a:solidFill>
              </a:rPr>
              <a:t>Learning Objectives</a:t>
            </a:r>
            <a:endParaRPr lang="en-US" sz="2400" dirty="0">
              <a:solidFill>
                <a:srgbClr val="FF0000"/>
              </a:solidFill>
            </a:endParaRPr>
          </a:p>
        </p:txBody>
      </p:sp>
      <p:sp>
        <p:nvSpPr>
          <p:cNvPr id="7" name="Text Placeholder 6"/>
          <p:cNvSpPr>
            <a:spLocks noGrp="1"/>
          </p:cNvSpPr>
          <p:nvPr>
            <p:ph type="body" idx="1"/>
          </p:nvPr>
        </p:nvSpPr>
        <p:spPr/>
        <p:txBody>
          <a:bodyPr/>
          <a:lstStyle/>
          <a:p>
            <a:pPr>
              <a:buNone/>
            </a:pPr>
            <a:r>
              <a:rPr lang="en-US" dirty="0" smtClean="0"/>
              <a:t>Students will be able to:</a:t>
            </a:r>
          </a:p>
          <a:p>
            <a:pPr>
              <a:buFont typeface="Arial" pitchFamily="34" charset="0"/>
              <a:buChar char="•"/>
            </a:pPr>
            <a:r>
              <a:rPr lang="en-US" dirty="0" err="1" smtClean="0"/>
              <a:t>Analyse</a:t>
            </a:r>
            <a:r>
              <a:rPr lang="en-US" dirty="0" smtClean="0"/>
              <a:t> the </a:t>
            </a:r>
            <a:r>
              <a:rPr lang="en-US" dirty="0" err="1" smtClean="0"/>
              <a:t>behaviour</a:t>
            </a:r>
            <a:r>
              <a:rPr lang="en-US" dirty="0" smtClean="0"/>
              <a:t> and attitude of two characters in the story;</a:t>
            </a:r>
          </a:p>
          <a:p>
            <a:pPr>
              <a:buFont typeface="Arial" pitchFamily="34" charset="0"/>
              <a:buChar char="•"/>
            </a:pPr>
            <a:r>
              <a:rPr lang="en-US" dirty="0" smtClean="0"/>
              <a:t>Explain the interpersonal relationships between siblings;</a:t>
            </a:r>
          </a:p>
          <a:p>
            <a:pPr>
              <a:buFont typeface="Arial" pitchFamily="34" charset="0"/>
              <a:buChar char="•"/>
            </a:pPr>
            <a:r>
              <a:rPr lang="en-US" dirty="0" err="1" smtClean="0"/>
              <a:t>Recognise</a:t>
            </a:r>
            <a:r>
              <a:rPr lang="en-US" dirty="0" smtClean="0"/>
              <a:t> the importance of forgiveness in relationships and inculcate it in daily </a:t>
            </a:r>
            <a:r>
              <a:rPr lang="en-US" dirty="0" err="1" smtClean="0"/>
              <a:t>behaviour</a:t>
            </a:r>
            <a:r>
              <a:rPr lang="en-US" dirty="0" smtClean="0"/>
              <a:t>;</a:t>
            </a:r>
          </a:p>
          <a:p>
            <a:pPr>
              <a:buFont typeface="Arial" pitchFamily="34" charset="0"/>
              <a:buChar char="•"/>
            </a:pPr>
            <a:r>
              <a:rPr lang="en-US" dirty="0" smtClean="0"/>
              <a:t>Identify noun clauses and define their functions; </a:t>
            </a:r>
          </a:p>
          <a:p>
            <a:pPr>
              <a:buFont typeface="Arial" pitchFamily="34" charset="0"/>
              <a:buChar char="•"/>
            </a:pPr>
            <a:r>
              <a:rPr lang="en-US" dirty="0" smtClean="0"/>
              <a:t>Record significant experiences in a diary or a learning journal.</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809186" y="0"/>
            <a:ext cx="1158364" cy="611875"/>
          </a:xfrm>
          <a:prstGeom prst="rect">
            <a:avLst/>
          </a:prstGeom>
          <a:noFill/>
          <a:ln>
            <a:noFill/>
          </a:ln>
        </p:spPr>
      </p:pic>
      <p:sp>
        <p:nvSpPr>
          <p:cNvPr id="64" name="Google Shape;64;p14"/>
          <p:cNvSpPr txBox="1"/>
          <p:nvPr/>
        </p:nvSpPr>
        <p:spPr>
          <a:xfrm>
            <a:off x="-635" y="-635"/>
            <a:ext cx="9144635" cy="1066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200" b="1" i="0" u="none" strike="noStrike" cap="none">
                <a:solidFill>
                  <a:srgbClr val="FF0000"/>
                </a:solidFill>
                <a:latin typeface="Arial" panose="020B0604020202020204"/>
                <a:ea typeface="Arial" panose="020B0604020202020204"/>
                <a:cs typeface="Arial" panose="020B0604020202020204"/>
                <a:sym typeface="Arial" panose="020B0604020202020204"/>
              </a:rPr>
              <a:t>About author</a:t>
            </a:r>
            <a:endParaRPr lang="en-IN" sz="1800" b="1"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0" y="532130"/>
            <a:ext cx="5431790" cy="461137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Wingdings" pitchFamily="2" charset="2"/>
              <a:buChar char="§"/>
            </a:pP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Russian </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novelist and moral </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philosopher</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endParaRPr lang="en-IN" sz="1800" dirty="0" smtClean="0">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buFont typeface="Wingdings" pitchFamily="2" charset="2"/>
              <a:buChar char="§"/>
            </a:pPr>
            <a:r>
              <a:rPr sz="1800" smtClean="0">
                <a:latin typeface="Arial" panose="020B0604020202020204" pitchFamily="34" charset="0"/>
                <a:ea typeface="Calibri" panose="020F0502020204030204"/>
                <a:cs typeface="Arial" panose="020B0604020202020204" pitchFamily="34" charset="0"/>
                <a:sym typeface="Calibri" panose="020F0502020204030204"/>
              </a:rPr>
              <a:t> </a:t>
            </a:r>
            <a:r>
              <a:rPr sz="1800">
                <a:latin typeface="Arial" panose="020B0604020202020204" pitchFamily="34" charset="0"/>
                <a:ea typeface="Calibri" panose="020F0502020204030204"/>
                <a:cs typeface="Arial" panose="020B0604020202020204" pitchFamily="34" charset="0"/>
                <a:sym typeface="Calibri" panose="020F0502020204030204"/>
              </a:rPr>
              <a:t>Leo Tolstoy was born </a:t>
            </a:r>
            <a:r>
              <a:rPr lang="en-IN" sz="1800" dirty="0">
                <a:latin typeface="Arial" panose="020B0604020202020204" pitchFamily="34" charset="0"/>
                <a:ea typeface="Calibri" panose="020F0502020204030204"/>
                <a:cs typeface="Arial" panose="020B0604020202020204" pitchFamily="34" charset="0"/>
                <a:sym typeface="Calibri" panose="020F0502020204030204"/>
              </a:rPr>
              <a:t>o</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n September 9, 1828, in the Tula Province of Russia. </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buFont typeface="Wingdings" pitchFamily="2" charset="2"/>
              <a:buChar char="§"/>
            </a:pPr>
            <a:r>
              <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His </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mother </a:t>
            </a:r>
            <a:r>
              <a:rPr sz="1800" b="0" i="0" u="none" strike="noStrike" cap="none">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died when he was two years old, whereupon his father's distant cousin Tatyana Ergolsky took charge of the children</a:t>
            </a:r>
            <a:r>
              <a:rPr sz="1800" b="0" i="0" u="none" strike="noStrike" cap="none"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a:t>
            </a:r>
            <a:endParaRPr lang="en-US"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endParaRPr>
          </a:p>
          <a:p>
            <a:pPr marL="0" marR="0" lvl="0" indent="0" algn="l" rtl="0">
              <a:lnSpc>
                <a:spcPct val="100000"/>
              </a:lnSpc>
              <a:spcBef>
                <a:spcPts val="0"/>
              </a:spcBef>
              <a:spcAft>
                <a:spcPts val="0"/>
              </a:spcAft>
              <a:buClr>
                <a:srgbClr val="000000"/>
              </a:buClr>
              <a:buSzPts val="1400"/>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 </a:t>
            </a:r>
          </a:p>
          <a:p>
            <a:pPr marL="0" marR="0" lvl="0" indent="0" algn="l" rtl="0">
              <a:lnSpc>
                <a:spcPct val="100000"/>
              </a:lnSpc>
              <a:spcBef>
                <a:spcPts val="0"/>
              </a:spcBef>
              <a:spcAft>
                <a:spcPts val="0"/>
              </a:spcAft>
              <a:buClr>
                <a:srgbClr val="000000"/>
              </a:buClr>
              <a:buSzPts val="1400"/>
              <a:buFont typeface="Wingdings" pitchFamily="2" charset="2"/>
              <a:buChar char="§"/>
            </a:pPr>
            <a:r>
              <a:rPr lang="en-IN" sz="1800" b="0" i="0" u="none" strike="noStrike" cap="none" dirty="0" smtClean="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Tolstoy </a:t>
            </a:r>
            <a:r>
              <a:rPr lang="en-IN" sz="1800" b="0" i="0" u="none" strike="noStrike" cap="none" dirty="0">
                <a:solidFill>
                  <a:srgbClr val="000000"/>
                </a:solidFill>
                <a:latin typeface="Arial" panose="020B0604020202020204" pitchFamily="34" charset="0"/>
                <a:ea typeface="Calibri" panose="020F0502020204030204"/>
                <a:cs typeface="Arial" panose="020B0604020202020204" pitchFamily="34" charset="0"/>
                <a:sym typeface="Calibri" panose="020F0502020204030204"/>
              </a:rPr>
              <a:t>was educated at home by German and French tutors. </a:t>
            </a: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2" name="Picture 1" descr="download (1)"/>
          <p:cNvPicPr>
            <a:picLocks noChangeAspect="1"/>
          </p:cNvPicPr>
          <p:nvPr/>
        </p:nvPicPr>
        <p:blipFill>
          <a:blip r:embed="rId4"/>
          <a:stretch>
            <a:fillRect/>
          </a:stretch>
        </p:blipFill>
        <p:spPr>
          <a:xfrm>
            <a:off x="6138042" y="725056"/>
            <a:ext cx="2661416" cy="361295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9144635" cy="5142865"/>
          </a:xfrm>
        </p:spPr>
        <p:txBody>
          <a:bodyPr/>
          <a:lstStyle/>
          <a:p>
            <a:pPr marL="114300" indent="0" algn="just">
              <a:buNone/>
            </a:pPr>
            <a:endParaRPr lang="en-IN" altLang="en-US" dirty="0" smtClean="0">
              <a:solidFill>
                <a:srgbClr val="FF0000"/>
              </a:solidFill>
              <a:latin typeface="Arial" panose="020B0604020202020204" pitchFamily="34" charset="0"/>
              <a:cs typeface="Arial" panose="020B0604020202020204" pitchFamily="34" charset="0"/>
            </a:endParaRPr>
          </a:p>
          <a:p>
            <a:pPr marL="114300" indent="0" algn="just">
              <a:buNone/>
            </a:pPr>
            <a:endParaRPr lang="en-IN" altLang="en-US" dirty="0" smtClean="0">
              <a:solidFill>
                <a:srgbClr val="FF0000"/>
              </a:solidFill>
              <a:latin typeface="Arial" panose="020B0604020202020204" pitchFamily="34" charset="0"/>
              <a:cs typeface="Arial" panose="020B0604020202020204" pitchFamily="34" charset="0"/>
            </a:endParaRPr>
          </a:p>
          <a:p>
            <a:pPr marL="114300" indent="0" algn="just">
              <a:buNone/>
            </a:pPr>
            <a:r>
              <a:rPr lang="en-IN" sz="2000"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In a Nutshell:</a:t>
            </a:r>
          </a:p>
          <a:p>
            <a:pPr marL="114300" indent="0" algn="just">
              <a:buNone/>
            </a:pPr>
            <a:r>
              <a:rPr lang="en-IN" altLang="en-US" sz="2000" dirty="0" smtClean="0">
                <a:solidFill>
                  <a:srgbClr val="FF0000"/>
                </a:solidFill>
                <a:latin typeface="Arial" panose="020B0604020202020204" pitchFamily="34" charset="0"/>
                <a:cs typeface="Arial" panose="020B0604020202020204" pitchFamily="34" charset="0"/>
              </a:rPr>
              <a:t>He was impulsive and ...... I did not feel in the least like smiling.</a:t>
            </a:r>
            <a:endParaRPr lang="en-IN" sz="2000"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None/>
            </a:pPr>
            <a:endParaRPr lang="en-IN" dirty="0">
              <a:solidFill>
                <a:srgbClr val="FF0000"/>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Font typeface="Arial" pitchFamily="34" charset="0"/>
              <a:buChar char="•"/>
            </a:pPr>
            <a:r>
              <a:rPr lang="en-IN" b="0" i="0" u="none" strike="noStrike" cap="none" dirty="0" err="1">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Valodya</a:t>
            </a:r>
            <a:r>
              <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was </a:t>
            </a:r>
            <a:r>
              <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interested </a:t>
            </a:r>
            <a:r>
              <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in many different </a:t>
            </a:r>
            <a:r>
              <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hobbies. </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H</a:t>
            </a:r>
            <a:r>
              <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e </a:t>
            </a:r>
            <a:r>
              <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would be curious to decorate his table, collecting them from every room of the house. </a:t>
            </a:r>
            <a:endPar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Font typeface="Arial" pitchFamily="34" charset="0"/>
              <a:buChar char="•"/>
            </a:pPr>
            <a:endPar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None/>
            </a:pPr>
            <a:endPar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Font typeface="Arial" pitchFamily="34" charset="0"/>
              <a:buChar char="•"/>
            </a:pPr>
            <a:r>
              <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He </a:t>
            </a:r>
            <a:r>
              <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also had a </a:t>
            </a:r>
            <a:r>
              <a:rPr lang="en-IN" b="0" i="0" u="none" strike="noStrike" cap="none"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secret </a:t>
            </a:r>
            <a:r>
              <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habit of reading novels and would read them all day and all night. Narrator  was impressed with his brother for his hobbies and passion, however, was too proud to imitate them. </a:t>
            </a:r>
          </a:p>
          <a:p>
            <a:pPr marL="114300" indent="0" algn="just">
              <a:buNone/>
            </a:pPr>
            <a:endParaRPr lang="en-IN" b="0"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pPr marL="114300" indent="0" algn="just">
              <a:buNone/>
            </a:pPr>
            <a:endParaRPr lang="en-IN" altLang="en-US" dirty="0">
              <a:solidFill>
                <a:schemeClr val="tx1"/>
              </a:solidFill>
              <a:latin typeface="Arial" panose="020B0604020202020204" pitchFamily="34" charset="0"/>
              <a:cs typeface="Arial" panose="020B0604020202020204" pitchFamily="34" charset="0"/>
            </a:endParaRPr>
          </a:p>
        </p:txBody>
      </p:sp>
      <p:pic>
        <p:nvPicPr>
          <p:cNvPr id="4" name="Google Shape;55;p13"/>
          <p:cNvPicPr preferRelativeResize="0"/>
          <p:nvPr/>
        </p:nvPicPr>
        <p:blipFill rotWithShape="1">
          <a:blip r:embed="rId2"/>
          <a:srcRect/>
          <a:stretch>
            <a:fillRect/>
          </a:stretch>
        </p:blipFill>
        <p:spPr>
          <a:xfrm>
            <a:off x="7317158" y="151164"/>
            <a:ext cx="1578401" cy="48996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69659" y="1345324"/>
            <a:ext cx="5511031" cy="2911366"/>
          </a:xfrm>
        </p:spPr>
        <p:txBody>
          <a:bodyPr/>
          <a:lstStyle/>
          <a:p>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One day, Narrator accidentally broke an empty bright </a:t>
            </a:r>
            <a:r>
              <a:rPr lang="en-IN" dirty="0" err="1"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colored</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little scent bottle which was kept on the table in </a:t>
            </a:r>
            <a:r>
              <a:rPr lang="en-IN" dirty="0" err="1"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Valodya’s</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room. </a:t>
            </a:r>
          </a:p>
          <a:p>
            <a:pPr>
              <a:buNone/>
            </a:pPr>
            <a:endPar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r>
              <a:rPr lang="en-IN" dirty="0" err="1"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Valodya</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treasured the bottle greatly</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He </a:t>
            </a:r>
            <a:r>
              <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knew how important that bottle was for his brother, but he pretended to smile to show him that he was not bothered. Instead of feeling sorry, he behaved casually. </a:t>
            </a:r>
          </a:p>
          <a:p>
            <a:pPr>
              <a:buNone/>
            </a:pPr>
            <a:endParaRPr lang="en-IN" dirty="0" smtClean="0">
              <a:solidFill>
                <a:schemeClr val="tx1"/>
              </a:solidFill>
              <a:latin typeface="Arial" panose="020B0604020202020204" pitchFamily="34" charset="0"/>
              <a:ea typeface="Calibri" panose="020F0502020204030204"/>
              <a:cs typeface="Arial" panose="020B0604020202020204" pitchFamily="34" charset="0"/>
              <a:sym typeface="Calibri" panose="020F0502020204030204"/>
            </a:endParaRPr>
          </a:p>
          <a:p>
            <a:endParaRPr lang="en-US" dirty="0"/>
          </a:p>
        </p:txBody>
      </p:sp>
      <p:pic>
        <p:nvPicPr>
          <p:cNvPr id="4" name="Google Shape;55;p13"/>
          <p:cNvPicPr preferRelativeResize="0"/>
          <p:nvPr/>
        </p:nvPicPr>
        <p:blipFill rotWithShape="1">
          <a:blip r:embed="rId2"/>
          <a:srcRect/>
          <a:stretch>
            <a:fillRect/>
          </a:stretch>
        </p:blipFill>
        <p:spPr>
          <a:xfrm>
            <a:off x="7317158" y="151164"/>
            <a:ext cx="1578401" cy="489968"/>
          </a:xfrm>
          <a:prstGeom prst="rect">
            <a:avLst/>
          </a:prstGeom>
          <a:noFill/>
          <a:ln>
            <a:noFill/>
          </a:ln>
        </p:spPr>
      </p:pic>
      <p:pic>
        <p:nvPicPr>
          <p:cNvPr id="5122" name="Picture 2" descr="See the source image"/>
          <p:cNvPicPr>
            <a:picLocks noChangeAspect="1" noChangeArrowheads="1"/>
          </p:cNvPicPr>
          <p:nvPr/>
        </p:nvPicPr>
        <p:blipFill>
          <a:blip r:embed="rId3"/>
          <a:srcRect/>
          <a:stretch>
            <a:fillRect/>
          </a:stretch>
        </p:blipFill>
        <p:spPr bwMode="auto">
          <a:xfrm>
            <a:off x="5738648" y="1544260"/>
            <a:ext cx="3027855" cy="260732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Difficult words:</a:t>
            </a:r>
            <a:r>
              <a:rPr lang="en-IN" b="1"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a:r>
            <a:br>
              <a:rPr lang="en-IN" b="1"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br>
            <a:endParaRPr lang="en-US" dirty="0"/>
          </a:p>
        </p:txBody>
      </p:sp>
      <p:sp>
        <p:nvSpPr>
          <p:cNvPr id="3" name="Text Placeholder 2"/>
          <p:cNvSpPr>
            <a:spLocks noGrp="1"/>
          </p:cNvSpPr>
          <p:nvPr>
            <p:ph type="body" idx="1"/>
          </p:nvPr>
        </p:nvSpPr>
        <p:spPr>
          <a:xfrm>
            <a:off x="311785" y="1152525"/>
            <a:ext cx="5769610" cy="3917950"/>
          </a:xfrm>
        </p:spPr>
        <p:txBody>
          <a:bodyPr/>
          <a:lstStyle/>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impulsive </a:t>
            </a:r>
            <a:r>
              <a:rPr lang="en-IN" altLang="en-US">
                <a:solidFill>
                  <a:schemeClr val="tx1"/>
                </a:solidFill>
                <a:latin typeface="Arial" panose="020B0604020202020204" pitchFamily="34" charset="0"/>
                <a:cs typeface="Arial" panose="020B0604020202020204" pitchFamily="34" charset="0"/>
                <a:sym typeface="+mn-ea"/>
              </a:rPr>
              <a:t>:  doing things or tending to do things suddenly and without careful thought</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enthusiasm</a:t>
            </a:r>
            <a:r>
              <a:rPr lang="en-IN" altLang="en-US">
                <a:solidFill>
                  <a:schemeClr val="tx1"/>
                </a:solidFill>
                <a:latin typeface="Arial" panose="020B0604020202020204" pitchFamily="34" charset="0"/>
                <a:cs typeface="Arial" panose="020B0604020202020204" pitchFamily="34" charset="0"/>
                <a:sym typeface="+mn-ea"/>
              </a:rPr>
              <a:t>:  strong excitement of feeling</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curious </a:t>
            </a:r>
            <a:r>
              <a:rPr lang="en-IN" altLang="en-US">
                <a:solidFill>
                  <a:schemeClr val="tx1"/>
                </a:solidFill>
                <a:latin typeface="Arial" panose="020B0604020202020204" pitchFamily="34" charset="0"/>
                <a:cs typeface="Arial" panose="020B0604020202020204" pitchFamily="34" charset="0"/>
                <a:sym typeface="+mn-ea"/>
              </a:rPr>
              <a:t>: eager to know or learn something.</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mania</a:t>
            </a:r>
            <a:r>
              <a:rPr lang="en-IN" altLang="en-US">
                <a:solidFill>
                  <a:schemeClr val="tx1"/>
                </a:solidFill>
                <a:latin typeface="Arial" panose="020B0604020202020204" pitchFamily="34" charset="0"/>
                <a:cs typeface="Arial" panose="020B0604020202020204" pitchFamily="34" charset="0"/>
                <a:sym typeface="+mn-ea"/>
              </a:rPr>
              <a:t>:   madness</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on the sly </a:t>
            </a:r>
            <a:r>
              <a:rPr lang="en-IN" altLang="en-US">
                <a:solidFill>
                  <a:schemeClr val="tx1"/>
                </a:solidFill>
                <a:latin typeface="Arial" panose="020B0604020202020204" pitchFamily="34" charset="0"/>
                <a:cs typeface="Arial" panose="020B0604020202020204" pitchFamily="34" charset="0"/>
                <a:sym typeface="+mn-ea"/>
              </a:rPr>
              <a:t>: secretly.</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at its high:</a:t>
            </a:r>
            <a:r>
              <a:rPr lang="en-IN" altLang="en-US">
                <a:solidFill>
                  <a:schemeClr val="tx1"/>
                </a:solidFill>
                <a:latin typeface="Arial" panose="020B0604020202020204" pitchFamily="34" charset="0"/>
                <a:cs typeface="Arial" panose="020B0604020202020204" pitchFamily="34" charset="0"/>
                <a:sym typeface="+mn-ea"/>
              </a:rPr>
              <a:t> highest level</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symmetry </a:t>
            </a:r>
            <a:r>
              <a:rPr lang="en-IN" altLang="en-US">
                <a:solidFill>
                  <a:schemeClr val="tx1"/>
                </a:solidFill>
                <a:latin typeface="Arial" panose="020B0604020202020204" pitchFamily="34" charset="0"/>
                <a:cs typeface="Arial" panose="020B0604020202020204" pitchFamily="34" charset="0"/>
                <a:sym typeface="+mn-ea"/>
              </a:rPr>
              <a:t>: balance in arrangement</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r>
              <a:rPr lang="en-IN" altLang="en-US" b="1">
                <a:solidFill>
                  <a:schemeClr val="tx1"/>
                </a:solidFill>
                <a:latin typeface="Arial" panose="020B0604020202020204" pitchFamily="34" charset="0"/>
                <a:cs typeface="Arial" panose="020B0604020202020204" pitchFamily="34" charset="0"/>
                <a:sym typeface="+mn-ea"/>
              </a:rPr>
              <a:t>retort </a:t>
            </a:r>
            <a:r>
              <a:rPr lang="en-IN" altLang="en-US">
                <a:solidFill>
                  <a:schemeClr val="tx1"/>
                </a:solidFill>
                <a:latin typeface="Arial" panose="020B0604020202020204" pitchFamily="34" charset="0"/>
                <a:cs typeface="Arial" panose="020B0604020202020204" pitchFamily="34" charset="0"/>
                <a:sym typeface="+mn-ea"/>
              </a:rPr>
              <a:t>:  to reply</a:t>
            </a:r>
            <a:endParaRPr lang="en-IN" altLang="en-US">
              <a:solidFill>
                <a:schemeClr val="tx1"/>
              </a:solidFill>
              <a:latin typeface="Arial" panose="020B0604020202020204" pitchFamily="34" charset="0"/>
              <a:cs typeface="Arial" panose="020B0604020202020204" pitchFamily="34" charset="0"/>
            </a:endParaRPr>
          </a:p>
          <a:p>
            <a:pPr marL="114300" indent="0" algn="l">
              <a:buNone/>
            </a:pPr>
            <a:endParaRPr lang="en-US"/>
          </a:p>
        </p:txBody>
      </p:sp>
      <p:pic>
        <p:nvPicPr>
          <p:cNvPr id="55" name="Google Shape;55;p13"/>
          <p:cNvPicPr preferRelativeResize="0"/>
          <p:nvPr/>
        </p:nvPicPr>
        <p:blipFill rotWithShape="1">
          <a:blip r:embed="rId2"/>
          <a:srcRect/>
          <a:stretch>
            <a:fillRect/>
          </a:stretch>
        </p:blipFill>
        <p:spPr>
          <a:xfrm>
            <a:off x="7430056" y="217246"/>
            <a:ext cx="1578401" cy="783575"/>
          </a:xfrm>
          <a:prstGeom prst="rect">
            <a:avLst/>
          </a:prstGeom>
          <a:noFill/>
          <a:ln>
            <a:noFill/>
          </a:ln>
        </p:spPr>
      </p:pic>
      <p:pic>
        <p:nvPicPr>
          <p:cNvPr id="4" name="Picture 3" descr="1_yrEA24GDasfRXJ8jQtlrRg"/>
          <p:cNvPicPr>
            <a:picLocks noChangeAspect="1"/>
          </p:cNvPicPr>
          <p:nvPr/>
        </p:nvPicPr>
        <p:blipFill>
          <a:blip r:embed="rId3"/>
          <a:stretch>
            <a:fillRect/>
          </a:stretch>
        </p:blipFill>
        <p:spPr>
          <a:xfrm>
            <a:off x="4527616" y="3230004"/>
            <a:ext cx="2192020" cy="1461770"/>
          </a:xfrm>
          <a:prstGeom prst="rect">
            <a:avLst/>
          </a:prstGeom>
        </p:spPr>
      </p:pic>
      <p:pic>
        <p:nvPicPr>
          <p:cNvPr id="5" name="Picture 4" descr="symmetry-image-1-1613466110"/>
          <p:cNvPicPr>
            <a:picLocks noChangeAspect="1"/>
          </p:cNvPicPr>
          <p:nvPr/>
        </p:nvPicPr>
        <p:blipFill>
          <a:blip r:embed="rId4"/>
          <a:srcRect t="19971"/>
          <a:stretch>
            <a:fillRect/>
          </a:stretch>
        </p:blipFill>
        <p:spPr>
          <a:xfrm>
            <a:off x="6558915" y="2044065"/>
            <a:ext cx="2188845" cy="10560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Questions</a:t>
            </a:r>
            <a:r>
              <a:rPr lang="en-IN" b="1" dirty="0" smtClean="0">
                <a:solidFill>
                  <a:srgbClr val="FF0000"/>
                </a:solidFill>
                <a:latin typeface="Arial" panose="020B0604020202020204" pitchFamily="34" charset="0"/>
                <a:ea typeface="Calibri" panose="020F0502020204030204"/>
                <a:cs typeface="Arial" panose="020B0604020202020204" pitchFamily="34" charset="0"/>
                <a:sym typeface="Calibri" panose="020F0502020204030204"/>
              </a:rPr>
              <a:t>:</a:t>
            </a:r>
            <a:r>
              <a:rPr lang="en-IN" b="1"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t/>
            </a:r>
            <a:br>
              <a:rPr lang="en-IN" b="1" i="0" u="none" strike="noStrike" cap="none" dirty="0">
                <a:solidFill>
                  <a:schemeClr val="tx1"/>
                </a:solidFill>
                <a:latin typeface="Arial" panose="020B0604020202020204" pitchFamily="34" charset="0"/>
                <a:ea typeface="Calibri" panose="020F0502020204030204"/>
                <a:cs typeface="Arial" panose="020B0604020202020204" pitchFamily="34" charset="0"/>
                <a:sym typeface="Calibri" panose="020F0502020204030204"/>
              </a:rPr>
            </a:br>
            <a:endParaRPr lang="en-US" dirty="0"/>
          </a:p>
        </p:txBody>
      </p:sp>
      <p:sp>
        <p:nvSpPr>
          <p:cNvPr id="3" name="Text Placeholder 2"/>
          <p:cNvSpPr>
            <a:spLocks noGrp="1"/>
          </p:cNvSpPr>
          <p:nvPr>
            <p:ph type="body" idx="1"/>
          </p:nvPr>
        </p:nvSpPr>
        <p:spPr>
          <a:xfrm>
            <a:off x="311785" y="1152525"/>
            <a:ext cx="5769610" cy="3917950"/>
          </a:xfrm>
        </p:spPr>
        <p:txBody>
          <a:bodyPr/>
          <a:lstStyle/>
          <a:p>
            <a:pPr algn="l">
              <a:buAutoNum type="arabicPeriod"/>
            </a:pPr>
            <a:r>
              <a:rPr lang="en-US" dirty="0" smtClean="0"/>
              <a:t>What are </a:t>
            </a:r>
            <a:r>
              <a:rPr lang="en-US" dirty="0" err="1" smtClean="0"/>
              <a:t>Valodya’s</a:t>
            </a:r>
            <a:r>
              <a:rPr lang="en-US" dirty="0" smtClean="0"/>
              <a:t> hobbies?</a:t>
            </a:r>
          </a:p>
          <a:p>
            <a:pPr algn="l">
              <a:buAutoNum type="arabicPeriod"/>
            </a:pPr>
            <a:r>
              <a:rPr lang="en-US" dirty="0" smtClean="0"/>
              <a:t>What impressed the narrator?</a:t>
            </a:r>
          </a:p>
          <a:p>
            <a:pPr algn="l">
              <a:buAutoNum type="arabicPeriod"/>
            </a:pPr>
            <a:endParaRPr lang="en-US" dirty="0" smtClean="0"/>
          </a:p>
          <a:p>
            <a:pPr algn="l">
              <a:buAutoNum type="arabicPeriod"/>
            </a:pPr>
            <a:endParaRPr lang="en-US" dirty="0"/>
          </a:p>
        </p:txBody>
      </p:sp>
      <p:pic>
        <p:nvPicPr>
          <p:cNvPr id="55" name="Google Shape;55;p13"/>
          <p:cNvPicPr preferRelativeResize="0"/>
          <p:nvPr/>
        </p:nvPicPr>
        <p:blipFill rotWithShape="1">
          <a:blip r:embed="rId2"/>
          <a:srcRect/>
          <a:stretch>
            <a:fillRect/>
          </a:stretch>
        </p:blipFill>
        <p:spPr>
          <a:xfrm>
            <a:off x="7430056" y="217246"/>
            <a:ext cx="1578401" cy="783575"/>
          </a:xfrm>
          <a:prstGeom prst="rect">
            <a:avLst/>
          </a:prstGeom>
          <a:noFill/>
          <a:ln>
            <a:noFill/>
          </a:ln>
        </p:spPr>
      </p:pic>
      <p:pic>
        <p:nvPicPr>
          <p:cNvPr id="9" name="Picture 8" descr="question mark.png"/>
          <p:cNvPicPr>
            <a:picLocks noChangeAspect="1"/>
          </p:cNvPicPr>
          <p:nvPr/>
        </p:nvPicPr>
        <p:blipFill>
          <a:blip r:embed="rId3"/>
          <a:stretch>
            <a:fillRect/>
          </a:stretch>
        </p:blipFill>
        <p:spPr>
          <a:xfrm>
            <a:off x="4490329" y="914400"/>
            <a:ext cx="3211342" cy="374168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650940" y="132696"/>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365</Words>
  <Application>WPS Presentation</Application>
  <PresentationFormat>On-screen Show (16:9)</PresentationFormat>
  <Paragraphs>47</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Learning Objectives</vt:lpstr>
      <vt:lpstr>Slide 3</vt:lpstr>
      <vt:lpstr>Slide 4</vt:lpstr>
      <vt:lpstr>Slide 5</vt:lpstr>
      <vt:lpstr>Difficult words: </vt:lpstr>
      <vt:lpstr>Questions: </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26</cp:revision>
  <dcterms:created xsi:type="dcterms:W3CDTF">2021-04-07T05:33:00Z</dcterms:created>
  <dcterms:modified xsi:type="dcterms:W3CDTF">2021-12-18T04:54:37Z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1033-11.2.0.10078</vt:lpwstr>
  </property>
</Properties>
</file>