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0"/>
  </p:notesMasterIdLst>
  <p:sldIdLst>
    <p:sldId id="256" r:id="rId2"/>
    <p:sldId id="265" r:id="rId3"/>
    <p:sldId id="257" r:id="rId4"/>
    <p:sldId id="263" r:id="rId5"/>
    <p:sldId id="258" r:id="rId6"/>
    <p:sldId id="264"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srcRect/>
          <a:stretch>
            <a:fillRect/>
          </a:stretch>
        </p:blipFill>
        <p:spPr>
          <a:xfrm>
            <a:off x="7472855" y="168166"/>
            <a:ext cx="1506787" cy="61540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GB" sz="3000" b="1" i="0" u="none" strike="noStrike" cap="none">
                <a:solidFill>
                  <a:srgbClr val="FF0000"/>
                </a:solidFill>
                <a:latin typeface="Calibri" panose="020F0502020204030204"/>
                <a:ea typeface="Calibri" panose="020F0502020204030204"/>
                <a:cs typeface="Calibri" panose="020F0502020204030204"/>
                <a:sym typeface="Calibri" panose="020F0502020204030204"/>
              </a:rPr>
              <a:t>Valoday and me</a:t>
            </a:r>
          </a:p>
          <a:p>
            <a:pPr marL="0" marR="0" lvl="0" indent="0" algn="ctr" rtl="0">
              <a:lnSpc>
                <a:spcPct val="100000"/>
              </a:lnSpc>
              <a:spcBef>
                <a:spcPts val="0"/>
              </a:spcBef>
              <a:spcAft>
                <a:spcPts val="0"/>
              </a:spcAft>
              <a:buClr>
                <a:srgbClr val="000000"/>
              </a:buClr>
              <a:buSzPts val="3100"/>
              <a:buFont typeface="Arial" panose="020B0604020202020204"/>
              <a:buNone/>
            </a:pPr>
            <a:r>
              <a:rPr lang="en-GB" sz="25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r>
            <a:r>
              <a:rPr lang="en-IN" altLang="en-GB" sz="2500" b="0" i="0" u="none" strike="noStrike" cap="none">
                <a:solidFill>
                  <a:srgbClr val="000000"/>
                </a:solidFill>
                <a:latin typeface="Calibri" panose="020F0502020204030204"/>
                <a:ea typeface="Calibri" panose="020F0502020204030204"/>
                <a:cs typeface="Calibri" panose="020F0502020204030204"/>
                <a:sym typeface="Calibri" panose="020F0502020204030204"/>
              </a:rPr>
              <a:t>Leo Tolstoy</a:t>
            </a:r>
            <a:r>
              <a:rPr lang="en-GB" sz="25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r>
            <a:endParaRPr sz="25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810" y="2569833"/>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t>SUBJECT : (E</a:t>
            </a:r>
            <a:r>
              <a:rPr lang="en-IN" altLang="en-GB" sz="1600" b="1" dirty="0" err="1"/>
              <a:t>nglish</a:t>
            </a:r>
            <a:r>
              <a:rPr lang="en-GB" sz="1600" b="1" dirty="0"/>
              <a:t>)</a:t>
            </a:r>
            <a:endParaRPr sz="1600" b="1"/>
          </a:p>
          <a:p>
            <a:pPr marL="0" lvl="0" indent="0" algn="l" rtl="0">
              <a:spcBef>
                <a:spcPts val="0"/>
              </a:spcBef>
              <a:spcAft>
                <a:spcPts val="0"/>
              </a:spcAft>
              <a:buNone/>
            </a:pPr>
            <a:r>
              <a:rPr lang="en-GB" sz="1600" b="1" dirty="0"/>
              <a:t>CHAPTER NUMBER:</a:t>
            </a:r>
            <a:r>
              <a:rPr lang="en-IN" altLang="en-GB" sz="1600" b="1" dirty="0"/>
              <a:t> 1</a:t>
            </a:r>
            <a:endParaRPr sz="1600" b="1"/>
          </a:p>
          <a:p>
            <a:pPr marL="0" lvl="0" indent="0" algn="l" rtl="0">
              <a:spcBef>
                <a:spcPts val="0"/>
              </a:spcBef>
              <a:spcAft>
                <a:spcPts val="0"/>
              </a:spcAft>
              <a:buNone/>
            </a:pPr>
            <a:r>
              <a:rPr lang="en-GB" sz="1600" b="1" dirty="0"/>
              <a:t>CHAPTER NAME :</a:t>
            </a:r>
            <a:r>
              <a:rPr lang="en-GB" sz="1600" b="1" dirty="0" err="1">
                <a:solidFill>
                  <a:schemeClr val="tx1"/>
                </a:solidFill>
                <a:latin typeface="Calibri" panose="020F0502020204030204"/>
                <a:ea typeface="Calibri" panose="020F0502020204030204"/>
                <a:cs typeface="Calibri" panose="020F0502020204030204"/>
                <a:sym typeface="Calibri" panose="020F0502020204030204"/>
              </a:rPr>
              <a:t>Valoday</a:t>
            </a:r>
            <a:r>
              <a:rPr lang="en-GB" sz="1600" b="1" dirty="0">
                <a:solidFill>
                  <a:schemeClr val="tx1"/>
                </a:solidFill>
                <a:latin typeface="Calibri" panose="020F0502020204030204"/>
                <a:ea typeface="Calibri" panose="020F0502020204030204"/>
                <a:cs typeface="Calibri" panose="020F0502020204030204"/>
                <a:sym typeface="Calibri" panose="020F0502020204030204"/>
              </a:rPr>
              <a:t> and me</a:t>
            </a:r>
            <a:endParaRPr sz="1600" b="1">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5;p13"/>
          <p:cNvPicPr preferRelativeResize="0"/>
          <p:nvPr/>
        </p:nvPicPr>
        <p:blipFill rotWithShape="1">
          <a:blip r:embed="rId2"/>
          <a:srcRect/>
          <a:stretch>
            <a:fillRect/>
          </a:stretch>
        </p:blipFill>
        <p:spPr>
          <a:xfrm>
            <a:off x="7317158" y="151163"/>
            <a:ext cx="1578401" cy="595071"/>
          </a:xfrm>
          <a:prstGeom prst="rect">
            <a:avLst/>
          </a:prstGeom>
          <a:noFill/>
          <a:ln>
            <a:noFill/>
          </a:ln>
        </p:spPr>
      </p:pic>
      <p:sp>
        <p:nvSpPr>
          <p:cNvPr id="6" name="Title 5"/>
          <p:cNvSpPr>
            <a:spLocks noGrp="1"/>
          </p:cNvSpPr>
          <p:nvPr>
            <p:ph type="title"/>
          </p:nvPr>
        </p:nvSpPr>
        <p:spPr/>
        <p:txBody>
          <a:bodyPr/>
          <a:lstStyle/>
          <a:p>
            <a:r>
              <a:rPr lang="en-US" sz="2400" dirty="0" smtClean="0">
                <a:solidFill>
                  <a:srgbClr val="FF0000"/>
                </a:solidFill>
              </a:rPr>
              <a:t>Learning Objectives</a:t>
            </a:r>
            <a:endParaRPr lang="en-US" sz="2400" dirty="0">
              <a:solidFill>
                <a:srgbClr val="FF0000"/>
              </a:solidFill>
            </a:endParaRPr>
          </a:p>
        </p:txBody>
      </p:sp>
      <p:sp>
        <p:nvSpPr>
          <p:cNvPr id="7" name="Text Placeholder 6"/>
          <p:cNvSpPr>
            <a:spLocks noGrp="1"/>
          </p:cNvSpPr>
          <p:nvPr>
            <p:ph type="body" idx="1"/>
          </p:nvPr>
        </p:nvSpPr>
        <p:spPr/>
        <p:txBody>
          <a:bodyPr/>
          <a:lstStyle/>
          <a:p>
            <a:pPr>
              <a:buNone/>
            </a:pPr>
            <a:r>
              <a:rPr lang="en-US" dirty="0" smtClean="0"/>
              <a:t>Students will be able to:</a:t>
            </a:r>
          </a:p>
          <a:p>
            <a:pPr>
              <a:buFont typeface="Arial" pitchFamily="34" charset="0"/>
              <a:buChar char="•"/>
            </a:pPr>
            <a:r>
              <a:rPr lang="en-US" dirty="0" smtClean="0"/>
              <a:t>Analyze </a:t>
            </a:r>
            <a:r>
              <a:rPr lang="en-US" dirty="0" smtClean="0"/>
              <a:t>the </a:t>
            </a:r>
            <a:r>
              <a:rPr lang="en-US" dirty="0" smtClean="0"/>
              <a:t>behavior </a:t>
            </a:r>
            <a:r>
              <a:rPr lang="en-US" dirty="0" smtClean="0"/>
              <a:t>and attitude of two characters in the story;</a:t>
            </a:r>
          </a:p>
          <a:p>
            <a:pPr>
              <a:buFont typeface="Arial" pitchFamily="34" charset="0"/>
              <a:buChar char="•"/>
            </a:pPr>
            <a:r>
              <a:rPr lang="en-US" dirty="0" smtClean="0"/>
              <a:t>Explain the interpersonal relationships between siblings;</a:t>
            </a:r>
          </a:p>
          <a:p>
            <a:pPr>
              <a:buFont typeface="Arial" pitchFamily="34" charset="0"/>
              <a:buChar char="•"/>
            </a:pPr>
            <a:r>
              <a:rPr lang="en-US" dirty="0" smtClean="0"/>
              <a:t>Recognize </a:t>
            </a:r>
            <a:r>
              <a:rPr lang="en-US" dirty="0" smtClean="0"/>
              <a:t>the importance of forgiveness in relationships and inculcate it in daily </a:t>
            </a:r>
            <a:r>
              <a:rPr lang="en-US" dirty="0" smtClean="0"/>
              <a:t>behavior;</a:t>
            </a:r>
            <a:endParaRPr lang="en-US" dirty="0" smtClean="0"/>
          </a:p>
          <a:p>
            <a:pPr>
              <a:buFont typeface="Arial" pitchFamily="34" charset="0"/>
              <a:buChar char="•"/>
            </a:pPr>
            <a:r>
              <a:rPr lang="en-US" dirty="0" smtClean="0"/>
              <a:t>Identify noun clauses and define their functions; </a:t>
            </a:r>
          </a:p>
          <a:p>
            <a:pPr>
              <a:buFont typeface="Arial" pitchFamily="34" charset="0"/>
              <a:buChar char="•"/>
            </a:pPr>
            <a:r>
              <a:rPr lang="en-US" dirty="0" smtClean="0"/>
              <a:t>Record significant experiences in a diary or a learning journal.</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809186" y="0"/>
            <a:ext cx="1158364" cy="611875"/>
          </a:xfrm>
          <a:prstGeom prst="rect">
            <a:avLst/>
          </a:prstGeom>
          <a:noFill/>
          <a:ln>
            <a:noFill/>
          </a:ln>
        </p:spPr>
      </p:pic>
      <p:sp>
        <p:nvSpPr>
          <p:cNvPr id="64" name="Google Shape;64;p14"/>
          <p:cNvSpPr txBox="1"/>
          <p:nvPr/>
        </p:nvSpPr>
        <p:spPr>
          <a:xfrm>
            <a:off x="-635" y="-635"/>
            <a:ext cx="9144635" cy="1066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200" b="1" i="0" u="none" strike="noStrike" cap="none">
                <a:solidFill>
                  <a:srgbClr val="FF0000"/>
                </a:solidFill>
                <a:latin typeface="Arial" panose="020B0604020202020204"/>
                <a:ea typeface="Arial" panose="020B0604020202020204"/>
                <a:cs typeface="Arial" panose="020B0604020202020204"/>
                <a:sym typeface="Arial" panose="020B0604020202020204"/>
              </a:rPr>
              <a:t>About author</a:t>
            </a:r>
            <a:endParaRPr lang="en-IN" sz="1800" b="1"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0" y="532130"/>
            <a:ext cx="5431790" cy="461137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Wingdings" pitchFamily="2" charset="2"/>
              <a:buChar char="§"/>
            </a:pP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Russian </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novelist and moral </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philosopher</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endParaRPr lang="en-IN" sz="1800" dirty="0" smtClean="0">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buFont typeface="Wingdings" pitchFamily="2" charset="2"/>
              <a:buChar char="§"/>
            </a:pPr>
            <a:r>
              <a:rPr sz="1800" smtClean="0">
                <a:latin typeface="Arial" panose="020B0604020202020204" pitchFamily="34" charset="0"/>
                <a:ea typeface="Calibri" panose="020F0502020204030204"/>
                <a:cs typeface="Arial" panose="020B0604020202020204" pitchFamily="34" charset="0"/>
                <a:sym typeface="Calibri" panose="020F0502020204030204"/>
              </a:rPr>
              <a:t> </a:t>
            </a:r>
            <a:r>
              <a:rPr sz="1800">
                <a:latin typeface="Arial" panose="020B0604020202020204" pitchFamily="34" charset="0"/>
                <a:ea typeface="Calibri" panose="020F0502020204030204"/>
                <a:cs typeface="Arial" panose="020B0604020202020204" pitchFamily="34" charset="0"/>
                <a:sym typeface="Calibri" panose="020F0502020204030204"/>
              </a:rPr>
              <a:t>Leo Tolstoy was born </a:t>
            </a:r>
            <a:r>
              <a:rPr lang="en-IN" sz="1800" dirty="0">
                <a:latin typeface="Arial" panose="020B0604020202020204" pitchFamily="34" charset="0"/>
                <a:ea typeface="Calibri" panose="020F0502020204030204"/>
                <a:cs typeface="Arial" panose="020B0604020202020204" pitchFamily="34" charset="0"/>
                <a:sym typeface="Calibri" panose="020F0502020204030204"/>
              </a:rPr>
              <a:t>o</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n September 9, 1828, in the Tula Province of Russia. </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buFont typeface="Wingdings" pitchFamily="2" charset="2"/>
              <a:buChar char="§"/>
            </a:pPr>
            <a:r>
              <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His </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mother </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died when he was two years old, whereupon his father's distant cousin Tatyana Ergolsky took charge of the children</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a:t>
            </a:r>
          </a:p>
          <a:p>
            <a:pPr marL="0" marR="0" lvl="0" indent="0" algn="l" rtl="0">
              <a:lnSpc>
                <a:spcPct val="100000"/>
              </a:lnSpc>
              <a:spcBef>
                <a:spcPts val="0"/>
              </a:spcBef>
              <a:spcAft>
                <a:spcPts val="0"/>
              </a:spcAft>
              <a:buClr>
                <a:srgbClr val="000000"/>
              </a:buClr>
              <a:buSzPts val="1400"/>
              <a:buFont typeface="Wingdings" pitchFamily="2" charset="2"/>
              <a:buChar char="§"/>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Tolstoy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was educated at home by German and French tutors. </a:t>
            </a: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2" name="Picture 1" descr="download (1)"/>
          <p:cNvPicPr>
            <a:picLocks noChangeAspect="1"/>
          </p:cNvPicPr>
          <p:nvPr/>
        </p:nvPicPr>
        <p:blipFill>
          <a:blip r:embed="rId4"/>
          <a:stretch>
            <a:fillRect/>
          </a:stretch>
        </p:blipFill>
        <p:spPr>
          <a:xfrm>
            <a:off x="6138042" y="725056"/>
            <a:ext cx="2661416" cy="361295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dirty="0">
                <a:solidFill>
                  <a:srgbClr val="FF0000"/>
                </a:solidFill>
              </a:rPr>
              <a:t>Theme of the story</a:t>
            </a:r>
          </a:p>
        </p:txBody>
      </p:sp>
      <p:sp>
        <p:nvSpPr>
          <p:cNvPr id="3" name="Text Placeholder 2"/>
          <p:cNvSpPr>
            <a:spLocks noGrp="1"/>
          </p:cNvSpPr>
          <p:nvPr>
            <p:ph type="body" idx="1"/>
          </p:nvPr>
        </p:nvSpPr>
        <p:spPr/>
        <p:txBody>
          <a:bodyPr/>
          <a:lstStyle/>
          <a:p>
            <a:pPr>
              <a:buNone/>
            </a:pP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It </a:t>
            </a:r>
            <a:r>
              <a:rPr lang="en-IN"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is a story about two brothers, their relationship with each other characterised by feelings of </a:t>
            </a:r>
            <a:r>
              <a:rPr lang="en-IN" b="1"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love, jealousy</a:t>
            </a:r>
            <a:r>
              <a:rPr lang="en-IN"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etc. and a change that comes in their behaviour towards the end.</a:t>
            </a:r>
            <a:endParaRPr lang="en-US" dirty="0"/>
          </a:p>
        </p:txBody>
      </p:sp>
      <p:pic>
        <p:nvPicPr>
          <p:cNvPr id="4" name="Google Shape;63;p14"/>
          <p:cNvPicPr preferRelativeResize="0"/>
          <p:nvPr/>
        </p:nvPicPr>
        <p:blipFill rotWithShape="1">
          <a:blip r:embed="rId2"/>
          <a:srcRect/>
          <a:stretch>
            <a:fillRect/>
          </a:stretch>
        </p:blipFill>
        <p:spPr>
          <a:xfrm>
            <a:off x="7777655" y="168166"/>
            <a:ext cx="1158364" cy="611875"/>
          </a:xfrm>
          <a:prstGeom prst="rect">
            <a:avLst/>
          </a:prstGeom>
          <a:noFill/>
          <a:ln>
            <a:noFill/>
          </a:ln>
        </p:spPr>
      </p:pic>
      <p:pic>
        <p:nvPicPr>
          <p:cNvPr id="6146" name="Picture 2" descr="Image result for two brothers"/>
          <p:cNvPicPr>
            <a:picLocks noChangeAspect="1" noChangeArrowheads="1"/>
          </p:cNvPicPr>
          <p:nvPr/>
        </p:nvPicPr>
        <p:blipFill>
          <a:blip r:embed="rId3"/>
          <a:srcRect/>
          <a:stretch>
            <a:fillRect/>
          </a:stretch>
        </p:blipFill>
        <p:spPr bwMode="auto">
          <a:xfrm>
            <a:off x="4088524" y="1916385"/>
            <a:ext cx="2449787" cy="244978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619409" y="164227"/>
            <a:ext cx="1232526" cy="611875"/>
          </a:xfrm>
          <a:prstGeom prst="rect">
            <a:avLst/>
          </a:prstGeom>
          <a:noFill/>
          <a:ln>
            <a:noFill/>
          </a:ln>
        </p:spPr>
      </p:pic>
      <p:sp>
        <p:nvSpPr>
          <p:cNvPr id="72" name="Google Shape;72;p15"/>
          <p:cNvSpPr txBox="1"/>
          <p:nvPr/>
        </p:nvSpPr>
        <p:spPr>
          <a:xfrm>
            <a:off x="635" y="0"/>
            <a:ext cx="9143365" cy="51435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400"/>
              <a:buFont typeface="Arial" panose="020B0604020202020204"/>
              <a:buNone/>
            </a:pPr>
            <a:endPar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IN" sz="2000" b="1" i="0" u="none" strike="noStrike" cap="none" dirty="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Summary: </a:t>
            </a:r>
            <a:endParaRPr lang="en-IN" sz="2000" b="1" i="0" u="none" strike="noStrike" cap="none"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itchFamily="34" charset="0"/>
              <a:buChar char="•"/>
            </a:pPr>
            <a:r>
              <a:rPr lang="en-IN" sz="1800" b="0" i="0" u="none" strike="noStrike" cap="none" dirty="0" err="1"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Vadolya</a:t>
            </a: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and narrator grew up together in a happy environment. </a:t>
            </a: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pP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itchFamily="34" charset="0"/>
              <a:buChar char="•"/>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They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grew up like friends studying and playing together despite their age difference. But after a few years Narrator started developing a complex. </a:t>
            </a: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pP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itchFamily="34" charset="0"/>
              <a:buChar char="•"/>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He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compared himself with his brother and felt he was nowhere compared to </a:t>
            </a:r>
            <a:r>
              <a:rPr lang="en-IN" sz="1800" b="0" i="0" u="none" strike="noStrike" cap="none" dirty="0" err="1">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Vadolya</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in terms of age, interests, ability and even studies. </a:t>
            </a: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pPr>
            <a:endPar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itchFamily="34" charset="0"/>
              <a:buChar char="•"/>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He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felt </a:t>
            </a:r>
            <a:r>
              <a:rPr lang="en-IN" sz="1800" b="0" i="0" u="none" strike="noStrike" cap="none" dirty="0" err="1">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Vadolya</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was proud because he believed he was better. He was also unhappy when </a:t>
            </a:r>
            <a:r>
              <a:rPr lang="en-IN" sz="1800" b="0" i="0" u="none" strike="noStrike" cap="none" dirty="0" err="1">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Valodya</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was given a </a:t>
            </a: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linen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shirt.</a:t>
            </a:r>
          </a:p>
          <a:p>
            <a:pPr marL="0" marR="0" lvl="0" indent="0" algn="just" rtl="0">
              <a:lnSpc>
                <a:spcPct val="100000"/>
              </a:lnSpc>
              <a:spcBef>
                <a:spcPts val="0"/>
              </a:spcBef>
              <a:spcAft>
                <a:spcPts val="0"/>
              </a:spcAft>
              <a:buClr>
                <a:srgbClr val="000000"/>
              </a:buClr>
              <a:buSzPts val="1400"/>
              <a:buFont typeface="Arial" panose="020B0604020202020204"/>
              <a:buNone/>
            </a:pPr>
            <a:endPar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Difficult words</a:t>
            </a:r>
            <a:r>
              <a:rPr lang="en-IN" sz="2400"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a:t>
            </a:r>
            <a:r>
              <a:rPr lang="en-IN" sz="2400"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a:r>
            <a:br>
              <a:rPr lang="en-IN" sz="2400"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br>
            <a:endParaRPr lang="en-US" dirty="0"/>
          </a:p>
        </p:txBody>
      </p:sp>
      <p:sp>
        <p:nvSpPr>
          <p:cNvPr id="3" name="Text Placeholder 2"/>
          <p:cNvSpPr>
            <a:spLocks noGrp="1"/>
          </p:cNvSpPr>
          <p:nvPr>
            <p:ph type="body" idx="1"/>
          </p:nvPr>
        </p:nvSpPr>
        <p:spPr/>
        <p:txBody>
          <a:bodyPr/>
          <a:lstStyle/>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distinction </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difference or contrast between similar things or people</a:t>
            </a:r>
          </a:p>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no companion for him</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 not similar</a:t>
            </a:r>
          </a:p>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vanity</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pride, ego</a:t>
            </a:r>
          </a:p>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anguish </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here, mental suffering </a:t>
            </a:r>
          </a:p>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torment</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torture</a:t>
            </a:r>
          </a:p>
          <a:p>
            <a:pPr marL="0" lvl="0" indent="0" algn="just">
              <a:lnSpc>
                <a:spcPct val="100000"/>
              </a:lnSpc>
              <a:buClr>
                <a:srgbClr val="000000"/>
              </a:buClr>
              <a:buSzPts val="1400"/>
              <a:buNone/>
            </a:pPr>
            <a:r>
              <a:rPr lang="en-IN"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sensitiveness </a:t>
            </a:r>
            <a:r>
              <a:rPr lang="en-IN"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easily hurt emotionally</a:t>
            </a:r>
          </a:p>
          <a:p>
            <a:pPr>
              <a:buNone/>
            </a:pPr>
            <a:endParaRPr lang="en-US" dirty="0"/>
          </a:p>
        </p:txBody>
      </p:sp>
      <p:pic>
        <p:nvPicPr>
          <p:cNvPr id="4" name="Google Shape;63;p14"/>
          <p:cNvPicPr preferRelativeResize="0"/>
          <p:nvPr/>
        </p:nvPicPr>
        <p:blipFill rotWithShape="1">
          <a:blip r:embed="rId2"/>
          <a:srcRect/>
          <a:stretch>
            <a:fillRect/>
          </a:stretch>
        </p:blipFill>
        <p:spPr>
          <a:xfrm>
            <a:off x="7777655" y="168166"/>
            <a:ext cx="1158364"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IN" sz="2400"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Questions</a:t>
            </a:r>
            <a:r>
              <a:rPr lang="en-IN" sz="2400"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a:t>
            </a:r>
            <a:r>
              <a:rPr lang="en-IN" sz="2400"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a:r>
            <a:br>
              <a:rPr lang="en-IN" sz="2400" b="1"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br>
            <a:endParaRPr lang="en-US" dirty="0"/>
          </a:p>
        </p:txBody>
      </p:sp>
      <p:sp>
        <p:nvSpPr>
          <p:cNvPr id="3" name="Text Placeholder 2"/>
          <p:cNvSpPr>
            <a:spLocks noGrp="1"/>
          </p:cNvSpPr>
          <p:nvPr>
            <p:ph type="body" idx="1"/>
          </p:nvPr>
        </p:nvSpPr>
        <p:spPr/>
        <p:txBody>
          <a:bodyPr/>
          <a:lstStyle/>
          <a:p>
            <a:pPr>
              <a:buAutoNum type="arabicPeriod"/>
            </a:pPr>
            <a:r>
              <a:rPr lang="en-US" dirty="0" smtClean="0"/>
              <a:t>Describe the relationship between </a:t>
            </a:r>
            <a:r>
              <a:rPr lang="en-US" dirty="0" err="1" smtClean="0"/>
              <a:t>Valodya</a:t>
            </a:r>
            <a:r>
              <a:rPr lang="en-US" dirty="0" smtClean="0"/>
              <a:t> and the narrator. </a:t>
            </a:r>
          </a:p>
          <a:p>
            <a:pPr>
              <a:buAutoNum type="arabicPeriod"/>
            </a:pPr>
            <a:r>
              <a:rPr lang="en-US" dirty="0" smtClean="0"/>
              <a:t>What made the narrator jealous of </a:t>
            </a:r>
            <a:r>
              <a:rPr lang="en-US" dirty="0" err="1" smtClean="0"/>
              <a:t>Valodya</a:t>
            </a:r>
            <a:r>
              <a:rPr lang="en-US" dirty="0" smtClean="0"/>
              <a:t>?</a:t>
            </a:r>
          </a:p>
          <a:p>
            <a:pPr>
              <a:buAutoNum type="arabicPeriod"/>
            </a:pPr>
            <a:endParaRPr lang="en-US" dirty="0"/>
          </a:p>
        </p:txBody>
      </p:sp>
      <p:pic>
        <p:nvPicPr>
          <p:cNvPr id="4" name="Google Shape;63;p14"/>
          <p:cNvPicPr preferRelativeResize="0"/>
          <p:nvPr/>
        </p:nvPicPr>
        <p:blipFill rotWithShape="1">
          <a:blip r:embed="rId2"/>
          <a:srcRect/>
          <a:stretch>
            <a:fillRect/>
          </a:stretch>
        </p:blipFill>
        <p:spPr>
          <a:xfrm>
            <a:off x="7777655" y="168166"/>
            <a:ext cx="1158364" cy="611875"/>
          </a:xfrm>
          <a:prstGeom prst="rect">
            <a:avLst/>
          </a:prstGeom>
          <a:noFill/>
          <a:ln>
            <a:noFill/>
          </a:ln>
        </p:spPr>
      </p:pic>
      <p:pic>
        <p:nvPicPr>
          <p:cNvPr id="6" name="Picture 5" descr="question mark.png"/>
          <p:cNvPicPr>
            <a:picLocks noChangeAspect="1"/>
          </p:cNvPicPr>
          <p:nvPr/>
        </p:nvPicPr>
        <p:blipFill>
          <a:blip r:embed="rId3"/>
          <a:stretch>
            <a:fillRect/>
          </a:stretch>
        </p:blipFill>
        <p:spPr>
          <a:xfrm>
            <a:off x="4719145" y="1629103"/>
            <a:ext cx="3352799" cy="33212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703492" y="16422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334</Words>
  <Application>WPS Presentation</Application>
  <PresentationFormat>On-screen Show (16:9)</PresentationFormat>
  <Paragraphs>44</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Learning Objectives</vt:lpstr>
      <vt:lpstr>Slide 3</vt:lpstr>
      <vt:lpstr>Theme of the story</vt:lpstr>
      <vt:lpstr>Slide 5</vt:lpstr>
      <vt:lpstr>Difficult words: </vt:lpstr>
      <vt:lpstr>Questions: </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47</cp:revision>
  <dcterms:created xsi:type="dcterms:W3CDTF">2021-04-03T06:27:00Z</dcterms:created>
  <dcterms:modified xsi:type="dcterms:W3CDTF">2021-12-18T04:55:58Z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1033-11.2.0.10078</vt:lpwstr>
  </property>
</Properties>
</file>