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62" r:id="rId5"/>
    <p:sldId id="264" r:id="rId6"/>
    <p:sldId id="265" r:id="rId7"/>
    <p:sldId id="263" r:id="rId8"/>
    <p:sldId id="261"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33" autoAdjust="0"/>
  </p:normalViewPr>
  <p:slideViewPr>
    <p:cSldViewPr snapToGrid="0">
      <p:cViewPr varScale="1">
        <p:scale>
          <a:sx n="107" d="100"/>
          <a:sy n="107" d="100"/>
        </p:scale>
        <p:origin x="754" y="7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88338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31141" y="1208281"/>
            <a:ext cx="8763000" cy="688252"/>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a:solidFill>
                  <a:srgbClr val="FF0000"/>
                </a:solidFill>
                <a:latin typeface="Calibri"/>
                <a:ea typeface="Calibri"/>
                <a:cs typeface="Calibri"/>
                <a:sym typeface="Calibri"/>
              </a:rPr>
              <a:t>ODM PUBLIC SCHOOL</a:t>
            </a: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197927" y="1971621"/>
            <a:ext cx="5283220" cy="1729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DATE :</a:t>
            </a:r>
            <a:r>
              <a:rPr lang="or-IN" b="1" dirty="0"/>
              <a:t> </a:t>
            </a:r>
            <a:endParaRPr lang="en" b="1" dirty="0"/>
          </a:p>
          <a:p>
            <a:pPr marL="0" lvl="0" indent="0" algn="l" rtl="0">
              <a:spcBef>
                <a:spcPts val="0"/>
              </a:spcBef>
              <a:spcAft>
                <a:spcPts val="0"/>
              </a:spcAft>
              <a:buNone/>
            </a:pPr>
            <a:r>
              <a:rPr lang="en-US" b="1" dirty="0"/>
              <a:t>SESSION :</a:t>
            </a:r>
            <a:r>
              <a:rPr lang="or-IN" b="1" dirty="0"/>
              <a:t>10    </a:t>
            </a:r>
            <a:endParaRPr lang="en-US" b="1" dirty="0"/>
          </a:p>
          <a:p>
            <a:pPr marL="0" lvl="0" indent="0" algn="l" rtl="0">
              <a:spcBef>
                <a:spcPts val="0"/>
              </a:spcBef>
              <a:spcAft>
                <a:spcPts val="0"/>
              </a:spcAft>
              <a:buNone/>
            </a:pPr>
            <a:r>
              <a:rPr lang="en-IN" b="1" dirty="0"/>
              <a:t>CLASS :</a:t>
            </a:r>
            <a:r>
              <a:rPr lang="or-IN" b="1" dirty="0"/>
              <a:t> v </a:t>
            </a:r>
            <a:endParaRPr lang="en" b="1" dirty="0"/>
          </a:p>
          <a:p>
            <a:pPr marL="0" lvl="0" indent="0" algn="l" rtl="0">
              <a:spcBef>
                <a:spcPts val="0"/>
              </a:spcBef>
              <a:spcAft>
                <a:spcPts val="0"/>
              </a:spcAft>
              <a:buNone/>
            </a:pPr>
            <a:r>
              <a:rPr lang="en" b="1" dirty="0"/>
              <a:t>SUBJECT : (</a:t>
            </a:r>
            <a:r>
              <a:rPr lang="or-IN" b="1" dirty="0"/>
              <a:t>ଓଡିଆ</a:t>
            </a:r>
            <a:r>
              <a:rPr lang="en" b="1" dirty="0"/>
              <a:t>)</a:t>
            </a:r>
            <a:endParaRPr b="1" dirty="0"/>
          </a:p>
          <a:p>
            <a:pPr marL="0" lvl="0" indent="0" algn="l" rtl="0">
              <a:spcBef>
                <a:spcPts val="0"/>
              </a:spcBef>
              <a:spcAft>
                <a:spcPts val="0"/>
              </a:spcAft>
              <a:buNone/>
            </a:pPr>
            <a:r>
              <a:rPr lang="en" b="1" dirty="0"/>
              <a:t>CHAPTER NUMBER:</a:t>
            </a:r>
            <a:r>
              <a:rPr lang="or-IN" b="1" dirty="0"/>
              <a:t>03   </a:t>
            </a:r>
            <a:endParaRPr b="1" dirty="0"/>
          </a:p>
          <a:p>
            <a:pPr lvl="0"/>
            <a:r>
              <a:rPr lang="en" b="1" dirty="0"/>
              <a:t>CHAPTER NAME :</a:t>
            </a:r>
            <a:r>
              <a:rPr lang="or-IN" sz="1800" b="1" dirty="0"/>
              <a:t> ଶୁଖିଲା ପତ୍ରର କଥା </a:t>
            </a:r>
            <a:r>
              <a:rPr lang="en-US" sz="1800" b="1" dirty="0"/>
              <a:t> </a:t>
            </a:r>
            <a:endParaRPr lang="en" b="1" dirty="0"/>
          </a:p>
          <a:p>
            <a:pPr marL="0" lvl="0" indent="0" algn="l" rtl="0">
              <a:spcBef>
                <a:spcPts val="0"/>
              </a:spcBef>
              <a:spcAft>
                <a:spcPts val="0"/>
              </a:spcAft>
              <a:buNone/>
            </a:pPr>
            <a:r>
              <a:rPr lang="en" b="1" dirty="0"/>
              <a:t>SUBTOPIC :</a:t>
            </a:r>
            <a:r>
              <a:rPr lang="or-IN" sz="1800" b="1" dirty="0"/>
              <a:t>ଶବ୍ଦାର୍ଥ ,ବାକ୍ୟଗଠନ   </a:t>
            </a:r>
            <a:endParaRPr sz="1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a:t>
            </a:r>
            <a:endParaRPr sz="1800" b="1" i="0" u="none" strike="noStrike" cap="none" dirty="0">
              <a:solidFill>
                <a:srgbClr val="000000"/>
              </a:solidFill>
              <a:latin typeface="Arial"/>
              <a:ea typeface="Arial"/>
              <a:cs typeface="Arial"/>
              <a:sym typeface="Arial"/>
            </a:endParaRPr>
          </a:p>
        </p:txBody>
      </p:sp>
      <p:sp>
        <p:nvSpPr>
          <p:cNvPr id="2" name="Title 1">
            <a:extLst>
              <a:ext uri="{FF2B5EF4-FFF2-40B4-BE49-F238E27FC236}">
                <a16:creationId xmlns:a16="http://schemas.microsoft.com/office/drawing/2014/main" id="{2E8A0969-EFEB-4FA2-BA58-115B0B8AC6B4}"/>
              </a:ext>
            </a:extLst>
          </p:cNvPr>
          <p:cNvSpPr>
            <a:spLocks noGrp="1"/>
          </p:cNvSpPr>
          <p:nvPr>
            <p:ph type="ctrTitle"/>
          </p:nvPr>
        </p:nvSpPr>
        <p:spPr>
          <a:xfrm>
            <a:off x="356525" y="1065950"/>
            <a:ext cx="8520600" cy="2052600"/>
          </a:xfrm>
        </p:spPr>
        <p:txBody>
          <a:bodyPr/>
          <a:lstStyle/>
          <a:p>
            <a:r>
              <a:rPr lang="or-IN" sz="2400" dirty="0"/>
              <a:t> </a:t>
            </a:r>
            <a:r>
              <a:rPr lang="or-IN" dirty="0"/>
              <a:t>  </a:t>
            </a:r>
            <a:endParaRPr lang="en-IN" dirty="0"/>
          </a:p>
        </p:txBody>
      </p:sp>
      <p:sp>
        <p:nvSpPr>
          <p:cNvPr id="3" name="Subtitle 2">
            <a:extLst>
              <a:ext uri="{FF2B5EF4-FFF2-40B4-BE49-F238E27FC236}">
                <a16:creationId xmlns:a16="http://schemas.microsoft.com/office/drawing/2014/main" id="{D20D1710-71CD-49C6-BB68-3991689E0923}"/>
              </a:ext>
            </a:extLst>
          </p:cNvPr>
          <p:cNvSpPr>
            <a:spLocks noGrp="1"/>
          </p:cNvSpPr>
          <p:nvPr>
            <p:ph type="subTitle" idx="1"/>
          </p:nvPr>
        </p:nvSpPr>
        <p:spPr>
          <a:xfrm>
            <a:off x="311700" y="1616605"/>
            <a:ext cx="8565425" cy="872079"/>
          </a:xfrm>
        </p:spPr>
        <p:txBody>
          <a:bodyPr/>
          <a:lstStyle/>
          <a:p>
            <a:r>
              <a:rPr lang="or-IN" dirty="0"/>
              <a:t>  ସୃଷ୍ଟିକର୍ତ୍ତାଙ୍କ ବିଚିତ୍ର ସୃଷ୍ଟି ବିଷୟରେ ଜାଣିବା  ।     </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 name="TextBox 4">
            <a:extLst>
              <a:ext uri="{FF2B5EF4-FFF2-40B4-BE49-F238E27FC236}">
                <a16:creationId xmlns:a16="http://schemas.microsoft.com/office/drawing/2014/main" id="{5C9BF6DF-2698-4C0B-BA4D-D8E4202A325A}"/>
              </a:ext>
            </a:extLst>
          </p:cNvPr>
          <p:cNvSpPr txBox="1"/>
          <p:nvPr/>
        </p:nvSpPr>
        <p:spPr>
          <a:xfrm>
            <a:off x="4114800" y="856475"/>
            <a:ext cx="914400" cy="914400"/>
          </a:xfrm>
          <a:prstGeom prst="rect">
            <a:avLst/>
          </a:prstGeom>
          <a:noFill/>
        </p:spPr>
        <p:txBody>
          <a:bodyPr wrap="square" rtlCol="0">
            <a:spAutoFit/>
          </a:bodyPr>
          <a:lstStyle/>
          <a:p>
            <a:endParaRPr lang="en-IN" dirty="0"/>
          </a:p>
        </p:txBody>
      </p:sp>
      <p:sp>
        <p:nvSpPr>
          <p:cNvPr id="4" name="Subtitle 3">
            <a:extLst>
              <a:ext uri="{FF2B5EF4-FFF2-40B4-BE49-F238E27FC236}">
                <a16:creationId xmlns:a16="http://schemas.microsoft.com/office/drawing/2014/main" id="{06C8AC44-5E66-4D77-80B2-F29C7F1D68EA}"/>
              </a:ext>
            </a:extLst>
          </p:cNvPr>
          <p:cNvSpPr>
            <a:spLocks noGrp="1"/>
          </p:cNvSpPr>
          <p:nvPr>
            <p:ph type="subTitle" idx="1"/>
          </p:nvPr>
        </p:nvSpPr>
        <p:spPr>
          <a:xfrm>
            <a:off x="0" y="1151019"/>
            <a:ext cx="9071428" cy="3974606"/>
          </a:xfrm>
        </p:spPr>
        <p:txBody>
          <a:bodyPr/>
          <a:lstStyle/>
          <a:p>
            <a:pPr algn="l"/>
            <a:r>
              <a:rPr lang="or-IN" sz="2000" dirty="0"/>
              <a:t>     ଏ ସବୁ ଘଟଣା ଦେଖି ତୁଷାର ଓ ଶିଶିର ଆଉ ଆଗକୁ ଯିବାକୁ ମନ ବଳାଇଲେ ନାହିଁ । କାରଣ ସେମାନେ ଦେଖିଲେ ଏହି ଶୁଖିଲାପତ୍ର ମଣିଷଠାରୁ ଆରମ୍ଭ କରି ପଶୁପକ୍ଷୀ,କୀଟପତଙ୍ଗ ସମସ୍ତଙ୍କର ଦରକାରରେ ଲାଗୁଛି ।ତେଣୁ ସେ ଦୁହେଁ ଶୂନ୍ୟ ହସ୍ତରେ ଗୁରୁଙ୍କ ପାଖକୁ ଫେରିଯାଇ କହିଲେ, ‘’ଗୁରୁଦେବ,ଆପଣଙ୍କ କହିବା ଅନୁସାରେ ଆମେ ବହୁ ସ୍ଥାନକୁ ଗଲୁ,ବହୁ ସ୍ଥାନରେ ଶୁଖିଲାପତ୍ର ପଡ଼ିଥିବାର ଦେଖିଲୁ କିନ୍ତୁ ଏଭଳି ଗୋଟିଏ ସ୍ଥାନ ପାଇଲୁ ନାହିଁ ଯେଉଁଠି ଶୁଖିଲାପତ୍ର କାହାରି ଦରକାରରେ ନ ଆସୁଛି । ତେଣୁ ଆମେ ଶୂନ୍ୟ ହସ୍ତରେ ଫେରି ଆସିବାକୁ ବାଧ୍ୟ ହେଲୁ । ଆପଣଙ୍କୁ ଆପଣଙ୍କ ମନ ପସନ୍ଦର ଦକ୍ଷିଣା ଦେଇ ନ ପାରି ଆମେ ଲଜ୍ଜିତ । ଶୁଖିଲାପତ୍ର କେତୋଟି ଆପଣ ଦକ୍ଷିଣା ଭାବରେ ମାଗିଥିବାରୁ ଆପଣଙ୍କ କଥାକୁ ଆମେ ପରିହାସ ମଣିଥିଲୁ । କିନ୍ତୁ ସେହି ଶୁଖିଲାପତ୍ର ଯେ କେତେ ଦରକାରୀ ସେ କଥାକୁ ଆମେ ଏବେ ଅନୁଭବ କରିପାରୁଛୁ ।’’    </a:t>
            </a:r>
            <a:r>
              <a:rPr lang="or-IN" sz="2400" dirty="0"/>
              <a:t>                                                                       </a:t>
            </a:r>
          </a:p>
          <a:p>
            <a:pPr algn="l"/>
            <a:r>
              <a:rPr lang="or-IN" dirty="0"/>
              <a:t>                                                                                        </a:t>
            </a:r>
          </a:p>
          <a:p>
            <a:pPr algn="l"/>
            <a:r>
              <a:rPr lang="or-IN" dirty="0"/>
              <a:t>             </a:t>
            </a:r>
            <a:endParaRPr lang="en-IN" dirty="0"/>
          </a:p>
        </p:txBody>
      </p:sp>
      <p:sp>
        <p:nvSpPr>
          <p:cNvPr id="2" name="TextBox 1">
            <a:extLst>
              <a:ext uri="{FF2B5EF4-FFF2-40B4-BE49-F238E27FC236}">
                <a16:creationId xmlns:a16="http://schemas.microsoft.com/office/drawing/2014/main" id="{083207C0-D26E-483E-84B5-D0AD728B1FA4}"/>
              </a:ext>
            </a:extLst>
          </p:cNvPr>
          <p:cNvSpPr txBox="1"/>
          <p:nvPr/>
        </p:nvSpPr>
        <p:spPr>
          <a:xfrm>
            <a:off x="2578207" y="418971"/>
            <a:ext cx="3453883" cy="584775"/>
          </a:xfrm>
          <a:prstGeom prst="rect">
            <a:avLst/>
          </a:prstGeom>
          <a:noFill/>
        </p:spPr>
        <p:txBody>
          <a:bodyPr wrap="square" rtlCol="0">
            <a:spAutoFit/>
          </a:bodyPr>
          <a:lstStyle/>
          <a:p>
            <a:r>
              <a:rPr lang="or-IN" sz="3200" dirty="0">
                <a:solidFill>
                  <a:srgbClr val="FF0000"/>
                </a:solidFill>
              </a:rPr>
              <a:t>ଶୁଖିଲା ପତ୍ରର କଥା । </a:t>
            </a:r>
            <a:endParaRPr lang="en-IN" sz="32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a:extLst>
              <a:ext uri="{FF2B5EF4-FFF2-40B4-BE49-F238E27FC236}">
                <a16:creationId xmlns:a16="http://schemas.microsoft.com/office/drawing/2014/main" id="{7C4366F5-26A8-4D6E-9359-5812D69D6B7F}"/>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2" name="Title 1">
            <a:extLst>
              <a:ext uri="{FF2B5EF4-FFF2-40B4-BE49-F238E27FC236}">
                <a16:creationId xmlns:a16="http://schemas.microsoft.com/office/drawing/2014/main" id="{0E8110E6-BA11-4987-8878-6A7A1A5FBBE0}"/>
              </a:ext>
            </a:extLst>
          </p:cNvPr>
          <p:cNvSpPr>
            <a:spLocks noGrp="1"/>
          </p:cNvSpPr>
          <p:nvPr>
            <p:ph type="ctrTitle"/>
          </p:nvPr>
        </p:nvSpPr>
        <p:spPr>
          <a:xfrm>
            <a:off x="219740" y="201471"/>
            <a:ext cx="8073851" cy="864485"/>
          </a:xfrm>
        </p:spPr>
        <p:txBody>
          <a:bodyPr/>
          <a:lstStyle/>
          <a:p>
            <a:r>
              <a:rPr lang="or-IN" dirty="0">
                <a:solidFill>
                  <a:srgbClr val="FF0000"/>
                </a:solidFill>
              </a:rPr>
              <a:t>ଶବ୍ଦାର୍ଥ </a:t>
            </a:r>
            <a:r>
              <a:rPr lang="or-IN" dirty="0"/>
              <a:t> </a:t>
            </a:r>
            <a:endParaRPr lang="en-IN" dirty="0"/>
          </a:p>
        </p:txBody>
      </p:sp>
      <p:sp>
        <p:nvSpPr>
          <p:cNvPr id="4" name="TextBox 3">
            <a:extLst>
              <a:ext uri="{FF2B5EF4-FFF2-40B4-BE49-F238E27FC236}">
                <a16:creationId xmlns:a16="http://schemas.microsoft.com/office/drawing/2014/main" id="{CC9E3721-F004-4166-9CC6-87CDF6C8C921}"/>
              </a:ext>
            </a:extLst>
          </p:cNvPr>
          <p:cNvSpPr txBox="1"/>
          <p:nvPr/>
        </p:nvSpPr>
        <p:spPr>
          <a:xfrm>
            <a:off x="1283111" y="1412949"/>
            <a:ext cx="7860890" cy="1815882"/>
          </a:xfrm>
          <a:prstGeom prst="rect">
            <a:avLst/>
          </a:prstGeom>
          <a:noFill/>
        </p:spPr>
        <p:txBody>
          <a:bodyPr wrap="square" rtlCol="0">
            <a:spAutoFit/>
          </a:bodyPr>
          <a:lstStyle/>
          <a:p>
            <a:r>
              <a:rPr lang="or-IN" sz="2800" dirty="0"/>
              <a:t>ଶୂନ୍ୟହସ୍ତ –ଖାଲି ହାତ                                               ଲଜ୍ଜିତ –ଅନୁତାପ କରିବା                                                         ପରିହାସ –ଥଟ୍ଟା                                                                         ଅନୁଭବ –ଜାଣିପାରିବା                                                                                                                                                                                                            </a:t>
            </a:r>
            <a:endParaRPr lang="en-IN" dirty="0"/>
          </a:p>
        </p:txBody>
      </p:sp>
    </p:spTree>
    <p:extLst>
      <p:ext uri="{BB962C8B-B14F-4D97-AF65-F5344CB8AC3E}">
        <p14:creationId xmlns:p14="http://schemas.microsoft.com/office/powerpoint/2010/main" val="2211245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3FE91-C2A9-43B1-9551-2FF87BBEE60E}"/>
              </a:ext>
            </a:extLst>
          </p:cNvPr>
          <p:cNvSpPr>
            <a:spLocks noGrp="1"/>
          </p:cNvSpPr>
          <p:nvPr>
            <p:ph type="title"/>
          </p:nvPr>
        </p:nvSpPr>
        <p:spPr>
          <a:xfrm>
            <a:off x="7800" y="106681"/>
            <a:ext cx="9128401" cy="5018944"/>
          </a:xfrm>
        </p:spPr>
        <p:txBody>
          <a:bodyPr/>
          <a:lstStyle/>
          <a:p>
            <a:r>
              <a:rPr lang="or-IN" dirty="0">
                <a:solidFill>
                  <a:srgbClr val="FF0000"/>
                </a:solidFill>
              </a:rPr>
              <a:t>             </a:t>
            </a:r>
            <a:endParaRPr lang="en-IN" dirty="0">
              <a:solidFill>
                <a:srgbClr val="FF0000"/>
              </a:solidFill>
            </a:endParaRPr>
          </a:p>
        </p:txBody>
      </p:sp>
      <p:pic>
        <p:nvPicPr>
          <p:cNvPr id="3" name="Google Shape;69;p15">
            <a:extLst>
              <a:ext uri="{FF2B5EF4-FFF2-40B4-BE49-F238E27FC236}">
                <a16:creationId xmlns:a16="http://schemas.microsoft.com/office/drawing/2014/main" id="{40C66811-DAA5-4B2F-948A-46C7C1960AA7}"/>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TextBox 6">
            <a:extLst>
              <a:ext uri="{FF2B5EF4-FFF2-40B4-BE49-F238E27FC236}">
                <a16:creationId xmlns:a16="http://schemas.microsoft.com/office/drawing/2014/main" id="{50A1AC6F-C6D8-4FD9-8971-1078555FDF70}"/>
              </a:ext>
            </a:extLst>
          </p:cNvPr>
          <p:cNvSpPr txBox="1"/>
          <p:nvPr/>
        </p:nvSpPr>
        <p:spPr>
          <a:xfrm>
            <a:off x="15600" y="863590"/>
            <a:ext cx="9128400" cy="3477875"/>
          </a:xfrm>
          <a:prstGeom prst="rect">
            <a:avLst/>
          </a:prstGeom>
          <a:noFill/>
        </p:spPr>
        <p:txBody>
          <a:bodyPr wrap="square" rtlCol="0">
            <a:spAutoFit/>
          </a:bodyPr>
          <a:lstStyle/>
          <a:p>
            <a:r>
              <a:rPr lang="or-IN" sz="2000" dirty="0"/>
              <a:t>ଶିଷ୍ୟ ଦୁହିଁଙ୍କୁ ଗୁରୁଦେବ ଆନନ୍ଦରେ କୁଣ୍ଢାଇ ପକାଇଲେ । ତା’ପରେ ସ୍ନେହରେ ସେମାନଙ୍କ ପିଠି ଥାପୁଡାଇ କହିଲେ,’’ତୁମେ ଦୁହେଁ ମୋର ନିଷ୍ଠାବାନ ପ୍ରିୟ ଶିଷ୍ୟ । ଦକ୍ଷିଣା ଦେଇ ପାରିଲନି ବୋଲି ମନଦୁଃଖ କରନା,ସେଥିପାଇଁ ଆଦୌ ବ୍ୟସ୍ତ ହୁଅନା । ତୁମେ ଆଜି ଯେଉଁ ଜ୍ଞାନ ଲାଭ କଲ,ତାହା ହେଉଛି ମୋର ପ୍ରକୃତ ଗୁରୁଦକ୍ଷିଣା । ତୁମେ ଏବେ ଜାଣିଲ,ଭଗବାନଙ୍କ ସୃଷ୍ଟିରେ ସାମାନ୍ୟ ଶୁଖିଲାପତ୍ରଟାଏ ମଧ୍ୟ କେତେ ଦରକାରରେ ଆସୁଛି,କେତେ ଜୀବଙ୍କର ଉପକାର କରୁଛି । ତୁମେ ମଣିଷ ଜନ୍ମ ପାଇଛ । ସୃଷ୍ଟିର ମଙ୍ଗଳ କରିବା ପାଇଁ ତୁମେ କାର୍ଯ୍ୟ କରିଯାଅ । ମଣିଷ ଜନ୍ମ  କେବଳ ଅନ୍ୟର ଉପକାର କରିବା ପାଇଁ ଉଦ୍ଦିଷ୍ଟ । ଏକଥା ଯେପରି ନ ଭୁଲ । ଦୁଃଖ କଷ୍ଟରେ ପଡିଥିବା ଲୋକଙ୍କୁ ସାହାଯ୍ୟ କରିବାର ସୁଯୋଗ ମିଳିଲେ ତାକୁ କେବେ ହାତ ଛଡା କରିବ ନାହିଁ । ରୋଗୀ,ଦରିଦ୍ର ଓ ବୃଦ୍ଧ ଲୋକଙ୍କୁ ସାହାଯ୍ୟ କରିବା ଲାଗି ସର୍ବଦା ପ୍ରସ୍ତୁତ ରହିଥିବ । ସୃଷ୍ଟିର ମଙ୍ଗଳ ପାଇଁ ତୁମେ କାର୍ଯ୍ୟ କରିଗଲେ ସେହି ହେବ ମୋର ଶ୍ରେଷ୍ଠ ଗୁରୁଦକ୍ଷିଣା । ଶିଷ୍ୟ ଦୁହେଁ ଗୁରୁଙ୍କ ପାଦଧୂଳି ମୁଣ୍ଡରେ ମାରି ହସି ହସି ତାଙ୍କ ପାଖରୁ ବିଦାୟ ନେଲେ ।   </a:t>
            </a:r>
          </a:p>
          <a:p>
            <a:endParaRPr lang="or-IN" sz="2000" dirty="0"/>
          </a:p>
          <a:p>
            <a:r>
              <a:rPr lang="or-IN" sz="2000" dirty="0"/>
              <a:t>                                                      </a:t>
            </a:r>
            <a:endParaRPr lang="en-IN" sz="2000" dirty="0"/>
          </a:p>
        </p:txBody>
      </p:sp>
      <p:sp>
        <p:nvSpPr>
          <p:cNvPr id="4" name="TextBox 3">
            <a:extLst>
              <a:ext uri="{FF2B5EF4-FFF2-40B4-BE49-F238E27FC236}">
                <a16:creationId xmlns:a16="http://schemas.microsoft.com/office/drawing/2014/main" id="{BE77B243-6CB6-466B-ACDF-2F1F73AEE679}"/>
              </a:ext>
            </a:extLst>
          </p:cNvPr>
          <p:cNvSpPr txBox="1"/>
          <p:nvPr/>
        </p:nvSpPr>
        <p:spPr>
          <a:xfrm>
            <a:off x="2720817" y="17875"/>
            <a:ext cx="3239990" cy="646331"/>
          </a:xfrm>
          <a:prstGeom prst="rect">
            <a:avLst/>
          </a:prstGeom>
          <a:noFill/>
        </p:spPr>
        <p:txBody>
          <a:bodyPr wrap="none" rtlCol="0">
            <a:spAutoFit/>
          </a:bodyPr>
          <a:lstStyle/>
          <a:p>
            <a:r>
              <a:rPr lang="or-IN" sz="3600" dirty="0">
                <a:solidFill>
                  <a:srgbClr val="FF0000"/>
                </a:solidFill>
              </a:rPr>
              <a:t>ଶୁଖିଲା ପତ୍ରର କଥା  </a:t>
            </a:r>
            <a:endParaRPr lang="en-IN" sz="3600" dirty="0">
              <a:solidFill>
                <a:srgbClr val="FF0000"/>
              </a:solidFill>
            </a:endParaRPr>
          </a:p>
        </p:txBody>
      </p:sp>
    </p:spTree>
    <p:extLst>
      <p:ext uri="{BB962C8B-B14F-4D97-AF65-F5344CB8AC3E}">
        <p14:creationId xmlns:p14="http://schemas.microsoft.com/office/powerpoint/2010/main" val="3689623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DA49-DF2F-4F77-BC40-C50DC2BCAE34}"/>
              </a:ext>
            </a:extLst>
          </p:cNvPr>
          <p:cNvSpPr>
            <a:spLocks noGrp="1"/>
          </p:cNvSpPr>
          <p:nvPr>
            <p:ph type="title"/>
          </p:nvPr>
        </p:nvSpPr>
        <p:spPr>
          <a:xfrm>
            <a:off x="76814" y="17875"/>
            <a:ext cx="8360110" cy="1073506"/>
          </a:xfrm>
        </p:spPr>
        <p:txBody>
          <a:bodyPr/>
          <a:lstStyle/>
          <a:p>
            <a:r>
              <a:rPr lang="or-IN" sz="4400" dirty="0">
                <a:solidFill>
                  <a:srgbClr val="FF0000"/>
                </a:solidFill>
              </a:rPr>
              <a:t>ଶବ୍ଦାର୍ଥ</a:t>
            </a:r>
            <a:r>
              <a:rPr lang="or-IN" sz="3200" dirty="0">
                <a:solidFill>
                  <a:srgbClr val="FF0000"/>
                </a:solidFill>
              </a:rPr>
              <a:t>  </a:t>
            </a:r>
            <a:endParaRPr lang="en-IN" sz="3200" dirty="0">
              <a:solidFill>
                <a:srgbClr val="FF0000"/>
              </a:solidFill>
            </a:endParaRPr>
          </a:p>
        </p:txBody>
      </p:sp>
      <p:pic>
        <p:nvPicPr>
          <p:cNvPr id="3" name="Google Shape;69;p15">
            <a:extLst>
              <a:ext uri="{FF2B5EF4-FFF2-40B4-BE49-F238E27FC236}">
                <a16:creationId xmlns:a16="http://schemas.microsoft.com/office/drawing/2014/main" id="{2C607A57-351A-421A-A32C-57C1FB5103C9}"/>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 name="TextBox 3">
            <a:extLst>
              <a:ext uri="{FF2B5EF4-FFF2-40B4-BE49-F238E27FC236}">
                <a16:creationId xmlns:a16="http://schemas.microsoft.com/office/drawing/2014/main" id="{E863880C-C24C-43DE-B96B-CCE5FD71D7A4}"/>
              </a:ext>
            </a:extLst>
          </p:cNvPr>
          <p:cNvSpPr txBox="1"/>
          <p:nvPr/>
        </p:nvSpPr>
        <p:spPr>
          <a:xfrm>
            <a:off x="405581" y="1091381"/>
            <a:ext cx="8838586" cy="2677656"/>
          </a:xfrm>
          <a:prstGeom prst="rect">
            <a:avLst/>
          </a:prstGeom>
          <a:noFill/>
        </p:spPr>
        <p:txBody>
          <a:bodyPr wrap="square" rtlCol="0">
            <a:spAutoFit/>
          </a:bodyPr>
          <a:lstStyle/>
          <a:p>
            <a:r>
              <a:rPr lang="or-IN" sz="2400" dirty="0"/>
              <a:t>ନିଷ୍ଠାବାନ – ଦୃଢଭକ୍ତି                                                                                  ବ୍ୟସ୍ତ –ବ୍ୟାକୁଳ                                                                                                    ପ୍ରକୃତ –ଯଥାର୍ଥ                                                                                                  ଉଦ୍ଦିଷ୍ଟ – ଅଭିପ୍ରେତ,ଉଲ୍ଲିଖିତ                                                                                                               ମଙ୍ଗଳ –ହିତ                                                                                                  ସର୍ବଦା –ସବୁବେଳେ                                                                                         ବିଦାୟ –ମେଲାଣି                                                                                                                                                                                                                                                                                                                                                                                                                                                                                                                                                                                                                                           </a:t>
            </a:r>
            <a:endParaRPr lang="en-IN" sz="2400" dirty="0"/>
          </a:p>
        </p:txBody>
      </p:sp>
    </p:spTree>
    <p:extLst>
      <p:ext uri="{BB962C8B-B14F-4D97-AF65-F5344CB8AC3E}">
        <p14:creationId xmlns:p14="http://schemas.microsoft.com/office/powerpoint/2010/main" val="3867365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60EE5-4184-40D4-846D-57EEC1D7F43B}"/>
              </a:ext>
            </a:extLst>
          </p:cNvPr>
          <p:cNvSpPr>
            <a:spLocks noGrp="1"/>
          </p:cNvSpPr>
          <p:nvPr>
            <p:ph type="title"/>
          </p:nvPr>
        </p:nvSpPr>
        <p:spPr>
          <a:xfrm>
            <a:off x="262081" y="322050"/>
            <a:ext cx="8520600" cy="841800"/>
          </a:xfrm>
        </p:spPr>
        <p:txBody>
          <a:bodyPr/>
          <a:lstStyle/>
          <a:p>
            <a:r>
              <a:rPr lang="or-IN" dirty="0">
                <a:solidFill>
                  <a:srgbClr val="FF0000"/>
                </a:solidFill>
              </a:rPr>
              <a:t>ଗୃହକର୍ମ </a:t>
            </a:r>
            <a:endParaRPr lang="en-IN" dirty="0">
              <a:solidFill>
                <a:srgbClr val="FF0000"/>
              </a:solidFill>
            </a:endParaRPr>
          </a:p>
        </p:txBody>
      </p:sp>
      <p:pic>
        <p:nvPicPr>
          <p:cNvPr id="3" name="Google Shape;69;p15">
            <a:extLst>
              <a:ext uri="{FF2B5EF4-FFF2-40B4-BE49-F238E27FC236}">
                <a16:creationId xmlns:a16="http://schemas.microsoft.com/office/drawing/2014/main" id="{5987ADD8-2E16-4E6C-9CCD-28C842B8CF0C}"/>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 name="TextBox 3">
            <a:extLst>
              <a:ext uri="{FF2B5EF4-FFF2-40B4-BE49-F238E27FC236}">
                <a16:creationId xmlns:a16="http://schemas.microsoft.com/office/drawing/2014/main" id="{F80F9F68-F5B4-4C2E-B67A-AAFA72FA43D7}"/>
              </a:ext>
            </a:extLst>
          </p:cNvPr>
          <p:cNvSpPr txBox="1"/>
          <p:nvPr/>
        </p:nvSpPr>
        <p:spPr>
          <a:xfrm>
            <a:off x="2087185" y="2110085"/>
            <a:ext cx="4948791" cy="461665"/>
          </a:xfrm>
          <a:prstGeom prst="rect">
            <a:avLst/>
          </a:prstGeom>
          <a:noFill/>
        </p:spPr>
        <p:txBody>
          <a:bodyPr wrap="none" rtlCol="0">
            <a:spAutoFit/>
          </a:bodyPr>
          <a:lstStyle/>
          <a:p>
            <a:r>
              <a:rPr lang="or-IN" sz="2400" dirty="0"/>
              <a:t> କଷ୍ଟଶବ୍ଦ ଗୁଡିକୁ ଖାତାରେ ଲେଖ ଓ ବାକ୍ୟଗଢ।   </a:t>
            </a:r>
            <a:endParaRPr lang="en-IN" sz="2400" dirty="0"/>
          </a:p>
        </p:txBody>
      </p:sp>
    </p:spTree>
    <p:extLst>
      <p:ext uri="{BB962C8B-B14F-4D97-AF65-F5344CB8AC3E}">
        <p14:creationId xmlns:p14="http://schemas.microsoft.com/office/powerpoint/2010/main" val="261825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OUTCOME: </a:t>
            </a:r>
          </a:p>
          <a:p>
            <a:pPr marL="0" marR="0" lvl="0" indent="0" algn="l" rtl="0">
              <a:lnSpc>
                <a:spcPct val="100000"/>
              </a:lnSpc>
              <a:spcBef>
                <a:spcPts val="0"/>
              </a:spcBef>
              <a:spcAft>
                <a:spcPts val="0"/>
              </a:spcAft>
              <a:buClr>
                <a:srgbClr val="000000"/>
              </a:buClr>
              <a:buSzPts val="2200"/>
              <a:buFont typeface="Arial"/>
              <a:buNone/>
            </a:pPr>
            <a:endParaRPr sz="1800" b="1" i="0" u="none" strike="noStrike" cap="none" dirty="0">
              <a:solidFill>
                <a:srgbClr val="000000"/>
              </a:solidFill>
              <a:latin typeface="Arial"/>
              <a:ea typeface="Arial"/>
              <a:cs typeface="Arial"/>
              <a:sym typeface="Arial"/>
            </a:endParaRPr>
          </a:p>
        </p:txBody>
      </p:sp>
      <p:sp>
        <p:nvSpPr>
          <p:cNvPr id="2" name="TextBox 1">
            <a:extLst>
              <a:ext uri="{FF2B5EF4-FFF2-40B4-BE49-F238E27FC236}">
                <a16:creationId xmlns:a16="http://schemas.microsoft.com/office/drawing/2014/main" id="{DDB2B644-AEA3-4BCA-A10D-7ECCF1E7CDD9}"/>
              </a:ext>
            </a:extLst>
          </p:cNvPr>
          <p:cNvSpPr txBox="1"/>
          <p:nvPr/>
        </p:nvSpPr>
        <p:spPr>
          <a:xfrm>
            <a:off x="2243139" y="2102941"/>
            <a:ext cx="6893062" cy="461665"/>
          </a:xfrm>
          <a:prstGeom prst="rect">
            <a:avLst/>
          </a:prstGeom>
          <a:noFill/>
        </p:spPr>
        <p:txBody>
          <a:bodyPr wrap="square" rtlCol="0">
            <a:spAutoFit/>
          </a:bodyPr>
          <a:lstStyle/>
          <a:p>
            <a:r>
              <a:rPr lang="or-IN" sz="2400" dirty="0"/>
              <a:t>    ଶିଶିର ଓ ତୁଷାର ଙ୍କୁ ଗୁରୁଙ୍କ ମାର୍ଗଦର୍ଶନ       </a:t>
            </a:r>
            <a:endParaRPr lang="en-IN"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1167</TotalTime>
  <Words>373</Words>
  <Application>Microsoft Office PowerPoint</Application>
  <PresentationFormat>On-screen Show (16:9)</PresentationFormat>
  <Paragraphs>30</Paragraphs>
  <Slides>9</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Simple Light</vt:lpstr>
      <vt:lpstr>PowerPoint Presentation</vt:lpstr>
      <vt:lpstr>   </vt:lpstr>
      <vt:lpstr>PowerPoint Presentation</vt:lpstr>
      <vt:lpstr>ଶବ୍ଦାର୍ଥ  </vt:lpstr>
      <vt:lpstr>             </vt:lpstr>
      <vt:lpstr>ଶବ୍ଦାର୍ଥ  </vt:lpstr>
      <vt:lpstr>ଗୃହକର୍ମ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KRUSHNACHANDRA</cp:lastModifiedBy>
  <cp:revision>142</cp:revision>
  <dcterms:modified xsi:type="dcterms:W3CDTF">2021-07-12T14:27:58Z</dcterms:modified>
</cp:coreProperties>
</file>