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86" r:id="rId3"/>
    <p:sldId id="314" r:id="rId4"/>
    <p:sldId id="307" r:id="rId5"/>
    <p:sldId id="303" r:id="rId6"/>
    <p:sldId id="302" r:id="rId7"/>
    <p:sldId id="315" r:id="rId8"/>
    <p:sldId id="291" r:id="rId9"/>
    <p:sldId id="290" r:id="rId10"/>
    <p:sldId id="308" r:id="rId11"/>
    <p:sldId id="310" r:id="rId12"/>
    <p:sldId id="311" r:id="rId13"/>
    <p:sldId id="312" r:id="rId14"/>
    <p:sldId id="309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248" autoAdjust="0"/>
  </p:normalViewPr>
  <p:slideViewPr>
    <p:cSldViewPr snapToGrid="0">
      <p:cViewPr>
        <p:scale>
          <a:sx n="110" d="100"/>
          <a:sy n="110" d="100"/>
        </p:scale>
        <p:origin x="36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600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6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37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97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97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05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0YAJe_NDe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203" y="73181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07699" y="1418975"/>
            <a:ext cx="6469812" cy="4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IN" sz="3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NATURAL NUMBERS AND WHOLE NUMBERS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11013"/>
            <a:ext cx="4944045" cy="147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MATHEMATICS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NUMBER: </a:t>
            </a:r>
            <a:r>
              <a:rPr lang="en" b="1" dirty="0" smtClean="0"/>
              <a:t>05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 NATURAL NUMBERS AND WHOLE NUMBERS</a:t>
            </a:r>
          </a:p>
          <a:p>
            <a:r>
              <a:rPr lang="en" b="1" dirty="0" smtClean="0"/>
              <a:t>SUB TOPIC: </a:t>
            </a:r>
            <a:r>
              <a:rPr lang="en-IN" dirty="0"/>
              <a:t>Natural Number System and Whole Number System</a:t>
            </a:r>
            <a:endParaRPr lang="en-IN" dirty="0">
              <a:latin typeface="Calibri"/>
            </a:endParaRPr>
          </a:p>
          <a:p>
            <a:r>
              <a:rPr lang="en" b="1" dirty="0" smtClean="0"/>
              <a:t>PERIOD NO:1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50618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000" dirty="0" smtClean="0">
                <a:solidFill>
                  <a:srgbClr val="FF0000"/>
                </a:solidFill>
              </a:rPr>
              <a:t>Evaluation Question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140542" y="919908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 smtClean="0"/>
              <a:t>4. </a:t>
            </a:r>
            <a:r>
              <a:rPr lang="en-IN" sz="1600" b="1" dirty="0"/>
              <a:t>Fill in the blanks :</a:t>
            </a:r>
            <a:br>
              <a:rPr lang="en-IN" sz="1600" b="1" dirty="0"/>
            </a:br>
            <a:r>
              <a:rPr lang="en-IN" sz="1600" b="1" dirty="0"/>
              <a:t>(i) 54 + 234 = 234 + …………</a:t>
            </a:r>
            <a:br>
              <a:rPr lang="en-IN" sz="1600" b="1" dirty="0"/>
            </a:br>
            <a:r>
              <a:rPr lang="en-IN" sz="1600" b="1" dirty="0"/>
              <a:t>(ii) 332 + 497 = ………… + 332</a:t>
            </a:r>
            <a:br>
              <a:rPr lang="en-IN" sz="1600" b="1" dirty="0"/>
            </a:br>
            <a:r>
              <a:rPr lang="en-IN" sz="1600" b="1" dirty="0"/>
              <a:t>(iii) 286 + 0 = ………..</a:t>
            </a:r>
            <a:br>
              <a:rPr lang="en-IN" sz="1600" b="1" dirty="0"/>
            </a:br>
            <a:r>
              <a:rPr lang="en-IN" sz="1600" b="1" dirty="0" smtClean="0"/>
              <a:t>Solution</a:t>
            </a:r>
            <a:r>
              <a:rPr lang="en-IN" sz="1600" b="1" dirty="0"/>
              <a:t>: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(i) 54 + 234 = 234 + 54</a:t>
            </a:r>
          </a:p>
          <a:p>
            <a:pPr marL="114300" indent="0">
              <a:buNone/>
            </a:pPr>
            <a:r>
              <a:rPr lang="en-IN" sz="1600" dirty="0"/>
              <a:t>(ii) 332 + 497 = 497 + 332</a:t>
            </a:r>
          </a:p>
          <a:p>
            <a:pPr marL="114300" indent="0">
              <a:buNone/>
            </a:pPr>
            <a:r>
              <a:rPr lang="en-IN" sz="1600" dirty="0"/>
              <a:t>(iii) 286 + 0 = 286</a:t>
            </a:r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812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180" y="41991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198" y="228600"/>
            <a:ext cx="8577102" cy="418381"/>
          </a:xfrm>
        </p:spPr>
        <p:txBody>
          <a:bodyPr/>
          <a:lstStyle/>
          <a:p>
            <a:r>
              <a:rPr lang="en-IN" sz="2000" dirty="0" smtClean="0">
                <a:solidFill>
                  <a:srgbClr val="FF0000"/>
                </a:solidFill>
              </a:rPr>
              <a:t>Evaluation Question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8016" y="668467"/>
            <a:ext cx="8577102" cy="3921894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/>
              <a:t>5. By re-arranging the given numbers, evaluate:</a:t>
            </a:r>
            <a:br>
              <a:rPr lang="en-IN" sz="1600" b="1" dirty="0"/>
            </a:br>
            <a:r>
              <a:rPr lang="en-IN" sz="1600" b="1" dirty="0"/>
              <a:t>(i) 237 + 308 + 163</a:t>
            </a:r>
            <a:br>
              <a:rPr lang="en-IN" sz="1600" b="1" dirty="0"/>
            </a:br>
            <a:r>
              <a:rPr lang="en-IN" sz="1600" b="1" dirty="0"/>
              <a:t>(ii) 162 + 253 +338 + 47</a:t>
            </a:r>
            <a:br>
              <a:rPr lang="en-IN" sz="1600" b="1" dirty="0"/>
            </a:br>
            <a:r>
              <a:rPr lang="en-IN" sz="1600" b="1" dirty="0" smtClean="0"/>
              <a:t>Solution</a:t>
            </a:r>
            <a:r>
              <a:rPr lang="en-IN" sz="1600" b="1" dirty="0"/>
              <a:t>: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(i) 237 + 308 + 163</a:t>
            </a:r>
          </a:p>
          <a:p>
            <a:pPr marL="114300" indent="0">
              <a:buNone/>
            </a:pPr>
            <a:r>
              <a:rPr lang="en-IN" sz="1600" dirty="0"/>
              <a:t>= (237 + 163) + 308 (by associative law)</a:t>
            </a:r>
          </a:p>
          <a:p>
            <a:pPr marL="114300" indent="0">
              <a:buNone/>
            </a:pPr>
            <a:r>
              <a:rPr lang="en-IN" sz="1600" dirty="0"/>
              <a:t>= 400 + 308</a:t>
            </a:r>
          </a:p>
          <a:p>
            <a:pPr marL="114300" indent="0">
              <a:buNone/>
            </a:pPr>
            <a:r>
              <a:rPr lang="en-IN" sz="1600" dirty="0"/>
              <a:t>= 708</a:t>
            </a:r>
          </a:p>
          <a:p>
            <a:pPr marL="114300" indent="0">
              <a:buNone/>
            </a:pPr>
            <a:r>
              <a:rPr lang="en-IN" sz="1600" dirty="0"/>
              <a:t>(ii) 162 + 253 + 338 + 47</a:t>
            </a:r>
          </a:p>
          <a:p>
            <a:pPr marL="114300" indent="0">
              <a:buNone/>
            </a:pPr>
            <a:r>
              <a:rPr lang="en-IN" sz="1600" dirty="0"/>
              <a:t>= (162 + 338) + (253 + 47) (by associative law)</a:t>
            </a:r>
          </a:p>
          <a:p>
            <a:pPr marL="114300" indent="0">
              <a:buNone/>
            </a:pPr>
            <a:r>
              <a:rPr lang="en-IN" sz="1600" dirty="0"/>
              <a:t>= 500 + 300</a:t>
            </a:r>
          </a:p>
          <a:p>
            <a:pPr marL="114300" indent="0">
              <a:buNone/>
            </a:pPr>
            <a:r>
              <a:rPr lang="en-IN" sz="1600" dirty="0"/>
              <a:t>= 800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9040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059" y="64420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308" y="69011"/>
            <a:ext cx="8469991" cy="500332"/>
          </a:xfrm>
        </p:spPr>
        <p:txBody>
          <a:bodyPr/>
          <a:lstStyle/>
          <a:p>
            <a:r>
              <a:rPr lang="en-IN" sz="2000" dirty="0" smtClean="0">
                <a:solidFill>
                  <a:srgbClr val="FF0000"/>
                </a:solidFill>
              </a:rPr>
              <a:t>Evaluation Question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7599" y="359405"/>
            <a:ext cx="8704701" cy="4209470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/>
              <a:t>7. Which property of addition is satisfied by:</a:t>
            </a:r>
            <a:br>
              <a:rPr lang="en-IN" sz="1600" b="1" dirty="0"/>
            </a:br>
            <a:r>
              <a:rPr lang="en-IN" sz="1600" b="1" dirty="0"/>
              <a:t>(i) 8 + 7 = 15</a:t>
            </a:r>
            <a:br>
              <a:rPr lang="en-IN" sz="1600" b="1" dirty="0"/>
            </a:br>
            <a:r>
              <a:rPr lang="en-IN" sz="1600" b="1" dirty="0"/>
              <a:t>(ii) 3+ (5 + 4) = (3 + 5)+ 4</a:t>
            </a:r>
            <a:br>
              <a:rPr lang="en-IN" sz="1600" b="1" dirty="0"/>
            </a:br>
            <a:r>
              <a:rPr lang="en-IN" sz="1600" b="1" dirty="0"/>
              <a:t>(iii) 8 x (8 + 0) = 8 x 8 + 8 x 0</a:t>
            </a:r>
            <a:br>
              <a:rPr lang="en-IN" sz="1600" b="1" dirty="0"/>
            </a:br>
            <a:r>
              <a:rPr lang="en-IN" sz="1600" b="1" dirty="0"/>
              <a:t>(iv) (7 + 6) x 10 = 7 x 10 + 6 x 10</a:t>
            </a:r>
            <a:br>
              <a:rPr lang="en-IN" sz="1600" b="1" dirty="0"/>
            </a:br>
            <a:r>
              <a:rPr lang="en-IN" sz="1600" b="1" dirty="0"/>
              <a:t>(v) (15 – 12) x 18 = 15 x 18 – 12 x 18</a:t>
            </a:r>
            <a:endParaRPr lang="en-IN" sz="1600" dirty="0"/>
          </a:p>
          <a:p>
            <a:pPr marL="114300" indent="0">
              <a:buNone/>
            </a:pPr>
            <a:r>
              <a:rPr lang="en-IN" sz="1600" b="1" dirty="0"/>
              <a:t>Solution: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(i) 8 + 7 = 15</a:t>
            </a:r>
          </a:p>
          <a:p>
            <a:pPr marL="114300" indent="0">
              <a:buNone/>
            </a:pPr>
            <a:r>
              <a:rPr lang="en-IN" sz="1600" dirty="0"/>
              <a:t>The property used as closure property satisfied by 15</a:t>
            </a:r>
          </a:p>
          <a:p>
            <a:pPr marL="114300" indent="0">
              <a:buNone/>
            </a:pPr>
            <a:r>
              <a:rPr lang="en-IN" sz="1600" dirty="0"/>
              <a:t>(ii) 3 + (5 + 4) = (3 + 5) + 4</a:t>
            </a:r>
          </a:p>
          <a:p>
            <a:pPr marL="114300" indent="0">
              <a:buNone/>
            </a:pPr>
            <a:r>
              <a:rPr lang="en-IN" sz="1600" dirty="0"/>
              <a:t>3 + (5 + 4) = 3 + 9 = 12 and</a:t>
            </a:r>
          </a:p>
          <a:p>
            <a:pPr marL="114300" indent="0">
              <a:buNone/>
            </a:pPr>
            <a:r>
              <a:rPr lang="en-IN" sz="1600" dirty="0"/>
              <a:t>(3 + 5) + 4 = 8 + 4 = 12</a:t>
            </a:r>
          </a:p>
          <a:p>
            <a:pPr marL="114300" indent="0">
              <a:buNone/>
            </a:pPr>
            <a:r>
              <a:rPr lang="en-IN" sz="1600" dirty="0"/>
              <a:t>The property used as Associative law of addition satisfied by 12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6701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9779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188" y="163903"/>
            <a:ext cx="8444111" cy="422694"/>
          </a:xfrm>
        </p:spPr>
        <p:txBody>
          <a:bodyPr/>
          <a:lstStyle/>
          <a:p>
            <a:r>
              <a:rPr lang="en-IN" sz="2000" dirty="0" smtClean="0">
                <a:solidFill>
                  <a:srgbClr val="FF0000"/>
                </a:solidFill>
              </a:rPr>
              <a:t>Evaluation Question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5198" y="603849"/>
            <a:ext cx="8577101" cy="3965026"/>
          </a:xfrm>
        </p:spPr>
        <p:txBody>
          <a:bodyPr/>
          <a:lstStyle/>
          <a:p>
            <a:pPr marL="114300" indent="0">
              <a:buNone/>
            </a:pPr>
            <a:r>
              <a:rPr lang="en-IN" sz="1600" dirty="0"/>
              <a:t>(iii) 8 x (8 + 0) = 8 x 8 + 8 x </a:t>
            </a:r>
            <a:r>
              <a:rPr lang="en-IN" sz="1600" dirty="0" smtClean="0"/>
              <a:t>0</a:t>
            </a:r>
          </a:p>
          <a:p>
            <a:pPr marL="114300" indent="0">
              <a:buNone/>
            </a:pPr>
            <a:r>
              <a:rPr lang="en-IN" sz="1600" dirty="0" smtClean="0"/>
              <a:t>8 × (8 + 0) = 8 × 8= </a:t>
            </a:r>
            <a:r>
              <a:rPr lang="en-IN" sz="1600" dirty="0"/>
              <a:t>64 </a:t>
            </a:r>
            <a:r>
              <a:rPr lang="en-IN" sz="1600" dirty="0" smtClean="0"/>
              <a:t>and</a:t>
            </a:r>
          </a:p>
          <a:p>
            <a:pPr marL="114300" indent="0">
              <a:buNone/>
            </a:pPr>
            <a:r>
              <a:rPr lang="en-IN" sz="1600" dirty="0" smtClean="0"/>
              <a:t>8 </a:t>
            </a:r>
            <a:r>
              <a:rPr lang="en-IN" sz="1600" dirty="0"/>
              <a:t>× 8 + 8 × 0 = 64 + </a:t>
            </a:r>
            <a:r>
              <a:rPr lang="en-IN" sz="1600" dirty="0" smtClean="0"/>
              <a:t>0= </a:t>
            </a:r>
            <a:r>
              <a:rPr lang="en-IN" sz="1600" dirty="0"/>
              <a:t>64</a:t>
            </a:r>
          </a:p>
          <a:p>
            <a:pPr marL="114300" indent="0">
              <a:buNone/>
            </a:pPr>
            <a:r>
              <a:rPr lang="en-IN" sz="1600" dirty="0"/>
              <a:t>The property used as Distributive of multiplication over addition satisfied by 64</a:t>
            </a:r>
          </a:p>
          <a:p>
            <a:pPr marL="114300" indent="0">
              <a:buNone/>
            </a:pPr>
            <a:r>
              <a:rPr lang="en-IN" sz="1600" dirty="0"/>
              <a:t>(iv) (7 + 6) × 10 = 7 × 10 + 6 × 10</a:t>
            </a:r>
          </a:p>
          <a:p>
            <a:pPr marL="114300" indent="0">
              <a:buNone/>
            </a:pPr>
            <a:r>
              <a:rPr lang="en-IN" sz="1600" dirty="0"/>
              <a:t>(7 + 6) × 10 = 13 × </a:t>
            </a:r>
            <a:r>
              <a:rPr lang="en-IN" sz="1600" dirty="0" smtClean="0"/>
              <a:t>10= </a:t>
            </a:r>
            <a:r>
              <a:rPr lang="en-IN" sz="1600" dirty="0"/>
              <a:t>130 and</a:t>
            </a:r>
          </a:p>
          <a:p>
            <a:pPr marL="114300" indent="0">
              <a:buNone/>
            </a:pPr>
            <a:r>
              <a:rPr lang="en-IN" sz="1600" dirty="0"/>
              <a:t>7 × 10 + 6 × 10 = 70 + </a:t>
            </a:r>
            <a:r>
              <a:rPr lang="en-IN" sz="1600" dirty="0" smtClean="0"/>
              <a:t>60= </a:t>
            </a:r>
            <a:r>
              <a:rPr lang="en-IN" sz="1600" dirty="0"/>
              <a:t>130</a:t>
            </a:r>
          </a:p>
          <a:p>
            <a:pPr marL="114300" indent="0">
              <a:buNone/>
            </a:pPr>
            <a:r>
              <a:rPr lang="en-IN" sz="1600" dirty="0"/>
              <a:t>The property used as Distributive property over addition satisfied by 130</a:t>
            </a:r>
          </a:p>
          <a:p>
            <a:pPr marL="114300" indent="0">
              <a:buNone/>
            </a:pPr>
            <a:r>
              <a:rPr lang="en-IN" sz="1600" dirty="0"/>
              <a:t>(v) (15 – 12) x 18 = 15 x 18 – 12 x 18</a:t>
            </a:r>
          </a:p>
          <a:p>
            <a:pPr marL="114300" indent="0">
              <a:buNone/>
            </a:pPr>
            <a:r>
              <a:rPr lang="en-IN" sz="1600" dirty="0"/>
              <a:t>(15 – 12) × 18 = 3 × </a:t>
            </a:r>
            <a:r>
              <a:rPr lang="en-IN" sz="1600" dirty="0" smtClean="0"/>
              <a:t>18= </a:t>
            </a:r>
            <a:r>
              <a:rPr lang="en-IN" sz="1600" dirty="0"/>
              <a:t>54 </a:t>
            </a:r>
            <a:r>
              <a:rPr lang="en-IN" sz="1600" dirty="0" smtClean="0"/>
              <a:t>and</a:t>
            </a:r>
          </a:p>
          <a:p>
            <a:pPr marL="114300" indent="0">
              <a:buNone/>
            </a:pPr>
            <a:r>
              <a:rPr lang="en-IN" sz="1600" dirty="0" smtClean="0"/>
              <a:t>15 </a:t>
            </a:r>
            <a:r>
              <a:rPr lang="en-IN" sz="1600" dirty="0"/>
              <a:t>× 18 – 12 × 18 = 270 – </a:t>
            </a:r>
            <a:r>
              <a:rPr lang="en-IN" sz="1600" dirty="0" smtClean="0"/>
              <a:t>216= </a:t>
            </a:r>
            <a:r>
              <a:rPr lang="en-IN" sz="1600" dirty="0"/>
              <a:t>54</a:t>
            </a:r>
          </a:p>
          <a:p>
            <a:r>
              <a:rPr lang="en-IN" sz="1600" dirty="0"/>
              <a:t>The property used </a:t>
            </a:r>
            <a:r>
              <a:rPr lang="en-IN" sz="1600" dirty="0" smtClean="0"/>
              <a:t>is </a:t>
            </a:r>
            <a:r>
              <a:rPr lang="en-IN" sz="1600" dirty="0"/>
              <a:t>Distributive over subtraction satisfied by 54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6140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95" y="66145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Additional Homework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N" dirty="0"/>
          </a:p>
        </p:txBody>
      </p:sp>
      <p:sp>
        <p:nvSpPr>
          <p:cNvPr id="2" name="Oval 1"/>
          <p:cNvSpPr/>
          <p:nvPr/>
        </p:nvSpPr>
        <p:spPr>
          <a:xfrm>
            <a:off x="1949570" y="3323353"/>
            <a:ext cx="3416060" cy="1820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HW</a:t>
            </a:r>
          </a:p>
          <a:p>
            <a:pPr algn="ctr"/>
            <a:r>
              <a:rPr lang="en-US" b="1" dirty="0" smtClean="0"/>
              <a:t>Ex.5.A </a:t>
            </a:r>
            <a:r>
              <a:rPr lang="en-US" dirty="0" smtClean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86964"/>
              </p:ext>
            </p:extLst>
          </p:nvPr>
        </p:nvGraphicFramePr>
        <p:xfrm>
          <a:off x="526211" y="1475117"/>
          <a:ext cx="7047781" cy="1725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7781"/>
              </a:tblGrid>
              <a:tr h="7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Q1. Starting from the least even natural number, state the sum of the first four even numbers</a:t>
                      </a:r>
                      <a:endParaRPr lang="en-IN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99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Q2. Subtract the successor of 99 from the predecessor of 201.</a:t>
                      </a:r>
                      <a:endParaRPr lang="en-IN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71353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C50AA-92E1-4EA1-8232-C1386000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54" y="445025"/>
            <a:ext cx="6153646" cy="5727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DCA470-F94A-4770-8999-EEE0CD45DF12}"/>
              </a:ext>
            </a:extLst>
          </p:cNvPr>
          <p:cNvSpPr txBox="1"/>
          <p:nvPr/>
        </p:nvSpPr>
        <p:spPr>
          <a:xfrm>
            <a:off x="957533" y="1431985"/>
            <a:ext cx="74445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1800" dirty="0" smtClean="0"/>
              <a:t>Students </a:t>
            </a:r>
            <a:r>
              <a:rPr lang="en-US" sz="1800" dirty="0"/>
              <a:t>will be able to define and differentiate natural number and whole numbers.</a:t>
            </a:r>
            <a:endParaRPr lang="en-IN" sz="18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800" dirty="0"/>
              <a:t>Students will be able to apply properties of Natural numbers.</a:t>
            </a:r>
            <a:endParaRPr lang="en-IN" sz="18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800" dirty="0"/>
              <a:t>Students will be able to apply properties of Whole numbers. </a:t>
            </a:r>
            <a:endParaRPr lang="en-IN" sz="1800" dirty="0"/>
          </a:p>
          <a:p>
            <a:pPr marL="285750" lvl="0" indent="-285750">
              <a:buFont typeface="Wingdings" pitchFamily="2" charset="2"/>
              <a:buChar char="v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03" y="749255"/>
            <a:ext cx="1549101" cy="5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C50AA-92E1-4EA1-8232-C1386000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70" y="445025"/>
            <a:ext cx="8254330" cy="5727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Numbers and Whole Numbers 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What are Whole Numbers? - [Definition, Facts &amp; Exampl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t="5290" r="25403" b="-588"/>
          <a:stretch/>
        </p:blipFill>
        <p:spPr bwMode="auto">
          <a:xfrm>
            <a:off x="198408" y="1311201"/>
            <a:ext cx="2865529" cy="27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15116" r="1870" b="3602"/>
          <a:stretch/>
        </p:blipFill>
        <p:spPr bwMode="auto">
          <a:xfrm>
            <a:off x="3359522" y="1311201"/>
            <a:ext cx="5439421" cy="257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900" y="780497"/>
            <a:ext cx="914400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7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B4AA984-35B5-4C7B-9B56-B1356246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476827"/>
            <a:ext cx="7788808" cy="5727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Natural Numbers and Whole Numbers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883" y="1708030"/>
            <a:ext cx="604711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/>
              <a:t>Natural numbers and whole numbers will be explained using a video.</a:t>
            </a:r>
            <a:endParaRPr lang="en-IN" sz="1200" dirty="0"/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B0F0"/>
                </a:solidFill>
              </a:rPr>
              <a:t>https://www.youtube.com/watch?v=-L94qb6RXwc(4.49)</a:t>
            </a:r>
            <a:endParaRPr lang="en-IN" sz="1200" dirty="0">
              <a:solidFill>
                <a:srgbClr val="00B0F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B0F0"/>
                </a:solidFill>
              </a:rPr>
              <a:t> </a:t>
            </a:r>
            <a:endParaRPr lang="en-IN" sz="1200" dirty="0">
              <a:solidFill>
                <a:srgbClr val="00B0F0"/>
              </a:solidFill>
            </a:endParaRPr>
          </a:p>
        </p:txBody>
      </p:sp>
      <p:pic>
        <p:nvPicPr>
          <p:cNvPr id="6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0866" y="789122"/>
            <a:ext cx="914400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0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53" y="602802"/>
            <a:ext cx="815519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935" y="2153944"/>
            <a:ext cx="7470475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600" dirty="0"/>
              <a:t>Properties of addition of whole numbers will be explained with the help of a video</a:t>
            </a:r>
            <a:endParaRPr lang="en-IN" sz="1600" dirty="0"/>
          </a:p>
          <a:p>
            <a:pPr algn="just">
              <a:lnSpc>
                <a:spcPct val="115000"/>
              </a:lnSpc>
            </a:pPr>
            <a:r>
              <a:rPr lang="en-US" sz="1600" u="sng" dirty="0">
                <a:hlinkClick r:id="rId4"/>
              </a:rPr>
              <a:t>https://www.youtube.com/watch?v=m0YAJe_NDeM</a:t>
            </a:r>
            <a:endParaRPr lang="en-IN" sz="1600" dirty="0"/>
          </a:p>
        </p:txBody>
      </p:sp>
      <p:sp>
        <p:nvSpPr>
          <p:cNvPr id="5" name="Rectangle 4"/>
          <p:cNvSpPr/>
          <p:nvPr/>
        </p:nvSpPr>
        <p:spPr>
          <a:xfrm>
            <a:off x="974784" y="737553"/>
            <a:ext cx="600398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 of Addition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Natural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 and Whole Numbers 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44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874" y="22860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Natural numb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91" y="457380"/>
            <a:ext cx="5257919" cy="394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OMMUTATIVITY The multiplication of whole numbers is commutativ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1" t="27181" r="-58841" b="11947"/>
          <a:stretch/>
        </p:blipFill>
        <p:spPr bwMode="auto">
          <a:xfrm>
            <a:off x="0" y="601290"/>
            <a:ext cx="9840665" cy="31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it 1 Whole Numb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 r="-56" b="9834"/>
          <a:stretch/>
        </p:blipFill>
        <p:spPr bwMode="auto">
          <a:xfrm>
            <a:off x="3954036" y="1181804"/>
            <a:ext cx="4534357" cy="254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6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871" y="44579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8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7275" y="683764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6158" y="621102"/>
            <a:ext cx="58918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  <a:p>
            <a:endParaRPr lang="en-IN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8300" y="2668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056" y="440579"/>
            <a:ext cx="4741114" cy="245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50" y="588273"/>
            <a:ext cx="3932925" cy="294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1871" y="44579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2861"/>
            <a:ext cx="8521700" cy="5730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Evaluation Question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2631" y="591809"/>
            <a:ext cx="7889935" cy="4169972"/>
          </a:xfrm>
        </p:spPr>
        <p:txBody>
          <a:bodyPr/>
          <a:lstStyle/>
          <a:p>
            <a:pPr marL="114300" indent="0">
              <a:buNone/>
            </a:pPr>
            <a:r>
              <a:rPr lang="en-IN" sz="1600" b="1" dirty="0"/>
              <a:t>1. Fill in the blanks :</a:t>
            </a:r>
            <a:br>
              <a:rPr lang="en-IN" sz="1600" b="1" dirty="0"/>
            </a:br>
            <a:r>
              <a:rPr lang="en-IN" sz="1600" b="1" dirty="0"/>
              <a:t>(i) Smallest natural number is …………..</a:t>
            </a:r>
            <a:br>
              <a:rPr lang="en-IN" sz="1600" b="1" dirty="0"/>
            </a:br>
            <a:r>
              <a:rPr lang="en-IN" sz="1600" b="1" dirty="0"/>
              <a:t>(ii) Smallest whole number is …………</a:t>
            </a:r>
            <a:br>
              <a:rPr lang="en-IN" sz="1600" b="1" dirty="0"/>
            </a:br>
            <a:r>
              <a:rPr lang="en-IN" sz="1600" b="1" dirty="0"/>
              <a:t>(iii) Largest natural number is …………</a:t>
            </a:r>
            <a:br>
              <a:rPr lang="en-IN" sz="1600" b="1" dirty="0"/>
            </a:br>
            <a:r>
              <a:rPr lang="en-IN" sz="1600" b="1" dirty="0"/>
              <a:t>(iv) Largest whole number is ………..</a:t>
            </a:r>
            <a:br>
              <a:rPr lang="en-IN" sz="1600" b="1" dirty="0"/>
            </a:br>
            <a:r>
              <a:rPr lang="en-IN" sz="1600" b="1" dirty="0"/>
              <a:t>(v) All natural numbers are …………</a:t>
            </a:r>
            <a:endParaRPr lang="en-IN" sz="1600" dirty="0"/>
          </a:p>
          <a:p>
            <a:pPr marL="114300" indent="0">
              <a:buNone/>
            </a:pPr>
            <a:r>
              <a:rPr lang="en-IN" sz="1600" b="1" dirty="0"/>
              <a:t>Solution:</a:t>
            </a:r>
            <a:endParaRPr lang="en-IN" sz="1600" dirty="0"/>
          </a:p>
          <a:p>
            <a:pPr marL="114300" indent="0">
              <a:buNone/>
            </a:pPr>
            <a:r>
              <a:rPr lang="en-IN" sz="1600" dirty="0"/>
              <a:t>(i) Smallest natural number is 1</a:t>
            </a:r>
          </a:p>
          <a:p>
            <a:pPr marL="114300" indent="0">
              <a:buNone/>
            </a:pPr>
            <a:r>
              <a:rPr lang="en-IN" sz="1600" dirty="0"/>
              <a:t>(ii) Smallest whole number is 0</a:t>
            </a:r>
          </a:p>
          <a:p>
            <a:pPr marL="114300" indent="0">
              <a:buNone/>
            </a:pPr>
            <a:r>
              <a:rPr lang="en-IN" sz="1600" dirty="0"/>
              <a:t>(iii) Largest natural number is not possible</a:t>
            </a:r>
          </a:p>
          <a:p>
            <a:pPr marL="114300" indent="0">
              <a:buNone/>
            </a:pPr>
            <a:r>
              <a:rPr lang="en-IN" sz="1600" dirty="0"/>
              <a:t>(iv) Largest whole number is not possible</a:t>
            </a:r>
          </a:p>
          <a:p>
            <a:pPr marL="114300" indent="0">
              <a:buNone/>
            </a:pPr>
            <a:r>
              <a:rPr lang="en-IN" sz="1600" dirty="0"/>
              <a:t>(v) All natural numbers are whole numbers</a:t>
            </a:r>
          </a:p>
          <a:p>
            <a:pPr marL="114300" indent="0">
              <a:buNone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9542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378</Words>
  <Application>Microsoft Office PowerPoint</Application>
  <PresentationFormat>On-screen Show (16:9)</PresentationFormat>
  <Paragraphs>77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PowerPoint Presentation</vt:lpstr>
      <vt:lpstr>Learning outcomes </vt:lpstr>
      <vt:lpstr>Natural Numbers and Whole Numbers    </vt:lpstr>
      <vt:lpstr>Natural Numbers and Whole Numbers    </vt:lpstr>
      <vt:lpstr>PowerPoint Presentation</vt:lpstr>
      <vt:lpstr>PowerPoint Presentation</vt:lpstr>
      <vt:lpstr>PowerPoint Presentation</vt:lpstr>
      <vt:lpstr>PowerPoint Presentation</vt:lpstr>
      <vt:lpstr>Evaluation Question</vt:lpstr>
      <vt:lpstr>Evaluation Question</vt:lpstr>
      <vt:lpstr>Evaluation Question</vt:lpstr>
      <vt:lpstr>Evaluation Question</vt:lpstr>
      <vt:lpstr>Evaluation Question</vt:lpstr>
      <vt:lpstr>Additional 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112</cp:revision>
  <dcterms:modified xsi:type="dcterms:W3CDTF">2021-12-24T14:06:09Z</dcterms:modified>
</cp:coreProperties>
</file>