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86" r:id="rId3"/>
    <p:sldId id="317" r:id="rId4"/>
    <p:sldId id="307" r:id="rId5"/>
    <p:sldId id="311" r:id="rId6"/>
    <p:sldId id="312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NATURAL NUMBERS AND WHOLE NUMBERS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05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</a:t>
            </a:r>
            <a:r>
              <a:rPr lang="en" b="1" dirty="0" smtClean="0"/>
              <a:t> Knowing Our Numbers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 TOPIC:Recapitulation of the Chapter</a:t>
            </a:r>
            <a:endParaRPr lang="en" b="1" dirty="0" smtClean="0"/>
          </a:p>
          <a:p>
            <a:r>
              <a:rPr lang="en" b="1" dirty="0" smtClean="0"/>
              <a:t>PERIOD NO: </a:t>
            </a:r>
            <a:r>
              <a:rPr lang="en" b="1" dirty="0" smtClean="0"/>
              <a:t>7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929530"/>
              </p:ext>
            </p:extLst>
          </p:nvPr>
        </p:nvGraphicFramePr>
        <p:xfrm>
          <a:off x="1276709" y="1518249"/>
          <a:ext cx="5781316" cy="1745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1316"/>
              </a:tblGrid>
              <a:tr h="1745207"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200" dirty="0" smtClean="0">
                          <a:effectLst/>
                        </a:rPr>
                        <a:t>Students</a:t>
                      </a:r>
                      <a:r>
                        <a:rPr lang="en-US" sz="1200" baseline="0" dirty="0" smtClean="0">
                          <a:effectLst/>
                        </a:rPr>
                        <a:t> will be able to compare numbers, operate large numbers.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200" baseline="0" dirty="0" smtClean="0">
                          <a:effectLst/>
                        </a:rPr>
                        <a:t>Students will be able to form largest and smallest number  of given digits.</a:t>
                      </a:r>
                      <a:endParaRPr lang="en-IN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n-US" sz="1200" dirty="0">
                          <a:effectLst/>
                        </a:rPr>
                        <a:t>Students will be able to apply properties of division.</a:t>
                      </a:r>
                      <a:endParaRPr lang="en-IN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n-US" sz="1200" dirty="0">
                          <a:effectLst/>
                        </a:rPr>
                        <a:t>Students will be able to relate all properties of  all operations on whole numbers.</a:t>
                      </a:r>
                      <a:endParaRPr lang="en-IN" sz="11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732" y="445025"/>
            <a:ext cx="7417568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knowledge Test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2091" y="1431985"/>
            <a:ext cx="63059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en-US" dirty="0"/>
              <a:t>Q1. The distance between two places A and B is 3 km 760 m. A boy travels A to B and then B to A every day. How much distance does he travel in 8 years?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Q2. The sale receipt of a company in a certain year was ₹ 83, 73, 540. In the following year, it was decreased by ₹ 7, 84, 670.</a:t>
            </a:r>
            <a:br>
              <a:rPr lang="en-US" dirty="0"/>
            </a:br>
            <a:r>
              <a:rPr lang="en-US" dirty="0"/>
              <a:t>(i) What was the sale receipt of the company during second year?</a:t>
            </a:r>
            <a:br>
              <a:rPr lang="en-US" dirty="0"/>
            </a:br>
            <a:r>
              <a:rPr lang="en-US" dirty="0"/>
              <a:t>(ii) What was the total sale receipt of the company during these two years?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9090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7900" y="4179304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Natural Numbers and Whole Numbers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600" dirty="0"/>
              <a:t/>
            </a:r>
            <a:br>
              <a:rPr lang="en-IN" sz="1600" dirty="0"/>
            </a:b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05" r="11637" b="12318"/>
          <a:stretch/>
        </p:blipFill>
        <p:spPr bwMode="auto">
          <a:xfrm>
            <a:off x="5858068" y="1993177"/>
            <a:ext cx="2924191" cy="1748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7751" y="802035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IN" dirty="0"/>
          </a:p>
          <a:p>
            <a:r>
              <a:rPr lang="en-US" b="1" dirty="0"/>
              <a:t>Topic: Build  a number</a:t>
            </a:r>
            <a:endParaRPr lang="en-IN" dirty="0"/>
          </a:p>
          <a:p>
            <a:r>
              <a:rPr lang="en-US" b="1" dirty="0"/>
              <a:t>Students will be asked to bring cards showing digits from 0 to 9one day before the activity.</a:t>
            </a:r>
            <a:endParaRPr lang="en-IN" dirty="0"/>
          </a:p>
          <a:p>
            <a:r>
              <a:rPr lang="en-US" dirty="0"/>
              <a:t>This is a whole class activity each student will display a  digit card and move themselves into the appropriate places.</a:t>
            </a:r>
            <a:endParaRPr lang="en-IN" dirty="0"/>
          </a:p>
          <a:p>
            <a:pPr lvl="0"/>
            <a:r>
              <a:rPr lang="en-US" dirty="0"/>
              <a:t>Using the digits</a:t>
            </a:r>
            <a:endParaRPr lang="en-IN" dirty="0"/>
          </a:p>
          <a:p>
            <a:r>
              <a:rPr lang="en-US" dirty="0"/>
              <a:t>       4    1   3    6   7   9</a:t>
            </a:r>
            <a:endParaRPr lang="en-IN" dirty="0"/>
          </a:p>
          <a:p>
            <a:pPr lvl="0"/>
            <a:r>
              <a:rPr lang="en-US" dirty="0"/>
              <a:t>the largest 6 digit number          b) the smallest 6 digit number</a:t>
            </a:r>
            <a:endParaRPr lang="en-IN" dirty="0"/>
          </a:p>
          <a:p>
            <a:r>
              <a:rPr lang="en-US" dirty="0"/>
              <a:t>i)Use  5 digits only              ii) use all 6 digits</a:t>
            </a:r>
            <a:endParaRPr lang="en-IN" dirty="0"/>
          </a:p>
          <a:p>
            <a:r>
              <a:rPr lang="en-US" dirty="0"/>
              <a:t>2.Now take new setup cards and the student will form</a:t>
            </a:r>
            <a:endParaRPr lang="en-IN" dirty="0"/>
          </a:p>
          <a:p>
            <a:r>
              <a:rPr lang="en-US" dirty="0"/>
              <a:t>0   4    5  6  7  1</a:t>
            </a:r>
            <a:endParaRPr lang="en-IN" dirty="0"/>
          </a:p>
          <a:p>
            <a:pPr lvl="0"/>
            <a:r>
              <a:rPr lang="en-US" dirty="0"/>
              <a:t>i) A number greater than greater than 6lakh.</a:t>
            </a:r>
            <a:endParaRPr lang="en-IN" dirty="0"/>
          </a:p>
          <a:p>
            <a:r>
              <a:rPr lang="en-US" dirty="0"/>
              <a:t>ii) A number between 5 lakh and 6 lakh.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1. </a:t>
            </a:r>
            <a:r>
              <a:rPr lang="en-IN" sz="1600" b="1" dirty="0"/>
              <a:t>Estimate each of the following products by rounding off each number to the nearest hundred :</a:t>
            </a:r>
            <a:br>
              <a:rPr lang="en-IN" sz="1600" b="1" dirty="0"/>
            </a:br>
            <a:r>
              <a:rPr lang="en-IN" sz="1600" b="1" dirty="0"/>
              <a:t>(i) 477 x 213</a:t>
            </a:r>
          </a:p>
          <a:p>
            <a:pPr marL="114300" indent="0">
              <a:buNone/>
            </a:pPr>
            <a:r>
              <a:rPr lang="en-IN" sz="1600" b="1" dirty="0"/>
              <a:t>2</a:t>
            </a:r>
            <a:r>
              <a:rPr lang="en-IN" sz="1600" b="1" dirty="0" smtClean="0"/>
              <a:t>. </a:t>
            </a:r>
            <a:r>
              <a:rPr lang="en-IN" sz="1600" b="1" dirty="0"/>
              <a:t>Estimate each of the following quotients by converting each number to the nearest ten:</a:t>
            </a:r>
            <a:br>
              <a:rPr lang="en-IN" sz="1600" b="1" dirty="0"/>
            </a:br>
            <a:r>
              <a:rPr lang="en-IN" sz="1600" b="1" dirty="0"/>
              <a:t>(i) 87 ÷ 28</a:t>
            </a:r>
          </a:p>
          <a:p>
            <a:pPr marL="114300" indent="0">
              <a:buNone/>
            </a:pPr>
            <a:r>
              <a:rPr lang="en-IN" sz="1600" b="1" dirty="0"/>
              <a:t>(ii) 84 ÷ 23</a:t>
            </a:r>
          </a:p>
          <a:p>
            <a:pPr marL="114300" indent="0">
              <a:buNone/>
            </a:pPr>
            <a:r>
              <a:rPr lang="en-IN" sz="1600" b="1" dirty="0" smtClean="0"/>
              <a:t>3.Do </a:t>
            </a:r>
            <a:r>
              <a:rPr lang="en-IN" sz="1600" b="1" dirty="0"/>
              <a:t>you know?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 India’s population increased by about </a:t>
            </a:r>
          </a:p>
          <a:p>
            <a:pPr marL="114300" indent="0">
              <a:buNone/>
            </a:pPr>
            <a:r>
              <a:rPr lang="en-IN" sz="1600" dirty="0"/>
              <a:t>27 million during 1921-1931; </a:t>
            </a:r>
          </a:p>
          <a:p>
            <a:pPr marL="114300" indent="0">
              <a:buNone/>
            </a:pPr>
            <a:r>
              <a:rPr lang="en-IN" sz="1600" dirty="0" smtClean="0"/>
              <a:t>37 </a:t>
            </a:r>
            <a:r>
              <a:rPr lang="en-IN" sz="1600" dirty="0"/>
              <a:t>million during 1931-1941;</a:t>
            </a:r>
          </a:p>
          <a:p>
            <a:pPr marL="114300" indent="0">
              <a:buNone/>
            </a:pPr>
            <a:r>
              <a:rPr lang="en-IN" sz="1600" dirty="0"/>
              <a:t>44 million during 1941-1951;</a:t>
            </a:r>
          </a:p>
          <a:p>
            <a:pPr marL="114300" indent="0">
              <a:buNone/>
            </a:pPr>
            <a:r>
              <a:rPr lang="en-IN" sz="1600" dirty="0"/>
              <a:t>78 million during 1951-1961!</a:t>
            </a:r>
          </a:p>
          <a:p>
            <a:pPr marL="114300" indent="0">
              <a:buNone/>
            </a:pPr>
            <a:r>
              <a:rPr lang="en-US" sz="1600" dirty="0"/>
              <a:t>Write the increase in population in Indian system.</a:t>
            </a:r>
            <a:endParaRPr lang="en-IN" sz="1600" dirty="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US" sz="1600" dirty="0" smtClean="0"/>
              <a:t>4.Find </a:t>
            </a:r>
            <a:r>
              <a:rPr lang="en-US" sz="1600" dirty="0"/>
              <a:t>the difference between value of 3 and 5 in the number </a:t>
            </a:r>
            <a:r>
              <a:rPr lang="en-US" sz="1600" dirty="0" smtClean="0"/>
              <a:t>53764</a:t>
            </a:r>
          </a:p>
          <a:p>
            <a:pPr>
              <a:buAutoNum type="arabicPeriod" startAt="5"/>
            </a:pPr>
            <a:r>
              <a:rPr lang="en-IN" sz="1600" b="1" dirty="0" smtClean="0"/>
              <a:t>Fill </a:t>
            </a:r>
            <a:r>
              <a:rPr lang="en-IN" sz="1600" b="1" dirty="0"/>
              <a:t>in the blanks :</a:t>
            </a:r>
            <a:br>
              <a:rPr lang="en-IN" sz="1600" b="1" dirty="0"/>
            </a:br>
            <a:r>
              <a:rPr lang="en-IN" sz="1600" b="1" dirty="0"/>
              <a:t>(i) In 24,673, the place value of 6 is ………..</a:t>
            </a:r>
            <a:br>
              <a:rPr lang="en-IN" sz="1600" b="1" dirty="0"/>
            </a:br>
            <a:r>
              <a:rPr lang="en-IN" sz="1600" b="1" dirty="0"/>
              <a:t>(ii) In 8,039, the place value of 8 is …………..</a:t>
            </a:r>
            <a:br>
              <a:rPr lang="en-IN" sz="1600" b="1" dirty="0"/>
            </a:br>
            <a:r>
              <a:rPr lang="en-IN" sz="1600" b="1" dirty="0"/>
              <a:t>(iii) In 3,25, 648, the local value of 5 is </a:t>
            </a:r>
            <a:r>
              <a:rPr lang="en-IN" sz="1600" b="1" dirty="0" smtClean="0"/>
              <a:t>……………</a:t>
            </a:r>
          </a:p>
          <a:p>
            <a:pPr>
              <a:buFont typeface="Arial"/>
              <a:buAutoNum type="arabicPeriod" startAt="5"/>
            </a:pPr>
            <a:r>
              <a:rPr lang="en-IN" sz="1600" b="1" dirty="0" smtClean="0"/>
              <a:t>Use </a:t>
            </a:r>
            <a:r>
              <a:rPr lang="en-IN" sz="1600" b="1" dirty="0"/>
              <a:t>distributive law to evaluate:</a:t>
            </a:r>
            <a:br>
              <a:rPr lang="en-IN" sz="1600" b="1" dirty="0"/>
            </a:br>
            <a:r>
              <a:rPr lang="en-IN" sz="1600" b="1" dirty="0"/>
              <a:t>(i) 984 x 102</a:t>
            </a:r>
            <a:br>
              <a:rPr lang="en-IN" sz="1600" b="1" dirty="0"/>
            </a:br>
            <a:r>
              <a:rPr lang="en-IN" sz="1600" b="1" dirty="0"/>
              <a:t>(ii) 385 x 1004</a:t>
            </a:r>
            <a:br>
              <a:rPr lang="en-IN" sz="1600" b="1" dirty="0"/>
            </a:br>
            <a:r>
              <a:rPr lang="en-IN" sz="1600" b="1" dirty="0"/>
              <a:t>(iii) 446 x 10002</a:t>
            </a:r>
            <a:endParaRPr lang="en-IN" sz="1600" dirty="0"/>
          </a:p>
          <a:p>
            <a:pPr>
              <a:buAutoNum type="arabicPeriod" startAt="5"/>
            </a:pPr>
            <a:endParaRPr lang="en-IN" sz="1600" b="1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3013</TotalTime>
  <Words>235</Words>
  <Application>Microsoft Office PowerPoint</Application>
  <PresentationFormat>On-screen Show (16:9)</PresentationFormat>
  <Paragraphs>44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PowerPoint Presentation</vt:lpstr>
      <vt:lpstr>Learning outcomes </vt:lpstr>
      <vt:lpstr>Previous knowledge Test</vt:lpstr>
      <vt:lpstr>Natural Numbers and Whole Numbers     </vt:lpstr>
      <vt:lpstr>Evaluation Question</vt:lpstr>
      <vt:lpstr>Evaluation Question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135</cp:revision>
  <dcterms:modified xsi:type="dcterms:W3CDTF">2021-05-06T16:38:40Z</dcterms:modified>
</cp:coreProperties>
</file>