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86" r:id="rId3"/>
    <p:sldId id="317" r:id="rId4"/>
    <p:sldId id="307" r:id="rId5"/>
    <p:sldId id="290" r:id="rId6"/>
    <p:sldId id="312" r:id="rId7"/>
    <p:sldId id="318" r:id="rId8"/>
    <p:sldId id="311" r:id="rId9"/>
    <p:sldId id="320" r:id="rId10"/>
    <p:sldId id="321" r:id="rId11"/>
    <p:sldId id="319" r:id="rId12"/>
    <p:sldId id="322" r:id="rId13"/>
    <p:sldId id="309" r:id="rId14"/>
    <p:sldId id="25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65599" y="102081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NATURAL NUMBERS AND WHOLE NUMBERS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05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NATURAL NUMBERS AND WHOLE NUMBERS</a:t>
            </a:r>
          </a:p>
          <a:p>
            <a:r>
              <a:rPr lang="en" b="1" dirty="0" smtClean="0"/>
              <a:t>SUB TOPIC: </a:t>
            </a:r>
            <a:r>
              <a:rPr lang="en-IN" b="1" dirty="0" smtClean="0"/>
              <a:t>Properties</a:t>
            </a:r>
            <a:r>
              <a:rPr lang="en" b="1" dirty="0" smtClean="0"/>
              <a:t> of whole numbers for </a:t>
            </a:r>
            <a:r>
              <a:rPr lang="en" b="1" dirty="0"/>
              <a:t> </a:t>
            </a:r>
            <a:r>
              <a:rPr lang="en" b="1" dirty="0" smtClean="0"/>
              <a:t>Division </a:t>
            </a:r>
          </a:p>
          <a:p>
            <a:r>
              <a:rPr lang="en" b="1" dirty="0" smtClean="0"/>
              <a:t>PERIOD NO</a:t>
            </a:r>
            <a:r>
              <a:rPr lang="en" b="1" smtClean="0"/>
              <a:t>: </a:t>
            </a:r>
            <a:r>
              <a:rPr lang="en" b="1" smtClean="0"/>
              <a:t>6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39508" y="56661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b="1" dirty="0"/>
              <a:t>Solution:</a:t>
            </a:r>
            <a:endParaRPr lang="en-IN" dirty="0"/>
          </a:p>
          <a:p>
            <a:pPr marL="114300" indent="0">
              <a:buNone/>
            </a:pPr>
            <a:r>
              <a:rPr lang="en-IN" dirty="0"/>
              <a:t>We know that, any number divided by 1, always gives the number itself</a:t>
            </a:r>
          </a:p>
          <a:p>
            <a:pPr marL="114300" indent="0">
              <a:buNone/>
            </a:pPr>
            <a:r>
              <a:rPr lang="en-IN" dirty="0"/>
              <a:t>The value of x can be any number 1, 2, 3, 4, 5,6……and so on.</a:t>
            </a:r>
          </a:p>
          <a:p>
            <a:pPr marL="114300" indent="0">
              <a:buNone/>
            </a:pPr>
            <a:r>
              <a:rPr lang="en-IN" b="1" dirty="0"/>
              <a:t>3. Fill in the blanks: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(i) 987 ÷ 1 = ………..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(ii) 0 ÷ 987 = ……..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(iii) 336 – (888 ÷ 888) = …………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(iv) (23 ÷ 23) – (437 ÷ 437) = </a:t>
            </a:r>
            <a:r>
              <a:rPr lang="en-IN" b="1" dirty="0" smtClean="0"/>
              <a:t>………..</a:t>
            </a:r>
          </a:p>
          <a:p>
            <a:pPr marL="114300" indent="0">
              <a:buNone/>
            </a:pPr>
            <a:r>
              <a:rPr lang="en-IN" b="1" dirty="0"/>
              <a:t>Solution:</a:t>
            </a:r>
            <a:endParaRPr lang="en-IN" dirty="0"/>
          </a:p>
          <a:p>
            <a:pPr marL="114300" indent="0">
              <a:buNone/>
            </a:pPr>
            <a:r>
              <a:rPr lang="en-IN" dirty="0"/>
              <a:t>(i) 987 ÷ 1 = </a:t>
            </a:r>
            <a:r>
              <a:rPr lang="en-IN" b="1" dirty="0"/>
              <a:t>987</a:t>
            </a:r>
            <a:endParaRPr lang="en-IN" dirty="0"/>
          </a:p>
          <a:p>
            <a:pPr marL="114300" indent="0">
              <a:buNone/>
            </a:pPr>
            <a:r>
              <a:rPr lang="en-IN" dirty="0"/>
              <a:t>(ii) 0 ÷ 987 = </a:t>
            </a:r>
            <a:r>
              <a:rPr lang="en-IN" b="1" dirty="0"/>
              <a:t>0</a:t>
            </a:r>
            <a:endParaRPr lang="en-IN" dirty="0"/>
          </a:p>
          <a:p>
            <a:pPr marL="114300" indent="0">
              <a:buNone/>
            </a:pPr>
            <a:endParaRPr lang="en-IN" b="1" dirty="0" smtClean="0"/>
          </a:p>
          <a:p>
            <a:pPr marL="114300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347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22256" y="43721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(</a:t>
            </a:r>
            <a:r>
              <a:rPr lang="en-IN" sz="1600" dirty="0"/>
              <a:t>iii) 336 – (888 ÷ 888) = </a:t>
            </a:r>
            <a:r>
              <a:rPr lang="en-IN" sz="1600" b="1" dirty="0"/>
              <a:t>335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(iv) (23 ÷ 23) – (437 ÷ 437) = </a:t>
            </a:r>
            <a:r>
              <a:rPr lang="en-IN" sz="1600" b="1" dirty="0"/>
              <a:t>0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4. Which of the following statements are true?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(i) 12 ÷ (6 × 2) = (12 ÷ 6) × (12 ÷ 2)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(ii) a ÷ (b – c) = a / b – a / c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(iii) (a – b) ÷ c = a / c – b / c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(iv) (15 – 13) ÷ 8 = (15 ÷ 8) – (13 ÷ 8)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(v) 8 ÷ (15 – 13) = 8 / 15 – 8 / </a:t>
            </a:r>
            <a:r>
              <a:rPr lang="en-IN" sz="1600" b="1" dirty="0" smtClean="0"/>
              <a:t>13</a:t>
            </a:r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(i) 12 ÷ (6 × 2) = (12 ÷ 6) × (12 ÷ 2)                </a:t>
            </a:r>
          </a:p>
          <a:p>
            <a:pPr marL="114300" indent="0">
              <a:buNone/>
            </a:pPr>
            <a:r>
              <a:rPr lang="en-IN" sz="1600" dirty="0"/>
              <a:t>12 ÷ 12 = 2 × 6</a:t>
            </a:r>
          </a:p>
          <a:p>
            <a:pPr marL="114300" indent="0">
              <a:buNone/>
            </a:pPr>
            <a:r>
              <a:rPr lang="en-IN" sz="1600" dirty="0"/>
              <a:t>1 ≠ 12</a:t>
            </a:r>
          </a:p>
          <a:p>
            <a:pPr marL="114300" indent="0">
              <a:buNone/>
            </a:pPr>
            <a:r>
              <a:rPr lang="en-IN" sz="1600" dirty="0"/>
              <a:t>Hence, the statement is false</a:t>
            </a:r>
          </a:p>
          <a:p>
            <a:pPr marL="114300" indent="0">
              <a:buNone/>
            </a:pPr>
            <a:endParaRPr lang="en-IN" sz="1600" b="1" dirty="0" smtClean="0"/>
          </a:p>
          <a:p>
            <a:pPr marL="114300" indent="0">
              <a:buNone/>
            </a:pPr>
            <a:endParaRPr lang="en-IN" sz="1600" dirty="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32931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45446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(</a:t>
            </a:r>
            <a:r>
              <a:rPr lang="en-IN" sz="1600" dirty="0"/>
              <a:t>ii) a ÷ (b – c) = a / b – a / </a:t>
            </a:r>
            <a:r>
              <a:rPr lang="en-IN" sz="1600" dirty="0" smtClean="0"/>
              <a:t>c</a:t>
            </a:r>
          </a:p>
          <a:p>
            <a:pPr marL="114300" indent="0">
              <a:buNone/>
            </a:pPr>
            <a:r>
              <a:rPr lang="en-IN" sz="1600" dirty="0" smtClean="0"/>
              <a:t>a </a:t>
            </a:r>
            <a:r>
              <a:rPr lang="en-IN" sz="1600" dirty="0"/>
              <a:t>/ (b – c) ≠ (ac – </a:t>
            </a:r>
            <a:r>
              <a:rPr lang="en-IN" sz="1600" dirty="0" err="1"/>
              <a:t>ab</a:t>
            </a:r>
            <a:r>
              <a:rPr lang="en-IN" sz="1600" dirty="0"/>
              <a:t>) / </a:t>
            </a:r>
            <a:r>
              <a:rPr lang="en-IN" sz="1600" dirty="0" err="1"/>
              <a:t>bc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Hence, the statement is false</a:t>
            </a:r>
          </a:p>
          <a:p>
            <a:pPr marL="114300" indent="0">
              <a:buNone/>
            </a:pPr>
            <a:r>
              <a:rPr lang="en-IN" sz="1600" dirty="0"/>
              <a:t>(iii) (a – b) ÷ c – a / c – b / c</a:t>
            </a:r>
          </a:p>
          <a:p>
            <a:pPr marL="114300" indent="0">
              <a:buNone/>
            </a:pPr>
            <a:r>
              <a:rPr lang="en-IN" sz="1600" dirty="0"/>
              <a:t>(a – b) / c = (a – b) / c</a:t>
            </a:r>
          </a:p>
          <a:p>
            <a:pPr marL="114300" indent="0">
              <a:buNone/>
            </a:pPr>
            <a:r>
              <a:rPr lang="en-IN" sz="1600" dirty="0"/>
              <a:t>Hence, the statement is true</a:t>
            </a:r>
          </a:p>
          <a:p>
            <a:pPr marL="114300" indent="0">
              <a:buNone/>
            </a:pPr>
            <a:r>
              <a:rPr lang="en-IN" sz="1600" dirty="0"/>
              <a:t>(iv) (15 – 13) ÷ 8 = (15 ÷ 8) – (13 ÷ 8)</a:t>
            </a:r>
          </a:p>
          <a:p>
            <a:pPr marL="114300" indent="0">
              <a:buNone/>
            </a:pPr>
            <a:r>
              <a:rPr lang="en-IN" sz="1600" dirty="0"/>
              <a:t>(15 – 13) / 8 = 15 – 13 / 8</a:t>
            </a:r>
          </a:p>
          <a:p>
            <a:pPr marL="114300" indent="0">
              <a:buNone/>
            </a:pPr>
            <a:r>
              <a:rPr lang="en-IN" sz="1600" dirty="0"/>
              <a:t>2 / 8 = 2 / 8</a:t>
            </a:r>
          </a:p>
          <a:p>
            <a:pPr marL="114300" indent="0">
              <a:buNone/>
            </a:pPr>
            <a:r>
              <a:rPr lang="en-IN" sz="1600" dirty="0"/>
              <a:t>Hence, the statement is true</a:t>
            </a:r>
            <a:r>
              <a:rPr lang="en-IN" sz="1600" dirty="0" smtClean="0"/>
              <a:t>.</a:t>
            </a:r>
          </a:p>
          <a:p>
            <a:pPr marL="114300" indent="0">
              <a:buNone/>
            </a:pPr>
            <a:r>
              <a:rPr lang="en-IN" sz="1600" dirty="0"/>
              <a:t>v) 8 ÷ (15 – 13) = 8 / 15 – 8 / 13</a:t>
            </a:r>
          </a:p>
          <a:p>
            <a:pPr marL="114300" indent="0">
              <a:buNone/>
            </a:pPr>
            <a:r>
              <a:rPr lang="en-IN" sz="1600" dirty="0"/>
              <a:t>8 / 2 = (104 – 120) / 15 (13)</a:t>
            </a:r>
          </a:p>
          <a:p>
            <a:pPr marL="114300" indent="0">
              <a:buNone/>
            </a:pPr>
            <a:r>
              <a:rPr lang="en-IN" sz="1600" dirty="0"/>
              <a:t>4 ≠ (-16) / {15 (13</a:t>
            </a:r>
            <a:r>
              <a:rPr lang="en-IN" sz="1600" dirty="0" smtClean="0"/>
              <a:t>)}            Hence</a:t>
            </a:r>
            <a:r>
              <a:rPr lang="en-IN" sz="1600" dirty="0"/>
              <a:t>, the statement is false</a:t>
            </a:r>
          </a:p>
          <a:p>
            <a:pPr marL="114300" indent="0">
              <a:buNone/>
            </a:pPr>
            <a:r>
              <a:rPr lang="en-IN" sz="1600" dirty="0"/>
              <a:t>(iii) and (iv) statements are true</a:t>
            </a:r>
          </a:p>
          <a:p>
            <a:pPr marL="114300" indent="0">
              <a:buNone/>
            </a:pPr>
            <a:endParaRPr lang="en-IN" sz="1600" dirty="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9334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74774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1057589"/>
            <a:ext cx="8520600" cy="3416400"/>
          </a:xfrm>
        </p:spPr>
        <p:txBody>
          <a:bodyPr/>
          <a:lstStyle/>
          <a:p>
            <a:pPr marL="114300" indent="0">
              <a:buNone/>
            </a:pPr>
            <a:r>
              <a:rPr lang="en-US" dirty="0" smtClean="0"/>
              <a:t>1. </a:t>
            </a:r>
            <a:r>
              <a:rPr lang="en-US" dirty="0"/>
              <a:t>Determine the sum of the four numbers as given below: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(a) successor of 32 		(b) successor of the successor of 67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(c) Predecessor of 49 		(d) predecessor of the predecessor of 56. </a:t>
            </a:r>
            <a:endParaRPr lang="en-IN" dirty="0"/>
          </a:p>
          <a:p>
            <a:pPr marL="114300" indent="0">
              <a:buNone/>
            </a:pPr>
            <a:r>
              <a:rPr lang="en-US" dirty="0" smtClean="0"/>
              <a:t>2. </a:t>
            </a:r>
            <a:r>
              <a:rPr lang="en-US" dirty="0"/>
              <a:t>Starting from the least even natural number, state the sum of the first four even </a:t>
            </a:r>
            <a:r>
              <a:rPr lang="en-US" dirty="0" smtClean="0"/>
              <a:t>numbers.</a:t>
            </a:r>
            <a:r>
              <a:rPr lang="en-US" dirty="0"/>
              <a:t>	</a:t>
            </a:r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3323353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Ex.5.D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1472" y="7435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1273" y="680244"/>
            <a:ext cx="1549101" cy="572701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282615"/>
              </p:ext>
            </p:extLst>
          </p:nvPr>
        </p:nvGraphicFramePr>
        <p:xfrm>
          <a:off x="1276709" y="1518249"/>
          <a:ext cx="5781316" cy="1745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1316"/>
              </a:tblGrid>
              <a:tr h="17452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IN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n-US" sz="1200" dirty="0">
                          <a:effectLst/>
                        </a:rPr>
                        <a:t>Students will be able to apply properties of division.</a:t>
                      </a:r>
                      <a:endParaRPr lang="en-IN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n-US" sz="1200" dirty="0">
                          <a:effectLst/>
                        </a:rPr>
                        <a:t>Students will be able to relate all properties of  all operations on whole numbers.</a:t>
                      </a:r>
                      <a:endParaRPr lang="en-IN" sz="11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732" y="445025"/>
            <a:ext cx="7417568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knowledge Test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179929"/>
            <a:ext cx="1549101" cy="5727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07366" y="1095555"/>
            <a:ext cx="668313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 smtClean="0"/>
              <a:t>1.Find </a:t>
            </a:r>
            <a:r>
              <a:rPr lang="en-IN" b="1" dirty="0"/>
              <a:t>the product of the :</a:t>
            </a:r>
            <a:br>
              <a:rPr lang="en-IN" b="1" dirty="0"/>
            </a:br>
            <a:r>
              <a:rPr lang="en-IN" b="1" dirty="0"/>
              <a:t>(i) greatest number of three digits and smallest number of five digits.</a:t>
            </a:r>
            <a:br>
              <a:rPr lang="en-IN" b="1" dirty="0"/>
            </a:br>
            <a:r>
              <a:rPr lang="en-IN" b="1" dirty="0"/>
              <a:t>(ii) greatest number of four digits and the greatest number of three digits</a:t>
            </a:r>
            <a:r>
              <a:rPr lang="en-IN" b="1" dirty="0" smtClean="0"/>
              <a:t>.</a:t>
            </a:r>
          </a:p>
          <a:p>
            <a:pPr marL="342900" indent="-342900">
              <a:buAutoNum type="arabicPeriod"/>
            </a:pPr>
            <a:endParaRPr lang="en-IN" b="1" dirty="0"/>
          </a:p>
          <a:p>
            <a:pPr marL="342900" indent="-342900">
              <a:buAutoNum type="arabicPeriod"/>
            </a:pPr>
            <a:endParaRPr lang="en-IN" dirty="0"/>
          </a:p>
          <a:p>
            <a:r>
              <a:rPr lang="en-IN" b="1" dirty="0"/>
              <a:t>2</a:t>
            </a:r>
            <a:r>
              <a:rPr lang="en-IN" b="1" dirty="0" smtClean="0"/>
              <a:t>.Fill </a:t>
            </a:r>
            <a:r>
              <a:rPr lang="en-IN" b="1" dirty="0"/>
              <a:t>in the blanks:</a:t>
            </a:r>
            <a:br>
              <a:rPr lang="en-IN" b="1" dirty="0"/>
            </a:br>
            <a:r>
              <a:rPr lang="en-IN" b="1" dirty="0"/>
              <a:t>(i) (437 + 3) x (400 – 3) = 397 x ……….</a:t>
            </a:r>
            <a:br>
              <a:rPr lang="en-IN" b="1" dirty="0"/>
            </a:br>
            <a:r>
              <a:rPr lang="en-IN" b="1" dirty="0"/>
              <a:t>(ii) 66 + 44 + 22 = 11 x (………..) = 11 x ……….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9090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7900" y="815003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Natural Numbers and Whole Numbers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600" dirty="0"/>
              <a:t/>
            </a:r>
            <a:br>
              <a:rPr lang="en-IN" sz="1600" dirty="0"/>
            </a:b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030" y="990795"/>
            <a:ext cx="6279188" cy="3726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99893" y="79947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17" y="1656272"/>
            <a:ext cx="9038165" cy="221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89439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 EX5.C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8. Evaluate: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(i) 355 × 18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(ii) 6214 × 12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(iii) 15 × 49372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(iv) 9999 × 8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(i) 355 × 18</a:t>
            </a:r>
          </a:p>
          <a:p>
            <a:pPr marL="114300" indent="0">
              <a:buNone/>
            </a:pPr>
            <a:r>
              <a:rPr lang="en-IN" sz="1600" dirty="0"/>
              <a:t>This can be written as</a:t>
            </a:r>
          </a:p>
          <a:p>
            <a:pPr marL="114300" indent="0">
              <a:buNone/>
            </a:pPr>
            <a:r>
              <a:rPr lang="en-IN" sz="1600" dirty="0"/>
              <a:t>= (300 + 50 + 5) × 18</a:t>
            </a:r>
          </a:p>
          <a:p>
            <a:pPr marL="114300" indent="0">
              <a:buNone/>
            </a:pPr>
            <a:r>
              <a:rPr lang="en-IN" sz="1600" dirty="0"/>
              <a:t>= (300 × 18) + (50 × 18) + (5 × 18)</a:t>
            </a:r>
          </a:p>
          <a:p>
            <a:pPr marL="114300" indent="0">
              <a:buNone/>
            </a:pPr>
            <a:r>
              <a:rPr lang="en-IN" sz="1600" dirty="0"/>
              <a:t>= 5400 + 900 + 90</a:t>
            </a:r>
          </a:p>
          <a:p>
            <a:pPr marL="114300" indent="0">
              <a:buNone/>
            </a:pPr>
            <a:r>
              <a:rPr lang="en-IN" sz="1600" dirty="0"/>
              <a:t>= </a:t>
            </a:r>
            <a:r>
              <a:rPr lang="en-IN" sz="1600" dirty="0" smtClean="0"/>
              <a:t>6390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35940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/>
              <a:t>(ii) 6214 </a:t>
            </a:r>
            <a:r>
              <a:rPr lang="en-IN" sz="1600" b="1" dirty="0"/>
              <a:t>× </a:t>
            </a:r>
            <a:r>
              <a:rPr lang="en-IN" sz="1600" dirty="0" smtClean="0"/>
              <a:t>12</a:t>
            </a:r>
          </a:p>
          <a:p>
            <a:pPr marL="114300" indent="0">
              <a:buNone/>
            </a:pPr>
            <a:r>
              <a:rPr lang="en-IN" sz="1600" dirty="0" smtClean="0"/>
              <a:t>This </a:t>
            </a:r>
            <a:r>
              <a:rPr lang="en-IN" sz="1600" dirty="0"/>
              <a:t>can be written as</a:t>
            </a:r>
          </a:p>
          <a:p>
            <a:pPr marL="114300" indent="0">
              <a:buNone/>
            </a:pPr>
            <a:r>
              <a:rPr lang="en-IN" sz="1600" dirty="0"/>
              <a:t>= (6000 + 200 + 10 + 4) </a:t>
            </a:r>
            <a:r>
              <a:rPr lang="en-IN" sz="1600" b="1" dirty="0"/>
              <a:t>× </a:t>
            </a:r>
            <a:r>
              <a:rPr lang="en-IN" sz="1600" dirty="0"/>
              <a:t>12</a:t>
            </a:r>
          </a:p>
          <a:p>
            <a:pPr marL="114300" indent="0">
              <a:buNone/>
            </a:pPr>
            <a:r>
              <a:rPr lang="en-IN" sz="1600" dirty="0"/>
              <a:t>= (6000 × 12) + (200 × 12) + (10 × 12) + (4 × 12)</a:t>
            </a:r>
          </a:p>
          <a:p>
            <a:pPr marL="114300" indent="0">
              <a:buNone/>
            </a:pPr>
            <a:r>
              <a:rPr lang="en-IN" sz="1600" dirty="0"/>
              <a:t>= 72000 + 2400 + 120 + 48</a:t>
            </a:r>
          </a:p>
          <a:p>
            <a:pPr marL="114300" indent="0">
              <a:buNone/>
            </a:pPr>
            <a:r>
              <a:rPr lang="en-IN" sz="1600" dirty="0"/>
              <a:t>= 74568</a:t>
            </a:r>
          </a:p>
          <a:p>
            <a:pPr marL="114300" indent="0">
              <a:buNone/>
            </a:pPr>
            <a:r>
              <a:rPr lang="en-IN" sz="1600" dirty="0"/>
              <a:t>(iii) 15 </a:t>
            </a:r>
            <a:r>
              <a:rPr lang="en-IN" sz="1600" b="1" dirty="0"/>
              <a:t>× </a:t>
            </a:r>
            <a:r>
              <a:rPr lang="en-IN" sz="1600" dirty="0"/>
              <a:t>49372</a:t>
            </a:r>
          </a:p>
          <a:p>
            <a:pPr marL="114300" indent="0">
              <a:buNone/>
            </a:pPr>
            <a:r>
              <a:rPr lang="en-IN" sz="1600" dirty="0"/>
              <a:t>This can be written as</a:t>
            </a:r>
          </a:p>
          <a:p>
            <a:pPr marL="114300" indent="0">
              <a:buNone/>
            </a:pPr>
            <a:r>
              <a:rPr lang="en-IN" sz="1600" dirty="0"/>
              <a:t>= 15 × (40000 + 9000 + 300 + 70 + 2)</a:t>
            </a:r>
          </a:p>
          <a:p>
            <a:pPr marL="114300" indent="0">
              <a:buNone/>
            </a:pPr>
            <a:r>
              <a:rPr lang="en-IN" sz="1600" dirty="0"/>
              <a:t>= (15 </a:t>
            </a:r>
            <a:r>
              <a:rPr lang="en-IN" sz="1600" b="1" dirty="0"/>
              <a:t>× </a:t>
            </a:r>
            <a:r>
              <a:rPr lang="en-IN" sz="1600" dirty="0"/>
              <a:t>40000) + (15 × 9000) + (15 × 300) + (15 × 70) + (15 × 2)</a:t>
            </a:r>
          </a:p>
          <a:p>
            <a:pPr marL="114300" indent="0">
              <a:buNone/>
            </a:pPr>
            <a:r>
              <a:rPr lang="en-IN" sz="1600" dirty="0"/>
              <a:t>= 600000 + 135000 + 4500 + 1050 + 30</a:t>
            </a:r>
          </a:p>
          <a:p>
            <a:pPr marL="114300" indent="0">
              <a:buNone/>
            </a:pPr>
            <a:r>
              <a:rPr lang="en-IN" sz="1600" dirty="0"/>
              <a:t>= 740580</a:t>
            </a:r>
          </a:p>
          <a:p>
            <a:endParaRPr lang="en-IN" sz="1600" dirty="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23055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1433" y="48892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  EXERCISE 5D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1. Show that: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(i) division of whole numbers is not closed.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(ii) any whole number divided by 1, always gives the number itself.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(iii) every non-zero whole number divided by itself gives 1 (one).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(iv) zero divided by any non-zero number is zero only.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(v) a whole number divided by 0 is not defined.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For each part, given above, give two suitable examples.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(i) </a:t>
            </a:r>
            <a:r>
              <a:rPr lang="en-IN" sz="1600" dirty="0" smtClean="0"/>
              <a:t>Example:    5 </a:t>
            </a:r>
            <a:r>
              <a:rPr lang="en-IN" sz="1600" dirty="0"/>
              <a:t>and 8 are whole numbers, but 5 ÷ 8 is not a whole number</a:t>
            </a:r>
          </a:p>
          <a:p>
            <a:pPr marL="114300" indent="0">
              <a:buNone/>
            </a:pPr>
            <a:r>
              <a:rPr lang="en-IN" sz="1600" dirty="0"/>
              <a:t>Therefore, closure property does not exist for division of whole numbers</a:t>
            </a:r>
          </a:p>
          <a:p>
            <a:pPr marL="114300" indent="0">
              <a:buNone/>
            </a:pPr>
            <a:r>
              <a:rPr lang="en-IN" sz="1600" dirty="0"/>
              <a:t>(ii) </a:t>
            </a:r>
            <a:r>
              <a:rPr lang="en-IN" sz="1600" dirty="0" smtClean="0"/>
              <a:t>Example:       2 </a:t>
            </a:r>
            <a:r>
              <a:rPr lang="en-IN" sz="1600" dirty="0"/>
              <a:t>÷ 1 = 2, 18 ÷ 1 = 18, 129 ÷ 1 = 129</a:t>
            </a:r>
          </a:p>
          <a:p>
            <a:pPr marL="114300" indent="0">
              <a:buNone/>
            </a:pPr>
            <a:r>
              <a:rPr lang="en-IN" sz="1600" dirty="0"/>
              <a:t>Hence, the given statement, any whole number divided by 1, always gives the number itself is true.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7169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/>
              <a:t>iii) Example:</a:t>
            </a:r>
          </a:p>
          <a:p>
            <a:pPr marL="114300" indent="0">
              <a:buNone/>
            </a:pPr>
            <a:r>
              <a:rPr lang="en-IN" sz="1600" dirty="0"/>
              <a:t>2 ÷ 2 = 1, 128 ÷ 128 = 1, 256 ÷ 256 = 1</a:t>
            </a:r>
          </a:p>
          <a:p>
            <a:pPr marL="114300" indent="0">
              <a:buNone/>
            </a:pPr>
            <a:r>
              <a:rPr lang="en-IN" sz="1600" dirty="0"/>
              <a:t>Therefore, the given statement, every non-zero whole number divided by itself gives one is true</a:t>
            </a:r>
          </a:p>
          <a:p>
            <a:pPr marL="114300" indent="0">
              <a:buNone/>
            </a:pPr>
            <a:r>
              <a:rPr lang="en-IN" sz="1600" dirty="0"/>
              <a:t>(iv) Example:</a:t>
            </a:r>
          </a:p>
          <a:p>
            <a:pPr marL="114300" indent="0">
              <a:buNone/>
            </a:pPr>
            <a:r>
              <a:rPr lang="en-IN" sz="1600" dirty="0"/>
              <a:t>0 ÷ 138 = 0, 0 ÷ 2028 = 0, 0 ÷ 15140 = 0</a:t>
            </a:r>
          </a:p>
          <a:p>
            <a:pPr marL="114300" indent="0">
              <a:buNone/>
            </a:pPr>
            <a:r>
              <a:rPr lang="en-IN" sz="1600" dirty="0"/>
              <a:t>Therefore, the given statement, zero divided by any non-zero number is zero only, is true</a:t>
            </a:r>
          </a:p>
          <a:p>
            <a:pPr marL="114300" indent="0">
              <a:buNone/>
            </a:pPr>
            <a:r>
              <a:rPr lang="en-IN" sz="1600" dirty="0"/>
              <a:t>(v) Example:</a:t>
            </a:r>
          </a:p>
          <a:p>
            <a:pPr marL="114300" indent="0">
              <a:buNone/>
            </a:pPr>
            <a:r>
              <a:rPr lang="en-IN" sz="1600" dirty="0"/>
              <a:t>7 ÷ 0 is not defined</a:t>
            </a:r>
          </a:p>
          <a:p>
            <a:pPr marL="114300" indent="0">
              <a:buNone/>
            </a:pPr>
            <a:r>
              <a:rPr lang="en-IN" sz="1600" dirty="0"/>
              <a:t>16 ÷ 0 is not defined</a:t>
            </a:r>
          </a:p>
          <a:p>
            <a:pPr marL="114300" indent="0">
              <a:buNone/>
            </a:pPr>
            <a:r>
              <a:rPr lang="en-IN" sz="1600" dirty="0"/>
              <a:t>Hence, the given statement, a whole number divided by zero is not defined, is true</a:t>
            </a:r>
          </a:p>
          <a:p>
            <a:pPr marL="114300" indent="0">
              <a:buNone/>
            </a:pPr>
            <a:r>
              <a:rPr lang="en-IN" sz="1600" b="1" dirty="0"/>
              <a:t>2. If x is a whole number such that x ÷ x = x, state the value of x.</a:t>
            </a: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82506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3023</TotalTime>
  <Words>768</Words>
  <Application>Microsoft Office PowerPoint</Application>
  <PresentationFormat>On-screen Show (16:9)</PresentationFormat>
  <Paragraphs>119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Simple Light</vt:lpstr>
      <vt:lpstr>PowerPoint Presentation</vt:lpstr>
      <vt:lpstr>Learning outcomes </vt:lpstr>
      <vt:lpstr>Previous knowledge Test</vt:lpstr>
      <vt:lpstr>Natural Numbers and Whole Numbers     </vt:lpstr>
      <vt:lpstr>PowerPoint Presentation</vt:lpstr>
      <vt:lpstr>Evaluation Question EX5.C</vt:lpstr>
      <vt:lpstr>Evaluation Question</vt:lpstr>
      <vt:lpstr>Evaluation Question  EXERCISE 5D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140</cp:revision>
  <dcterms:modified xsi:type="dcterms:W3CDTF">2021-12-24T14:23:42Z</dcterms:modified>
</cp:coreProperties>
</file>