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6" r:id="rId3"/>
    <p:sldId id="317" r:id="rId4"/>
    <p:sldId id="307" r:id="rId5"/>
    <p:sldId id="311" r:id="rId6"/>
    <p:sldId id="312" r:id="rId7"/>
    <p:sldId id="318" r:id="rId8"/>
    <p:sldId id="320" r:id="rId9"/>
    <p:sldId id="321" r:id="rId10"/>
    <p:sldId id="309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4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99853" y="876940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NATURAL NUMBERS AND WHOLE NUMBERS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05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NATURAL NUMBERS AND WHOLE NUMBERS</a:t>
            </a:r>
          </a:p>
          <a:p>
            <a:r>
              <a:rPr lang="en" b="1" dirty="0" smtClean="0"/>
              <a:t>SUB TOPIC: </a:t>
            </a:r>
            <a:r>
              <a:rPr lang="en-IN" dirty="0"/>
              <a:t>Problem Solving Based on Properties of whole Numbers for </a:t>
            </a:r>
            <a:r>
              <a:rPr lang="en-IN" dirty="0" smtClean="0"/>
              <a:t>Division</a:t>
            </a:r>
            <a:endParaRPr lang="en" b="1" dirty="0" smtClean="0"/>
          </a:p>
          <a:p>
            <a:r>
              <a:rPr lang="en" b="1" dirty="0" smtClean="0"/>
              <a:t>PERIOD NO: 5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1. </a:t>
            </a:r>
            <a:r>
              <a:rPr lang="en-US" dirty="0"/>
              <a:t>By re-arranging the given numbers, evaluate :</a:t>
            </a:r>
            <a:endParaRPr lang="en-IN" dirty="0"/>
          </a:p>
          <a:p>
            <a:pPr marL="114300" lvl="0" indent="0">
              <a:buNone/>
            </a:pPr>
            <a:r>
              <a:rPr lang="en-US" dirty="0"/>
              <a:t>2 x 487 x 50</a:t>
            </a:r>
            <a:endParaRPr lang="en-IN" dirty="0"/>
          </a:p>
          <a:p>
            <a:pPr marL="114300" lvl="0" indent="0">
              <a:buNone/>
            </a:pPr>
            <a:r>
              <a:rPr lang="en-US" dirty="0"/>
              <a:t>25 x 444 x 4</a:t>
            </a:r>
            <a:endParaRPr lang="en-IN" dirty="0"/>
          </a:p>
          <a:p>
            <a:pPr marL="114300" lvl="0" indent="0">
              <a:buNone/>
            </a:pPr>
            <a:r>
              <a:rPr lang="en-US" dirty="0"/>
              <a:t>225 x 20 x 50 x 4</a:t>
            </a:r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5556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Ex.5.E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7847" y="108748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5395" y="361192"/>
            <a:ext cx="1549101" cy="57270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29938"/>
              </p:ext>
            </p:extLst>
          </p:nvPr>
        </p:nvGraphicFramePr>
        <p:xfrm>
          <a:off x="1276709" y="1518249"/>
          <a:ext cx="5781316" cy="1745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1316"/>
              </a:tblGrid>
              <a:tr h="17452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IN" sz="1100" dirty="0">
                        <a:effectLst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"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Students will be able to apply properties </a:t>
                      </a:r>
                      <a:r>
                        <a:rPr lang="en-US" sz="1100" dirty="0" smtClean="0">
                          <a:effectLst/>
                        </a:rPr>
                        <a:t>of  all operations on whole numbers.</a:t>
                      </a:r>
                      <a:endParaRPr lang="en-IN" sz="1050" dirty="0" smtClean="0">
                        <a:effectLst/>
                        <a:latin typeface="+mn-lt"/>
                        <a:ea typeface="Aria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endParaRPr lang="en-IN" sz="1100" dirty="0" smtClean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n-US" sz="1200" dirty="0" smtClean="0">
                          <a:effectLst/>
                        </a:rPr>
                        <a:t>Students </a:t>
                      </a:r>
                      <a:r>
                        <a:rPr lang="en-US" sz="1200" dirty="0">
                          <a:effectLst/>
                        </a:rPr>
                        <a:t>will be able to relate all properties of  all operations on whole numbers.</a:t>
                      </a:r>
                      <a:endParaRPr lang="en-IN" sz="11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732" y="445025"/>
            <a:ext cx="7417568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4021" y="575084"/>
            <a:ext cx="1549101" cy="5727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7366" y="1095555"/>
            <a:ext cx="66831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 smtClean="0"/>
              <a:t>1. </a:t>
            </a:r>
            <a:r>
              <a:rPr lang="en-IN" b="1" dirty="0"/>
              <a:t>Fill in the blanks:</a:t>
            </a:r>
            <a:endParaRPr lang="en-IN" dirty="0"/>
          </a:p>
          <a:p>
            <a:r>
              <a:rPr lang="en-IN" b="1" dirty="0"/>
              <a:t>(i) 987 ÷ 1 = ………..</a:t>
            </a:r>
            <a:endParaRPr lang="en-IN" dirty="0"/>
          </a:p>
          <a:p>
            <a:r>
              <a:rPr lang="en-IN" b="1" dirty="0"/>
              <a:t>(ii) 0 ÷ 987 = ……..</a:t>
            </a:r>
            <a:endParaRPr lang="en-IN" dirty="0"/>
          </a:p>
          <a:p>
            <a:r>
              <a:rPr lang="en-IN" b="1" dirty="0"/>
              <a:t>(iii) 336 – (888 ÷ 888) = …………</a:t>
            </a:r>
            <a:endParaRPr lang="en-IN" dirty="0"/>
          </a:p>
          <a:p>
            <a:r>
              <a:rPr lang="en-IN" b="1" dirty="0"/>
              <a:t>(iv) (23 ÷ 23) – (437 ÷ 437) = ………..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090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2245" y="5217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Natural Numbers and Whole Numbers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1600" dirty="0"/>
              <a:t/>
            </a:r>
            <a:br>
              <a:rPr lang="en-IN" sz="1600" dirty="0"/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7" y="1656272"/>
            <a:ext cx="9038165" cy="221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>
              <a:buAutoNum type="arabicPeriod"/>
            </a:pPr>
            <a:r>
              <a:rPr lang="en-IN" sz="1600" b="1" dirty="0" smtClean="0"/>
              <a:t>Find </a:t>
            </a:r>
            <a:r>
              <a:rPr lang="en-IN" sz="1600" b="1" dirty="0"/>
              <a:t>the difference between the largest number of four digits and the </a:t>
            </a:r>
            <a:endParaRPr lang="en-IN" sz="1600" b="1" dirty="0" smtClean="0"/>
          </a:p>
          <a:p>
            <a:pPr marL="114300" indent="0">
              <a:buNone/>
            </a:pPr>
            <a:r>
              <a:rPr lang="en-IN" sz="1600" b="1" dirty="0" smtClean="0"/>
              <a:t>smallest number </a:t>
            </a:r>
            <a:r>
              <a:rPr lang="en-IN" sz="1600" b="1" dirty="0"/>
              <a:t>of six digits.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2</a:t>
            </a:r>
            <a:r>
              <a:rPr lang="en-IN" sz="1600" b="1" dirty="0"/>
              <a:t>. </a:t>
            </a:r>
            <a:r>
              <a:rPr lang="en-IN" sz="1600" b="1" dirty="0" smtClean="0"/>
              <a:t>Find </a:t>
            </a:r>
            <a:r>
              <a:rPr lang="en-IN" sz="1600" b="1" dirty="0"/>
              <a:t>the difference between the smallest number of eight digits and the largest number of five digits.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3</a:t>
            </a:r>
            <a:r>
              <a:rPr lang="en-IN" sz="1600" b="1" dirty="0"/>
              <a:t>. The product of two numbers is 528. If the product of their unit’s digits is 8 and the product of their ten’s digits is 4; find the numbers.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4</a:t>
            </a:r>
            <a:r>
              <a:rPr lang="en-IN" sz="1600" b="1" dirty="0"/>
              <a:t>. Does there exist a number a such that a ÷ a = a?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5</a:t>
            </a:r>
            <a:r>
              <a:rPr lang="en-IN" sz="1600" b="1" dirty="0"/>
              <a:t>. Divide 5936 by 43 to find the quotient and remainder. Also, check your division by using the formula, dividend = divisor × quotient + </a:t>
            </a:r>
            <a:r>
              <a:rPr lang="en-IN" sz="1600" b="1" dirty="0" smtClean="0"/>
              <a:t>remainder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1267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 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Largest number of 4 digits = 9999</a:t>
            </a:r>
          </a:p>
          <a:p>
            <a:pPr marL="114300" indent="0">
              <a:buNone/>
            </a:pPr>
            <a:r>
              <a:rPr lang="en-IN" sz="1600" dirty="0"/>
              <a:t>Smallest number of 6 digits = 100000</a:t>
            </a:r>
          </a:p>
          <a:p>
            <a:pPr marL="114300" indent="0">
              <a:buNone/>
            </a:pPr>
            <a:r>
              <a:rPr lang="en-IN" sz="1600" dirty="0"/>
              <a:t>Their difference = 100000 – 9999</a:t>
            </a:r>
          </a:p>
          <a:p>
            <a:pPr marL="114300" indent="0">
              <a:buNone/>
            </a:pPr>
            <a:r>
              <a:rPr lang="en-IN" sz="1600" dirty="0"/>
              <a:t>= 90001</a:t>
            </a:r>
          </a:p>
          <a:p>
            <a:pPr marL="114300" indent="0">
              <a:buNone/>
            </a:pPr>
            <a:r>
              <a:rPr lang="en-IN" sz="1600" dirty="0"/>
              <a:t>Therefore, the difference between the largest number of four digits and the smallest number of six digits = 90001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4472" y="22989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2</a:t>
            </a:r>
            <a:r>
              <a:rPr lang="en-IN" sz="1600" b="1" dirty="0" smtClean="0"/>
              <a:t> 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Smallest number of eight digits = 10000000</a:t>
            </a:r>
          </a:p>
          <a:p>
            <a:pPr marL="114300" indent="0">
              <a:buNone/>
            </a:pPr>
            <a:r>
              <a:rPr lang="en-IN" sz="1600" dirty="0"/>
              <a:t>Largest number of five digits = 99999</a:t>
            </a:r>
          </a:p>
          <a:p>
            <a:pPr marL="114300" indent="0">
              <a:buNone/>
            </a:pPr>
            <a:r>
              <a:rPr lang="en-IN" sz="1600" dirty="0"/>
              <a:t>Their difference = 10000000 – 99999</a:t>
            </a:r>
          </a:p>
          <a:p>
            <a:pPr marL="114300" indent="0">
              <a:buNone/>
            </a:pPr>
            <a:r>
              <a:rPr lang="en-IN" sz="1600" dirty="0"/>
              <a:t>= 9900001</a:t>
            </a:r>
          </a:p>
          <a:p>
            <a:pPr marL="114300" indent="0">
              <a:buNone/>
            </a:pPr>
            <a:r>
              <a:rPr lang="en-IN" sz="1600" dirty="0"/>
              <a:t>Hence, the difference between the smallest number of eight digits and the largest number of five digits is 9900001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23055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8520" y="2040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3</a:t>
            </a:r>
            <a:r>
              <a:rPr lang="en-IN" sz="1600" b="1" dirty="0" smtClean="0"/>
              <a:t> 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the product of unit’s digits = 8 i.e., 2 × 4</a:t>
            </a:r>
          </a:p>
          <a:p>
            <a:pPr marL="114300" indent="0">
              <a:buNone/>
            </a:pPr>
            <a:r>
              <a:rPr lang="en-IN" sz="1600" dirty="0"/>
              <a:t>Hence, unit’s digits are 2 and 4</a:t>
            </a:r>
          </a:p>
          <a:p>
            <a:pPr marL="114300" indent="0">
              <a:buNone/>
            </a:pPr>
            <a:r>
              <a:rPr lang="en-IN" sz="1600" dirty="0"/>
              <a:t>So, the numbers are either 24 or 22</a:t>
            </a:r>
          </a:p>
          <a:p>
            <a:pPr marL="114300" indent="0">
              <a:buNone/>
            </a:pPr>
            <a:r>
              <a:rPr lang="en-IN" sz="1600" dirty="0"/>
              <a:t>24 × 22 = 528</a:t>
            </a:r>
          </a:p>
          <a:p>
            <a:pPr marL="114300" indent="0">
              <a:buNone/>
            </a:pPr>
            <a:r>
              <a:rPr lang="en-IN" sz="1600" dirty="0"/>
              <a:t>The required numbers are 24 and </a:t>
            </a:r>
            <a:r>
              <a:rPr lang="en-IN" sz="1600" dirty="0" smtClean="0"/>
              <a:t>22</a:t>
            </a:r>
          </a:p>
          <a:p>
            <a:pPr marL="114300" indent="0">
              <a:buNone/>
            </a:pPr>
            <a:r>
              <a:rPr lang="en-IN" sz="1600" b="1" dirty="0" smtClean="0"/>
              <a:t>4 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Yes and the number a is 1</a:t>
            </a:r>
          </a:p>
          <a:p>
            <a:pPr marL="114300" indent="0">
              <a:buNone/>
            </a:pPr>
            <a:r>
              <a:rPr lang="en-IN" sz="1600" dirty="0"/>
              <a:t>a ÷ a = a</a:t>
            </a:r>
          </a:p>
          <a:p>
            <a:pPr marL="114300" indent="0">
              <a:buNone/>
            </a:pPr>
            <a:r>
              <a:rPr lang="en-IN" sz="1600" dirty="0"/>
              <a:t>1 ÷ 1 = 1</a:t>
            </a:r>
          </a:p>
          <a:p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82506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68736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5 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On dividing 5936 by divisor 43, we get the quotient 138 and the remainder 2</a:t>
            </a:r>
          </a:p>
          <a:p>
            <a:pPr marL="114300" indent="0">
              <a:buNone/>
            </a:pPr>
            <a:r>
              <a:rPr lang="en-IN" sz="1600" dirty="0"/>
              <a:t>Verification:</a:t>
            </a:r>
          </a:p>
          <a:p>
            <a:pPr marL="114300" indent="0">
              <a:buNone/>
            </a:pPr>
            <a:r>
              <a:rPr lang="en-IN" sz="1600" dirty="0"/>
              <a:t>Dividend = divisor × quotient + remainder</a:t>
            </a:r>
          </a:p>
          <a:p>
            <a:pPr marL="114300" indent="0">
              <a:buNone/>
            </a:pPr>
            <a:r>
              <a:rPr lang="en-IN" sz="1600" dirty="0"/>
              <a:t>5936 = 43 × 138 + 2</a:t>
            </a:r>
          </a:p>
          <a:p>
            <a:pPr marL="114300" indent="0">
              <a:buNone/>
            </a:pPr>
            <a:r>
              <a:rPr lang="en-IN" sz="1600" dirty="0"/>
              <a:t>5936 = 43 × (100 + 38) + 2</a:t>
            </a:r>
          </a:p>
          <a:p>
            <a:pPr marL="114300" indent="0">
              <a:buNone/>
            </a:pPr>
            <a:r>
              <a:rPr lang="en-IN" sz="1600" dirty="0"/>
              <a:t>= 4300 + 1634 + 2</a:t>
            </a:r>
          </a:p>
          <a:p>
            <a:pPr marL="114300" indent="0">
              <a:buNone/>
            </a:pPr>
            <a:r>
              <a:rPr lang="en-IN" sz="1600" dirty="0"/>
              <a:t>= 5936</a:t>
            </a:r>
          </a:p>
          <a:p>
            <a:pPr marL="114300" indent="0">
              <a:buNone/>
            </a:pPr>
            <a:r>
              <a:rPr lang="en-IN" sz="1600" dirty="0"/>
              <a:t>Therefore, verified.</a:t>
            </a:r>
          </a:p>
          <a:p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14347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3012</TotalTime>
  <Words>474</Words>
  <Application>Microsoft Office PowerPoint</Application>
  <PresentationFormat>On-screen Show (16:9)</PresentationFormat>
  <Paragraphs>69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PowerPoint Presentation</vt:lpstr>
      <vt:lpstr>Learning outcomes </vt:lpstr>
      <vt:lpstr>Previous knowledge Test</vt:lpstr>
      <vt:lpstr>Natural Numbers and Whole Numbers     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139</cp:revision>
  <dcterms:modified xsi:type="dcterms:W3CDTF">2021-12-24T14:22:46Z</dcterms:modified>
</cp:coreProperties>
</file>