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86" r:id="rId3"/>
    <p:sldId id="317" r:id="rId4"/>
    <p:sldId id="307" r:id="rId5"/>
    <p:sldId id="302" r:id="rId6"/>
    <p:sldId id="315" r:id="rId7"/>
    <p:sldId id="290" r:id="rId8"/>
    <p:sldId id="308" r:id="rId9"/>
    <p:sldId id="310" r:id="rId10"/>
    <p:sldId id="311" r:id="rId11"/>
    <p:sldId id="312" r:id="rId12"/>
    <p:sldId id="318" r:id="rId13"/>
    <p:sldId id="319" r:id="rId14"/>
    <p:sldId id="320" r:id="rId15"/>
    <p:sldId id="309" r:id="rId16"/>
    <p:sldId id="259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5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8974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8974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68532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NATURAL NUMBERS AND WHOLE NUMBERS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05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NATURAL NUMBERS AND WHOLE NUMBERS</a:t>
            </a:r>
          </a:p>
          <a:p>
            <a:r>
              <a:rPr lang="en" b="1" dirty="0" smtClean="0"/>
              <a:t>SUB TOPIC: </a:t>
            </a:r>
            <a:r>
              <a:rPr lang="en-IN" b="1" dirty="0" smtClean="0"/>
              <a:t>Properties</a:t>
            </a:r>
            <a:r>
              <a:rPr lang="en" b="1" dirty="0" smtClean="0"/>
              <a:t> of whole numbers </a:t>
            </a:r>
            <a:r>
              <a:rPr lang="en" b="1" smtClean="0"/>
              <a:t>for </a:t>
            </a:r>
            <a:r>
              <a:rPr lang="en" b="1"/>
              <a:t> </a:t>
            </a:r>
            <a:r>
              <a:rPr lang="en" b="1" smtClean="0"/>
              <a:t>Multiplication </a:t>
            </a:r>
            <a:endParaRPr lang="en" b="1" dirty="0" smtClean="0"/>
          </a:p>
          <a:p>
            <a:r>
              <a:rPr lang="en" b="1" dirty="0" smtClean="0"/>
              <a:t>PERIOD NO: 3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91164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2.By re-arranging the given numbers, evaluate :</a:t>
            </a:r>
            <a:br>
              <a:rPr lang="en-IN" sz="1600" b="1" dirty="0"/>
            </a:br>
            <a:r>
              <a:rPr lang="en-IN" sz="1600" b="1" dirty="0"/>
              <a:t>(i) 2 x 487 x 50</a:t>
            </a:r>
            <a:br>
              <a:rPr lang="en-IN" sz="1600" b="1" dirty="0"/>
            </a:br>
            <a:r>
              <a:rPr lang="en-IN" sz="1600" b="1" dirty="0"/>
              <a:t>(ii) 25 x 444 x 4</a:t>
            </a:r>
            <a:br>
              <a:rPr lang="en-IN" sz="1600" b="1" dirty="0"/>
            </a:br>
            <a:r>
              <a:rPr lang="en-IN" sz="1600" b="1" dirty="0"/>
              <a:t>(iii) 225 x 20 x 50 x 4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(i) </a:t>
            </a:r>
            <a:r>
              <a:rPr lang="en-IN" sz="1600" dirty="0" smtClean="0"/>
              <a:t>2 </a:t>
            </a:r>
            <a:r>
              <a:rPr lang="en-IN" sz="1600" dirty="0"/>
              <a:t>× 487 × 50 = (2 × 50) × 487</a:t>
            </a:r>
          </a:p>
          <a:p>
            <a:pPr marL="114300" indent="0">
              <a:buNone/>
            </a:pPr>
            <a:r>
              <a:rPr lang="en-IN" sz="1600" dirty="0"/>
              <a:t>= 100 × </a:t>
            </a:r>
            <a:r>
              <a:rPr lang="en-IN" sz="1600" dirty="0" smtClean="0"/>
              <a:t>487= </a:t>
            </a:r>
            <a:r>
              <a:rPr lang="en-IN" sz="1600" dirty="0"/>
              <a:t>48700</a:t>
            </a:r>
          </a:p>
          <a:p>
            <a:pPr marL="114300" indent="0">
              <a:buNone/>
            </a:pPr>
            <a:r>
              <a:rPr lang="en-IN" sz="1600" dirty="0"/>
              <a:t>(ii) 25 × 444 × </a:t>
            </a:r>
            <a:r>
              <a:rPr lang="en-IN" sz="1600" dirty="0" smtClean="0"/>
              <a:t>4= </a:t>
            </a:r>
            <a:r>
              <a:rPr lang="en-IN" sz="1600" dirty="0"/>
              <a:t>(25 × 4) × 444</a:t>
            </a:r>
          </a:p>
          <a:p>
            <a:pPr marL="114300" indent="0">
              <a:buNone/>
            </a:pPr>
            <a:r>
              <a:rPr lang="en-IN" sz="1600" dirty="0"/>
              <a:t>= 100 × 444</a:t>
            </a:r>
          </a:p>
          <a:p>
            <a:pPr marL="114300" indent="0">
              <a:buNone/>
            </a:pPr>
            <a:r>
              <a:rPr lang="en-IN" sz="1600" dirty="0"/>
              <a:t>= 44400</a:t>
            </a:r>
          </a:p>
          <a:p>
            <a:pPr marL="114300" indent="0">
              <a:buNone/>
            </a:pPr>
            <a:r>
              <a:rPr lang="en-IN" sz="1600" dirty="0"/>
              <a:t>(iii) 225 × 20 × 50 × 4</a:t>
            </a:r>
          </a:p>
          <a:p>
            <a:pPr marL="114300" indent="0">
              <a:buNone/>
            </a:pPr>
            <a:r>
              <a:rPr lang="en-IN" sz="1600" dirty="0"/>
              <a:t>(225 × 4) × (20 × 50) = 900 ×1000</a:t>
            </a:r>
          </a:p>
          <a:p>
            <a:pPr marL="114300" indent="0">
              <a:buNone/>
            </a:pPr>
            <a:r>
              <a:rPr lang="en-IN" sz="1600" dirty="0"/>
              <a:t>= 900000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3.Use distributive law to evaluate:</a:t>
            </a:r>
            <a:br>
              <a:rPr lang="en-IN" sz="1600" b="1" dirty="0"/>
            </a:br>
            <a:r>
              <a:rPr lang="en-IN" sz="1600" b="1" dirty="0"/>
              <a:t>(i) 984 x 102</a:t>
            </a:r>
            <a:br>
              <a:rPr lang="en-IN" sz="1600" b="1" dirty="0"/>
            </a:br>
            <a:r>
              <a:rPr lang="en-IN" sz="1600" b="1" dirty="0"/>
              <a:t>(ii) 385 x 1004</a:t>
            </a:r>
            <a:br>
              <a:rPr lang="en-IN" sz="1600" b="1" dirty="0"/>
            </a:br>
            <a:r>
              <a:rPr lang="en-IN" sz="1600" b="1" dirty="0"/>
              <a:t>(iii) 446 x 10002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(i) 984 × </a:t>
            </a:r>
            <a:r>
              <a:rPr lang="en-IN" sz="1600" dirty="0" smtClean="0"/>
              <a:t>102   =   984 </a:t>
            </a:r>
            <a:r>
              <a:rPr lang="en-IN" sz="1600" dirty="0"/>
              <a:t>× (100 + 2)</a:t>
            </a:r>
          </a:p>
          <a:p>
            <a:pPr marL="114300" indent="0">
              <a:buNone/>
            </a:pPr>
            <a:r>
              <a:rPr lang="en-IN" sz="1600" dirty="0"/>
              <a:t>= 984 × 100 + 984 × 2</a:t>
            </a:r>
          </a:p>
          <a:p>
            <a:pPr marL="114300" indent="0">
              <a:buNone/>
            </a:pPr>
            <a:r>
              <a:rPr lang="en-IN" sz="1600" dirty="0"/>
              <a:t>= 98400 + </a:t>
            </a:r>
            <a:r>
              <a:rPr lang="en-IN" sz="1600" dirty="0" smtClean="0"/>
              <a:t>1968 = </a:t>
            </a:r>
            <a:r>
              <a:rPr lang="en-IN" sz="1600" dirty="0"/>
              <a:t>100, 368</a:t>
            </a:r>
          </a:p>
          <a:p>
            <a:pPr marL="114300" indent="0">
              <a:buNone/>
            </a:pPr>
            <a:r>
              <a:rPr lang="en-IN" sz="1600" dirty="0"/>
              <a:t>(ii) 385 × </a:t>
            </a:r>
            <a:r>
              <a:rPr lang="en-IN" sz="1600" dirty="0" smtClean="0"/>
              <a:t>1004= </a:t>
            </a:r>
            <a:r>
              <a:rPr lang="en-IN" sz="1600" dirty="0"/>
              <a:t>385 × (1000 + 4)</a:t>
            </a:r>
          </a:p>
          <a:p>
            <a:pPr marL="114300" indent="0">
              <a:buNone/>
            </a:pPr>
            <a:r>
              <a:rPr lang="en-IN" sz="1600" dirty="0"/>
              <a:t>= 385 × 1000 + 385 × 4</a:t>
            </a:r>
          </a:p>
          <a:p>
            <a:pPr marL="114300" indent="0">
              <a:buNone/>
            </a:pPr>
            <a:r>
              <a:rPr lang="en-IN" sz="1600" dirty="0"/>
              <a:t>= 385000 + </a:t>
            </a:r>
            <a:r>
              <a:rPr lang="en-IN" sz="1600" dirty="0" smtClean="0"/>
              <a:t>1540   = </a:t>
            </a:r>
            <a:r>
              <a:rPr lang="en-IN" sz="1600" dirty="0"/>
              <a:t>386540</a:t>
            </a:r>
          </a:p>
          <a:p>
            <a:pPr marL="114300" indent="0">
              <a:buNone/>
            </a:pPr>
            <a:r>
              <a:rPr lang="en-IN" sz="1600" dirty="0"/>
              <a:t>(iii) 446 × </a:t>
            </a:r>
            <a:r>
              <a:rPr lang="en-IN" sz="1600" dirty="0" smtClean="0"/>
              <a:t>10002  =  </a:t>
            </a:r>
            <a:r>
              <a:rPr lang="en-IN" sz="1600" dirty="0"/>
              <a:t>446 × (10000 + 2)</a:t>
            </a:r>
          </a:p>
          <a:p>
            <a:pPr marL="114300" indent="0">
              <a:buNone/>
            </a:pPr>
            <a:r>
              <a:rPr lang="en-IN" sz="1600" dirty="0"/>
              <a:t>= 446 × 10000 + 446 × 2</a:t>
            </a:r>
          </a:p>
          <a:p>
            <a:pPr marL="114300" indent="0">
              <a:buNone/>
            </a:pPr>
            <a:r>
              <a:rPr lang="en-IN" sz="1600" dirty="0"/>
              <a:t>= 4460000 + </a:t>
            </a:r>
            <a:r>
              <a:rPr lang="en-IN" sz="1600" dirty="0" smtClean="0"/>
              <a:t>892   =  </a:t>
            </a:r>
            <a:r>
              <a:rPr lang="en-IN" sz="1600" dirty="0"/>
              <a:t>4460892</a:t>
            </a:r>
          </a:p>
          <a:p>
            <a:endParaRPr lang="en-IN" sz="1600" dirty="0"/>
          </a:p>
        </p:txBody>
      </p:sp>
      <p:pic>
        <p:nvPicPr>
          <p:cNvPr id="7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5388" y="76498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56661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4. Evaluate using properties:</a:t>
            </a:r>
            <a:br>
              <a:rPr lang="en-IN" sz="1600" b="1" dirty="0"/>
            </a:br>
            <a:r>
              <a:rPr lang="en-IN" sz="1600" b="1" dirty="0"/>
              <a:t>(i) 548 x 98</a:t>
            </a:r>
            <a:br>
              <a:rPr lang="en-IN" sz="1600" b="1" dirty="0"/>
            </a:br>
            <a:r>
              <a:rPr lang="en-IN" sz="1600" b="1" dirty="0"/>
              <a:t>(ii) 924 x 988</a:t>
            </a:r>
            <a:br>
              <a:rPr lang="en-IN" sz="1600" b="1" dirty="0"/>
            </a:br>
            <a:r>
              <a:rPr lang="en-IN" sz="1600" b="1" dirty="0"/>
              <a:t>(iii) 3023 x 723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(i) 548 × </a:t>
            </a:r>
            <a:r>
              <a:rPr lang="en-IN" sz="1600" dirty="0" smtClean="0"/>
              <a:t>98 = </a:t>
            </a:r>
            <a:r>
              <a:rPr lang="en-IN" sz="1600" dirty="0"/>
              <a:t>(500 + 40 + 8) × 98</a:t>
            </a:r>
          </a:p>
          <a:p>
            <a:pPr marL="114300" indent="0">
              <a:buNone/>
            </a:pPr>
            <a:r>
              <a:rPr lang="en-IN" sz="1600" dirty="0"/>
              <a:t>= 500 × 98 + 40 × 98 + 8 × 98</a:t>
            </a:r>
          </a:p>
          <a:p>
            <a:pPr marL="114300" indent="0">
              <a:buNone/>
            </a:pPr>
            <a:r>
              <a:rPr lang="en-IN" sz="1600" dirty="0"/>
              <a:t>= 49000 + 3920 + </a:t>
            </a:r>
            <a:r>
              <a:rPr lang="en-IN" sz="1600" dirty="0" smtClean="0"/>
              <a:t>784= </a:t>
            </a:r>
            <a:r>
              <a:rPr lang="en-IN" sz="1600" dirty="0"/>
              <a:t>53704</a:t>
            </a:r>
          </a:p>
          <a:p>
            <a:pPr marL="114300" indent="0">
              <a:buNone/>
            </a:pPr>
            <a:r>
              <a:rPr lang="en-IN" sz="1600" dirty="0"/>
              <a:t>(ii) 924 </a:t>
            </a:r>
            <a:r>
              <a:rPr lang="en-IN" sz="1600" b="1" dirty="0"/>
              <a:t>× </a:t>
            </a:r>
            <a:r>
              <a:rPr lang="en-IN" sz="1600" dirty="0" smtClean="0"/>
              <a:t>988 = </a:t>
            </a:r>
            <a:r>
              <a:rPr lang="en-IN" sz="1600" dirty="0"/>
              <a:t>(900 + 20 + 4) × 988</a:t>
            </a:r>
          </a:p>
          <a:p>
            <a:pPr marL="114300" indent="0">
              <a:buNone/>
            </a:pPr>
            <a:r>
              <a:rPr lang="en-IN" sz="1600" dirty="0"/>
              <a:t>= 900 × 988 + 20 × 988 + 4 × 988</a:t>
            </a:r>
          </a:p>
          <a:p>
            <a:pPr marL="114300" indent="0">
              <a:buNone/>
            </a:pPr>
            <a:r>
              <a:rPr lang="en-IN" sz="1600" dirty="0"/>
              <a:t>= 889200 + 19760 + </a:t>
            </a:r>
            <a:r>
              <a:rPr lang="en-IN" sz="1600" dirty="0" smtClean="0"/>
              <a:t>3952 = 912912</a:t>
            </a:r>
          </a:p>
          <a:p>
            <a:pPr marL="114300" indent="0">
              <a:buNone/>
            </a:pPr>
            <a:r>
              <a:rPr lang="en-IN" sz="1600" dirty="0" smtClean="0"/>
              <a:t>(</a:t>
            </a:r>
            <a:r>
              <a:rPr lang="en-IN" sz="1600" dirty="0"/>
              <a:t>iii) 3023 × </a:t>
            </a:r>
            <a:r>
              <a:rPr lang="en-IN" sz="1600" dirty="0" smtClean="0"/>
              <a:t>723 = </a:t>
            </a:r>
            <a:r>
              <a:rPr lang="en-IN" sz="1600" dirty="0"/>
              <a:t>(3000 + 20 + 3) × 723</a:t>
            </a:r>
          </a:p>
          <a:p>
            <a:pPr marL="114300" indent="0">
              <a:buNone/>
            </a:pPr>
            <a:r>
              <a:rPr lang="en-IN" sz="1600" dirty="0"/>
              <a:t>= 3000 × 723 + 20 × 723 + 3 × 723</a:t>
            </a:r>
          </a:p>
          <a:p>
            <a:pPr marL="114300" indent="0">
              <a:buNone/>
            </a:pPr>
            <a:r>
              <a:rPr lang="en-IN" sz="1600" dirty="0"/>
              <a:t>= 2169000 + 14460 + </a:t>
            </a:r>
            <a:r>
              <a:rPr lang="en-IN" sz="1600" dirty="0" smtClean="0"/>
              <a:t>2169 = </a:t>
            </a:r>
            <a:r>
              <a:rPr lang="en-IN" sz="1600" dirty="0"/>
              <a:t>2185629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75018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2286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5. Evaluate using properties :</a:t>
            </a:r>
            <a:br>
              <a:rPr lang="en-IN" sz="1600" b="1" dirty="0"/>
            </a:br>
            <a:r>
              <a:rPr lang="en-IN" sz="1600" b="1" dirty="0"/>
              <a:t>(i) 679 x 8 + 679 x 2</a:t>
            </a:r>
            <a:br>
              <a:rPr lang="en-IN" sz="1600" b="1" dirty="0"/>
            </a:br>
            <a:r>
              <a:rPr lang="en-IN" sz="1600" b="1" dirty="0"/>
              <a:t>(ii) 284 x 12 – 284 x 2</a:t>
            </a:r>
            <a:br>
              <a:rPr lang="en-IN" sz="1600" b="1" dirty="0"/>
            </a:br>
            <a:r>
              <a:rPr lang="en-IN" sz="1600" b="1" dirty="0"/>
              <a:t>(iii) 55873 x 94 + 55873 x 6</a:t>
            </a:r>
            <a:br>
              <a:rPr lang="en-IN" sz="1600" b="1" dirty="0"/>
            </a:br>
            <a:r>
              <a:rPr lang="en-IN" sz="1600" b="1" dirty="0"/>
              <a:t>(iv) 7984 x 15 – 7984 x 5</a:t>
            </a:r>
            <a:br>
              <a:rPr lang="en-IN" sz="1600" b="1" dirty="0"/>
            </a:br>
            <a:r>
              <a:rPr lang="en-IN" sz="1600" b="1" dirty="0"/>
              <a:t>(v) 8324 x 1945 – 8324 x 945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(vi) 3333 × 987 + 13 × 3333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(i) 679 × 8 + 679 × 2= 679 × (8 + 2)</a:t>
            </a:r>
          </a:p>
          <a:p>
            <a:pPr marL="114300" indent="0">
              <a:buNone/>
            </a:pPr>
            <a:r>
              <a:rPr lang="en-IN" sz="1600" dirty="0"/>
              <a:t>= 679 × 10 = 6790</a:t>
            </a:r>
          </a:p>
          <a:p>
            <a:pPr marL="114300" indent="0">
              <a:buNone/>
            </a:pPr>
            <a:r>
              <a:rPr lang="en-IN" sz="1600" dirty="0"/>
              <a:t>(ii) 284 × 12 – 284 × 2= 284 × (12 – 2)</a:t>
            </a:r>
          </a:p>
          <a:p>
            <a:pPr marL="114300" indent="0">
              <a:buNone/>
            </a:pPr>
            <a:r>
              <a:rPr lang="en-IN" sz="1600" dirty="0"/>
              <a:t> = 284 × 10= 2840</a:t>
            </a:r>
          </a:p>
          <a:p>
            <a:pPr marL="114300" indent="0">
              <a:buNone/>
            </a:pPr>
            <a:endParaRPr lang="en-IN" sz="1600" dirty="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02278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2286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/>
              <a:t>(iii) 55873 × 94 + 55873 × 6</a:t>
            </a:r>
          </a:p>
          <a:p>
            <a:pPr marL="114300" indent="0">
              <a:buNone/>
            </a:pPr>
            <a:r>
              <a:rPr lang="en-IN" sz="1600" dirty="0"/>
              <a:t>= 55873 × (94 + 6) </a:t>
            </a:r>
          </a:p>
          <a:p>
            <a:pPr marL="114300" indent="0">
              <a:buNone/>
            </a:pPr>
            <a:r>
              <a:rPr lang="en-IN" sz="1600" dirty="0"/>
              <a:t>= 55873 × 100= 5587300</a:t>
            </a:r>
          </a:p>
          <a:p>
            <a:pPr marL="114300" indent="0">
              <a:buNone/>
            </a:pPr>
            <a:r>
              <a:rPr lang="en-IN" sz="1600" dirty="0"/>
              <a:t>(iv)7984 × 15 – 7984 × 5</a:t>
            </a:r>
          </a:p>
          <a:p>
            <a:pPr marL="114300" indent="0">
              <a:buNone/>
            </a:pPr>
            <a:r>
              <a:rPr lang="en-IN" sz="1600" dirty="0"/>
              <a:t>= 7984 × (15 – 5)</a:t>
            </a:r>
          </a:p>
          <a:p>
            <a:pPr marL="114300" indent="0">
              <a:buNone/>
            </a:pPr>
            <a:r>
              <a:rPr lang="en-IN" sz="1600" dirty="0"/>
              <a:t>= 7984 × 10= 79840</a:t>
            </a:r>
          </a:p>
          <a:p>
            <a:pPr marL="114300" indent="0">
              <a:buNone/>
            </a:pPr>
            <a:r>
              <a:rPr lang="en-IN" sz="1600" dirty="0"/>
              <a:t>V) 8324 × 1945 – 8324 × 945</a:t>
            </a:r>
          </a:p>
          <a:p>
            <a:pPr marL="114300" indent="0">
              <a:buNone/>
            </a:pPr>
            <a:r>
              <a:rPr lang="en-IN" sz="1600" dirty="0"/>
              <a:t>= 8324 × (1945 – 945)</a:t>
            </a:r>
          </a:p>
          <a:p>
            <a:pPr marL="114300" indent="0">
              <a:buNone/>
            </a:pPr>
            <a:r>
              <a:rPr lang="en-IN" sz="1600" dirty="0"/>
              <a:t>= 8324 × 1000= 8324000</a:t>
            </a:r>
          </a:p>
          <a:p>
            <a:pPr marL="114300" indent="0">
              <a:buNone/>
            </a:pPr>
            <a:r>
              <a:rPr lang="en-IN" sz="1600" dirty="0"/>
              <a:t>(vi) 3333 </a:t>
            </a:r>
            <a:r>
              <a:rPr lang="en-IN" sz="1600" b="1" dirty="0"/>
              <a:t>× </a:t>
            </a:r>
            <a:r>
              <a:rPr lang="en-IN" sz="1600" dirty="0"/>
              <a:t>987 + 13 × 3333</a:t>
            </a:r>
          </a:p>
          <a:p>
            <a:pPr marL="114300" indent="0">
              <a:buNone/>
            </a:pPr>
            <a:r>
              <a:rPr lang="en-IN" sz="1600" dirty="0"/>
              <a:t>= 3333 × (987 + 13) = 3333 × 1000</a:t>
            </a:r>
          </a:p>
          <a:p>
            <a:pPr marL="114300" indent="0">
              <a:buNone/>
            </a:pPr>
            <a:r>
              <a:rPr lang="en-IN" sz="1600" dirty="0"/>
              <a:t>= 3333000</a:t>
            </a:r>
          </a:p>
          <a:p>
            <a:pPr marL="114300" indent="0">
              <a:buNone/>
            </a:pPr>
            <a:endParaRPr lang="en-IN" sz="1600" dirty="0"/>
          </a:p>
          <a:p>
            <a:endParaRPr lang="en-IN" sz="160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5628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35991" y="55793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mtClean="0"/>
              <a:t>1. </a:t>
            </a:r>
            <a:r>
              <a:rPr lang="en-US" dirty="0"/>
              <a:t>Find the product of 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i) The greatest number of three digits and smallest number of 5 digits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ii) The greatest number of 4 digits and greatest number of 5 digits.</a:t>
            </a:r>
            <a:endParaRPr lang="en-IN" dirty="0"/>
          </a:p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3323353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Ex.5.c</a:t>
            </a:r>
            <a:r>
              <a:rPr lang="en-US" dirty="0" smtClean="0"/>
              <a:t> </a:t>
            </a:r>
            <a:r>
              <a:rPr lang="en-US" dirty="0"/>
              <a:t>Q. </a:t>
            </a:r>
            <a:r>
              <a:rPr lang="en-US" smtClean="0"/>
              <a:t>No.,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1472" y="7435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899" y="792398"/>
            <a:ext cx="1549101" cy="5727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28135" y="1690776"/>
            <a:ext cx="69701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§"/>
            </a:pPr>
            <a:r>
              <a:rPr lang="en-US" dirty="0"/>
              <a:t>Students will be able to solve problems related to Properties of multiplication on whole numbers.</a:t>
            </a:r>
            <a:endParaRPr lang="en-IN" dirty="0"/>
          </a:p>
          <a:p>
            <a:pPr marL="285750" lvl="0" indent="-285750">
              <a:buFont typeface="Wingdings" pitchFamily="2" charset="2"/>
              <a:buChar char="§"/>
            </a:pPr>
            <a:r>
              <a:rPr lang="en-US" dirty="0"/>
              <a:t>Students will develop application skill.</a:t>
            </a:r>
            <a:endParaRPr lang="en-IN" dirty="0"/>
          </a:p>
          <a:p>
            <a:pPr marL="285750" lvl="0" indent="-285750">
              <a:buFont typeface="Wingdings" pitchFamily="2" charset="2"/>
              <a:buChar char="§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808" y="470904"/>
            <a:ext cx="7826797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knowledge Test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852773"/>
            <a:ext cx="1549101" cy="5727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28135" y="1690776"/>
            <a:ext cx="69701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IN" b="1" dirty="0"/>
              <a:t>1. (16 – 8) x 24 = ………….. = …………..</a:t>
            </a:r>
            <a:br>
              <a:rPr lang="en-IN" b="1" dirty="0"/>
            </a:br>
            <a:r>
              <a:rPr lang="en-IN" b="1" dirty="0"/>
              <a:t>16 x 24 – 8 x 24 = …….. – ……….. = ………..</a:t>
            </a:r>
            <a:br>
              <a:rPr lang="en-IN" b="1" dirty="0"/>
            </a:br>
            <a:r>
              <a:rPr lang="en-IN" b="1" dirty="0"/>
              <a:t>Is (16 – 8) x 24 = 16 x 24 – 8 x 24? …………..</a:t>
            </a:r>
            <a:br>
              <a:rPr lang="en-IN" b="1" dirty="0"/>
            </a:br>
            <a:r>
              <a:rPr lang="en-IN" b="1" dirty="0"/>
              <a:t>Is the type of result always true? ………….</a:t>
            </a:r>
            <a:br>
              <a:rPr lang="en-IN" b="1" dirty="0"/>
            </a:br>
            <a:r>
              <a:rPr lang="en-IN" b="1" dirty="0"/>
              <a:t>Name the property used here ………………</a:t>
            </a:r>
            <a:endParaRPr lang="en-IN" dirty="0"/>
          </a:p>
          <a:p>
            <a:pPr marL="285750" lvl="0" indent="-285750">
              <a:buFont typeface="Wingdings" pitchFamily="2" charset="2"/>
              <a:buChar char="§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7457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24934" y="240130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Natural Numbers and Whole Numbers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/>
              <a:t>Properties of </a:t>
            </a:r>
            <a:r>
              <a:rPr lang="en-US" sz="1800" dirty="0" smtClean="0"/>
              <a:t>multiplication </a:t>
            </a:r>
            <a:r>
              <a:rPr lang="en-US" sz="1800" dirty="0"/>
              <a:t>of whole numbers will be explained with the help of a video</a:t>
            </a:r>
            <a:br>
              <a:rPr lang="en-US" sz="1800" dirty="0"/>
            </a:br>
            <a:r>
              <a:rPr lang="en-US" sz="1800" dirty="0">
                <a:solidFill>
                  <a:srgbClr val="00B0F0"/>
                </a:solidFill>
              </a:rPr>
              <a:t>https://www.youtube.com/watch?v=Doqt7bb8Gno</a:t>
            </a:r>
            <a:r>
              <a:rPr lang="en-IN" sz="1600" dirty="0"/>
              <a:t/>
            </a:r>
            <a:br>
              <a:rPr lang="en-IN" sz="1600" dirty="0"/>
            </a:b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61386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roperties of whole numbers in addition and multiplicat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724" y="742591"/>
            <a:ext cx="6076950" cy="341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84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83127" y="60525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4" descr="Associative, Distributive and Commutative Properties -Practice using these  proper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3074" name="Picture 2" descr="Properties of Multiplication – Commutative, Distributive, Associative,  Closure, Identity – CCSS Math Answe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337" y="0"/>
            <a:ext cx="6057900" cy="46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80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58415" y="5560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525" y="862013"/>
            <a:ext cx="6076950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9779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sz="1600" b="1" dirty="0"/>
              <a:t>1. Fill in the blanks :</a:t>
            </a:r>
            <a:br>
              <a:rPr lang="en-IN" sz="1600" b="1" dirty="0"/>
            </a:br>
            <a:r>
              <a:rPr lang="en-IN" sz="1600" b="1" dirty="0"/>
              <a:t>(i) 42 x o = ……….</a:t>
            </a:r>
            <a:br>
              <a:rPr lang="en-IN" sz="1600" b="1" dirty="0"/>
            </a:br>
            <a:r>
              <a:rPr lang="en-IN" sz="1600" b="1" dirty="0"/>
              <a:t>(ii) 592 x 1 = ………..</a:t>
            </a:r>
            <a:br>
              <a:rPr lang="en-IN" sz="1600" b="1" dirty="0"/>
            </a:br>
            <a:r>
              <a:rPr lang="en-IN" sz="1600" b="1" dirty="0"/>
              <a:t>(iii) 328 x 573 = ……….. x 328</a:t>
            </a:r>
            <a:br>
              <a:rPr lang="en-IN" sz="1600" b="1" dirty="0"/>
            </a:br>
            <a:r>
              <a:rPr lang="en-IN" sz="1600" b="1" dirty="0"/>
              <a:t>(iv) 229 x ………… = 578 x 229</a:t>
            </a:r>
            <a:br>
              <a:rPr lang="en-IN" sz="1600" b="1" dirty="0"/>
            </a:br>
            <a:r>
              <a:rPr lang="en-IN" sz="1600" b="1" dirty="0"/>
              <a:t>(v) 32 x 15 = 32 x 6 + 32 x 7 + 32 x ……….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(vi) 23 × 56 = 20 × 56 + ………… × 56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(vii) 83 × 54 + 83 × 16 = 83 × (……….) = 83 × ………… = ……….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(viii) 98 × 273 – 75 × 273 = (………..)× 273 = ………. × 273</a:t>
            </a: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58409" y="79950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22860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ANS:</a:t>
            </a:r>
          </a:p>
          <a:p>
            <a:pPr marL="114300" indent="0">
              <a:buNone/>
            </a:pPr>
            <a:r>
              <a:rPr lang="en-IN" sz="1600" dirty="0" smtClean="0"/>
              <a:t>i</a:t>
            </a:r>
            <a:r>
              <a:rPr lang="en-IN" sz="1600" dirty="0"/>
              <a:t>) 42 × 0 = </a:t>
            </a:r>
            <a:r>
              <a:rPr lang="en-IN" sz="1600" b="1" dirty="0"/>
              <a:t>0</a:t>
            </a:r>
            <a:r>
              <a:rPr lang="en-IN" sz="1600" dirty="0"/>
              <a:t> (By closure property 0)</a:t>
            </a:r>
          </a:p>
          <a:p>
            <a:pPr marL="114300" indent="0">
              <a:buNone/>
            </a:pPr>
            <a:r>
              <a:rPr lang="en-IN" sz="1600" dirty="0"/>
              <a:t>(ii) 592 × 1 = </a:t>
            </a:r>
            <a:r>
              <a:rPr lang="en-IN" sz="1600" b="1" dirty="0"/>
              <a:t>592 </a:t>
            </a:r>
            <a:r>
              <a:rPr lang="en-IN" sz="1600" dirty="0"/>
              <a:t>(By closure property 1)</a:t>
            </a:r>
          </a:p>
          <a:p>
            <a:pPr marL="114300" indent="0">
              <a:buNone/>
            </a:pPr>
            <a:r>
              <a:rPr lang="en-IN" sz="1600" dirty="0"/>
              <a:t>(iii) 328 × 573 = </a:t>
            </a:r>
            <a:r>
              <a:rPr lang="en-IN" sz="1600" b="1" dirty="0"/>
              <a:t>573</a:t>
            </a:r>
            <a:r>
              <a:rPr lang="en-IN" sz="1600" dirty="0"/>
              <a:t> × 328 (By commutative law of multiplication)</a:t>
            </a:r>
          </a:p>
          <a:p>
            <a:pPr marL="114300" indent="0">
              <a:buNone/>
            </a:pPr>
            <a:r>
              <a:rPr lang="en-IN" sz="1600" dirty="0"/>
              <a:t>(iv) 229 × </a:t>
            </a:r>
            <a:r>
              <a:rPr lang="en-IN" sz="1600" b="1" dirty="0"/>
              <a:t>578 </a:t>
            </a:r>
            <a:r>
              <a:rPr lang="en-IN" sz="1600" dirty="0"/>
              <a:t>= 578 × 229 (By commutative law of multiplication)</a:t>
            </a:r>
          </a:p>
          <a:p>
            <a:pPr marL="114300" indent="0">
              <a:buNone/>
            </a:pPr>
            <a:r>
              <a:rPr lang="en-IN" sz="1600" dirty="0"/>
              <a:t>(v) 32 × 15 = 32 × 6 + 32 × 7 + 32 × </a:t>
            </a:r>
            <a:r>
              <a:rPr lang="en-IN" sz="1600" b="1" dirty="0"/>
              <a:t>2 </a:t>
            </a:r>
            <a:r>
              <a:rPr lang="en-IN" sz="1600" dirty="0"/>
              <a:t>(By distributive law of multiplication)</a:t>
            </a:r>
          </a:p>
          <a:p>
            <a:pPr marL="114300" indent="0">
              <a:buNone/>
            </a:pPr>
            <a:r>
              <a:rPr lang="en-IN" sz="1600" dirty="0"/>
              <a:t>(vi) 23 × 56 = 20 × 56 + </a:t>
            </a:r>
            <a:r>
              <a:rPr lang="en-IN" sz="1600" b="1" dirty="0"/>
              <a:t>3</a:t>
            </a:r>
            <a:r>
              <a:rPr lang="en-IN" sz="1600" dirty="0"/>
              <a:t> × 56 (By distributive law of multiplication)</a:t>
            </a:r>
          </a:p>
          <a:p>
            <a:pPr marL="114300" indent="0">
              <a:buNone/>
            </a:pPr>
            <a:r>
              <a:rPr lang="en-IN" sz="1600" dirty="0"/>
              <a:t>(vii) 83 </a:t>
            </a:r>
            <a:r>
              <a:rPr lang="en-IN" sz="1600" b="1" dirty="0"/>
              <a:t>× </a:t>
            </a:r>
            <a:r>
              <a:rPr lang="en-IN" sz="1600" dirty="0"/>
              <a:t>54 + 83 × 16 = 83 × </a:t>
            </a:r>
            <a:r>
              <a:rPr lang="en-IN" sz="1600" b="1" dirty="0"/>
              <a:t>(54 + 16)</a:t>
            </a:r>
            <a:r>
              <a:rPr lang="en-IN" sz="1600" dirty="0"/>
              <a:t> = 83 × </a:t>
            </a:r>
            <a:r>
              <a:rPr lang="en-IN" sz="1600" b="1" dirty="0"/>
              <a:t>70</a:t>
            </a:r>
            <a:r>
              <a:rPr lang="en-IN" sz="1600" dirty="0"/>
              <a:t> = </a:t>
            </a:r>
            <a:r>
              <a:rPr lang="en-IN" sz="1600" b="1" dirty="0"/>
              <a:t>5810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(viii) 98 </a:t>
            </a:r>
            <a:r>
              <a:rPr lang="en-IN" sz="1600" b="1" dirty="0"/>
              <a:t>× </a:t>
            </a:r>
            <a:r>
              <a:rPr lang="en-IN" sz="1600" dirty="0"/>
              <a:t>273 – 75 × 273 = </a:t>
            </a:r>
            <a:r>
              <a:rPr lang="en-IN" sz="1600" b="1" dirty="0"/>
              <a:t>(98 – 75)</a:t>
            </a:r>
            <a:r>
              <a:rPr lang="en-IN" sz="1600" dirty="0"/>
              <a:t> × 273 = </a:t>
            </a:r>
            <a:r>
              <a:rPr lang="en-IN" sz="1600" b="1" dirty="0"/>
              <a:t>23</a:t>
            </a:r>
            <a:r>
              <a:rPr lang="en-IN" sz="1600" dirty="0"/>
              <a:t> × 273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2748</TotalTime>
  <Words>254</Words>
  <Application>Microsoft Office PowerPoint</Application>
  <PresentationFormat>On-screen Show (16:9)</PresentationFormat>
  <Paragraphs>92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Simple Light</vt:lpstr>
      <vt:lpstr>PowerPoint Presentation</vt:lpstr>
      <vt:lpstr>Learning outcomes </vt:lpstr>
      <vt:lpstr>Previous knowledge Test</vt:lpstr>
      <vt:lpstr>Natural Numbers and Whole Numbers    Properties of multiplication of whole numbers will be explained with the help of a video https://www.youtube.com/watch?v=Doqt7bb8Gno </vt:lpstr>
      <vt:lpstr>PowerPoint Presentation</vt:lpstr>
      <vt:lpstr>PowerPoint Presentation</vt:lpstr>
      <vt:lpstr>PowerPoint Presentation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130</cp:revision>
  <dcterms:modified xsi:type="dcterms:W3CDTF">2021-12-24T14:13:37Z</dcterms:modified>
</cp:coreProperties>
</file>