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86" r:id="rId3"/>
    <p:sldId id="316" r:id="rId4"/>
    <p:sldId id="307" r:id="rId5"/>
    <p:sldId id="302" r:id="rId6"/>
    <p:sldId id="315" r:id="rId7"/>
    <p:sldId id="290" r:id="rId8"/>
    <p:sldId id="308" r:id="rId9"/>
    <p:sldId id="310" r:id="rId10"/>
    <p:sldId id="311" r:id="rId11"/>
    <p:sldId id="309" r:id="rId12"/>
    <p:sldId id="259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3248" autoAdjust="0"/>
  </p:normalViewPr>
  <p:slideViewPr>
    <p:cSldViewPr snapToGrid="0">
      <p:cViewPr>
        <p:scale>
          <a:sx n="110" d="100"/>
          <a:sy n="110" d="100"/>
        </p:scale>
        <p:origin x="-96" y="50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360040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4625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8974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89745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25632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888310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207699" y="1418975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IN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NATURAL NUMBERS AND WHOLE NUMBERS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11013"/>
            <a:ext cx="4944045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MATHEMATICS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NUMBER: </a:t>
            </a:r>
            <a:r>
              <a:rPr lang="en" b="1" dirty="0" smtClean="0"/>
              <a:t>05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NATURAL NUMBERS AND WHOLE NUMBERS</a:t>
            </a:r>
          </a:p>
          <a:p>
            <a:r>
              <a:rPr lang="en" b="1" dirty="0" smtClean="0"/>
              <a:t>SUB TOPIC: </a:t>
            </a:r>
            <a:r>
              <a:rPr lang="en-IN" b="1" dirty="0" smtClean="0"/>
              <a:t>Properties</a:t>
            </a:r>
            <a:r>
              <a:rPr lang="en" b="1" dirty="0" smtClean="0"/>
              <a:t> of whole numbers for Subtraction </a:t>
            </a:r>
          </a:p>
          <a:p>
            <a:r>
              <a:rPr lang="en" b="1" dirty="0" smtClean="0"/>
              <a:t>PERIOD NO: 2</a:t>
            </a:r>
            <a:endParaRPr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74771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2308" y="69011"/>
            <a:ext cx="8469991" cy="500332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5198" y="664233"/>
            <a:ext cx="8577102" cy="3904641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/>
              <a:t>5. 12 x (9 – 6) = ………….. = ………….</a:t>
            </a:r>
            <a:br>
              <a:rPr lang="en-IN" sz="1600" b="1" dirty="0"/>
            </a:br>
            <a:r>
              <a:rPr lang="en-IN" sz="1600" b="1" dirty="0"/>
              <a:t>12 x 9 – 12 x 6 = …………. = …………….</a:t>
            </a:r>
            <a:br>
              <a:rPr lang="en-IN" sz="1600" b="1" dirty="0"/>
            </a:br>
            <a:r>
              <a:rPr lang="en-IN" sz="1600" b="1" dirty="0"/>
              <a:t>Is 12 x (9 – 6) = 12 x 9 – 12 x 6? ………….</a:t>
            </a:r>
            <a:br>
              <a:rPr lang="en-IN" sz="1600" b="1" dirty="0"/>
            </a:br>
            <a:r>
              <a:rPr lang="en-IN" sz="1600" b="1" dirty="0"/>
              <a:t>Is this type of result always true? ……………</a:t>
            </a:r>
            <a:br>
              <a:rPr lang="en-IN" sz="1600" b="1" dirty="0"/>
            </a:br>
            <a:r>
              <a:rPr lang="en-IN" sz="1600" b="1" dirty="0"/>
              <a:t>Name the property used here …………..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Solution: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12 × (9 – 6) = </a:t>
            </a:r>
            <a:r>
              <a:rPr lang="en-IN" sz="1600" b="1" dirty="0"/>
              <a:t>12 × 3</a:t>
            </a:r>
            <a:r>
              <a:rPr lang="en-IN" sz="1600" dirty="0"/>
              <a:t> = </a:t>
            </a:r>
            <a:r>
              <a:rPr lang="en-IN" sz="1600" b="1" dirty="0"/>
              <a:t>36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12 × 9 – 12 × 6 = </a:t>
            </a:r>
            <a:r>
              <a:rPr lang="en-IN" sz="1600" b="1" dirty="0"/>
              <a:t>108 – 72</a:t>
            </a:r>
            <a:r>
              <a:rPr lang="en-IN" sz="1600" dirty="0"/>
              <a:t> = </a:t>
            </a:r>
            <a:r>
              <a:rPr lang="en-IN" sz="1600" b="1" dirty="0"/>
              <a:t>36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Is 12 × (9 – 6) = 12 × 9 – 12 × 6? </a:t>
            </a:r>
            <a:r>
              <a:rPr lang="en-IN" sz="1600" b="1" dirty="0"/>
              <a:t>Yes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Is this type of result always true? </a:t>
            </a:r>
            <a:r>
              <a:rPr lang="en-IN" sz="1600" b="1" dirty="0"/>
              <a:t>Yes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Name the property used here </a:t>
            </a:r>
            <a:r>
              <a:rPr lang="en-IN" sz="1600" b="1" dirty="0"/>
              <a:t>Distributive property</a:t>
            </a:r>
            <a:endParaRPr lang="en-IN" sz="1600" dirty="0"/>
          </a:p>
          <a:p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1670151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1474" y="94612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Additional Homework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1</a:t>
            </a:r>
            <a:r>
              <a:rPr lang="en-US" dirty="0" smtClean="0"/>
              <a:t>. </a:t>
            </a:r>
            <a:r>
              <a:rPr lang="en-US" dirty="0"/>
              <a:t>(i) 229 x ....... = 578 × 229</a:t>
            </a:r>
            <a:endParaRPr lang="en-IN" dirty="0"/>
          </a:p>
          <a:p>
            <a:pPr marL="114300" indent="0">
              <a:buNone/>
            </a:pPr>
            <a:r>
              <a:rPr lang="en-US" dirty="0"/>
              <a:t>  (ii) 32 x 15 = 32 x 6 + 32 x 7 + 32 x .... </a:t>
            </a:r>
            <a:endParaRPr lang="en-IN" dirty="0"/>
          </a:p>
          <a:p>
            <a:pPr marL="114300" indent="0">
              <a:buNone/>
            </a:pPr>
            <a:r>
              <a:rPr lang="en-US" dirty="0" smtClean="0"/>
              <a:t>  </a:t>
            </a:r>
            <a:r>
              <a:rPr lang="en-US" dirty="0"/>
              <a:t>(iii) 23 x 56 = 20 x 56 + ........ x </a:t>
            </a:r>
            <a:r>
              <a:rPr lang="en-US" dirty="0" smtClean="0"/>
              <a:t>56</a:t>
            </a:r>
          </a:p>
          <a:p>
            <a:pPr marL="114300" indent="0">
              <a:buNone/>
            </a:pPr>
            <a:r>
              <a:rPr lang="en-US" dirty="0" smtClean="0"/>
              <a:t>2.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/>
              <a:t>By re-arranging the given numbers, evaluate :</a:t>
            </a:r>
            <a:endParaRPr lang="en-IN" dirty="0"/>
          </a:p>
          <a:p>
            <a:pPr marL="114300" lvl="0" indent="0">
              <a:buNone/>
            </a:pPr>
            <a:r>
              <a:rPr lang="en-US" dirty="0" smtClean="0"/>
              <a:t>i)2 </a:t>
            </a:r>
            <a:r>
              <a:rPr lang="en-US" dirty="0"/>
              <a:t>x 487 x 50</a:t>
            </a:r>
            <a:endParaRPr lang="en-IN" dirty="0"/>
          </a:p>
          <a:p>
            <a:pPr marL="114300" lvl="0" indent="0">
              <a:buNone/>
            </a:pPr>
            <a:r>
              <a:rPr lang="en-US" dirty="0" smtClean="0"/>
              <a:t>ii)25 </a:t>
            </a:r>
            <a:r>
              <a:rPr lang="en-US" dirty="0"/>
              <a:t>x 444 x 4</a:t>
            </a:r>
            <a:endParaRPr lang="en-IN" dirty="0"/>
          </a:p>
          <a:p>
            <a:pPr marL="114300" lvl="0" indent="0">
              <a:buNone/>
            </a:pPr>
            <a:r>
              <a:rPr lang="en-US" dirty="0" smtClean="0"/>
              <a:t>iii)225 </a:t>
            </a:r>
            <a:r>
              <a:rPr lang="en-US" dirty="0"/>
              <a:t>x 20 x 50 x 4</a:t>
            </a:r>
            <a:endParaRPr lang="en-IN" dirty="0"/>
          </a:p>
          <a:p>
            <a:endParaRPr lang="en-IN" dirty="0"/>
          </a:p>
          <a:p>
            <a:pPr algn="just"/>
            <a:endParaRPr lang="en-IN" dirty="0"/>
          </a:p>
        </p:txBody>
      </p:sp>
      <p:sp>
        <p:nvSpPr>
          <p:cNvPr id="2" name="Oval 1"/>
          <p:cNvSpPr/>
          <p:nvPr/>
        </p:nvSpPr>
        <p:spPr>
          <a:xfrm>
            <a:off x="1949570" y="3340605"/>
            <a:ext cx="3416060" cy="18201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HW</a:t>
            </a:r>
          </a:p>
          <a:p>
            <a:pPr algn="ctr"/>
            <a:r>
              <a:rPr lang="en-US" b="1" dirty="0" smtClean="0"/>
              <a:t>Ex.5.B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4250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7435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654" y="445025"/>
            <a:ext cx="6153646" cy="57270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outcomes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0889" y="637112"/>
            <a:ext cx="1549101" cy="57270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28135" y="1690776"/>
            <a:ext cx="69701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q"/>
            </a:pPr>
            <a:r>
              <a:rPr lang="en-US" dirty="0"/>
              <a:t>Students will be able to solve problems based on properties of subtraction.</a:t>
            </a:r>
            <a:endParaRPr lang="en-IN" dirty="0"/>
          </a:p>
          <a:p>
            <a:pPr marL="285750" indent="-285750">
              <a:buFont typeface="Wingdings" pitchFamily="2" charset="2"/>
              <a:buChar char="q"/>
            </a:pPr>
            <a:r>
              <a:rPr lang="en-US" dirty="0"/>
              <a:t>Student will be able to apply in real life situation.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7324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5DC50AA-92E1-4EA1-8232-C13860002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654" y="445025"/>
            <a:ext cx="6153646" cy="572700"/>
          </a:xfrm>
        </p:spPr>
        <p:txBody>
          <a:bodyPr/>
          <a:lstStyle/>
          <a:p>
            <a:r>
              <a:rPr lang="en-IN" sz="24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Previous knowledge Test</a:t>
            </a:r>
            <a:endParaRPr lang="en-IN" sz="24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7987FE54-A185-4E72-BABD-C045E2D687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3" y="939037"/>
            <a:ext cx="1549101" cy="57270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28135" y="1690776"/>
            <a:ext cx="6970143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q"/>
            </a:pPr>
            <a:r>
              <a:rPr lang="en-IN" dirty="0" smtClean="0"/>
              <a:t>Q1.State</a:t>
            </a:r>
            <a:r>
              <a:rPr lang="en-IN" dirty="0"/>
              <a:t>, True or False :</a:t>
            </a:r>
            <a:br>
              <a:rPr lang="en-IN" dirty="0"/>
            </a:br>
            <a:r>
              <a:rPr lang="en-IN" dirty="0"/>
              <a:t>(i) The sum of two odd numbers is an odd number.</a:t>
            </a:r>
            <a:br>
              <a:rPr lang="en-IN" dirty="0"/>
            </a:br>
            <a:r>
              <a:rPr lang="en-IN" dirty="0"/>
              <a:t>(ii) The sum of two odd numbers is an even number.</a:t>
            </a:r>
            <a:br>
              <a:rPr lang="en-IN" dirty="0"/>
            </a:br>
            <a:r>
              <a:rPr lang="en-IN" dirty="0"/>
              <a:t>(iii) The sum of two even numbers is an even number.</a:t>
            </a:r>
            <a:br>
              <a:rPr lang="en-IN" dirty="0"/>
            </a:br>
            <a:r>
              <a:rPr lang="en-IN" dirty="0"/>
              <a:t>(iv) The sum of two even numbers is an odd number.</a:t>
            </a:r>
            <a:br>
              <a:rPr lang="en-IN" dirty="0"/>
            </a:br>
            <a:r>
              <a:rPr lang="en-IN" dirty="0"/>
              <a:t>(v) The sum of an even number and an odd number is odd number.</a:t>
            </a:r>
            <a:br>
              <a:rPr lang="en-IN" dirty="0"/>
            </a:br>
            <a:r>
              <a:rPr lang="en-IN" dirty="0"/>
              <a:t>(vi) Every whole number is a natural number.</a:t>
            </a:r>
            <a:br>
              <a:rPr lang="en-IN" dirty="0"/>
            </a:br>
            <a:r>
              <a:rPr lang="en-IN" dirty="0"/>
              <a:t>(vii) Every natural number is a whole number.</a:t>
            </a:r>
            <a:br>
              <a:rPr lang="en-IN" dirty="0"/>
            </a:br>
            <a:r>
              <a:rPr lang="en-IN" dirty="0"/>
              <a:t>(viii) Every whole number + 0 = The whole number itself.</a:t>
            </a:r>
            <a:br>
              <a:rPr lang="en-IN" dirty="0"/>
            </a:br>
            <a:r>
              <a:rPr lang="en-IN" dirty="0"/>
              <a:t>(ix) Every whole number x 1 = The whole number itself.</a:t>
            </a:r>
            <a:br>
              <a:rPr lang="en-IN" dirty="0"/>
            </a:br>
            <a:r>
              <a:rPr lang="en-IN" dirty="0"/>
              <a:t>(x) Commutativity and associativity are properties of natural numbers and whole numbers both.</a:t>
            </a:r>
            <a:br>
              <a:rPr lang="en-IN" dirty="0"/>
            </a:br>
            <a:r>
              <a:rPr lang="en-IN" dirty="0"/>
              <a:t>(xi) Commutativity and associativity are properties of addition for natural numbers and whole numbers both.</a:t>
            </a:r>
            <a:br>
              <a:rPr lang="en-IN" dirty="0"/>
            </a:br>
            <a:r>
              <a:rPr lang="en-IN" dirty="0"/>
              <a:t>(xii) If x is a whole number then -x is also a whole number.</a:t>
            </a:r>
          </a:p>
        </p:txBody>
      </p:sp>
    </p:spTree>
    <p:extLst>
      <p:ext uri="{BB962C8B-B14F-4D97-AF65-F5344CB8AC3E}">
        <p14:creationId xmlns:p14="http://schemas.microsoft.com/office/powerpoint/2010/main" val="2099976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74768" y="573463"/>
            <a:ext cx="914400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B4AA984-35B5-4C7B-9B56-B1356246C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492" y="476827"/>
            <a:ext cx="7788808" cy="572700"/>
          </a:xfrm>
        </p:spPr>
        <p:txBody>
          <a:bodyPr/>
          <a:lstStyle/>
          <a:p>
            <a:pPr>
              <a:lnSpc>
                <a:spcPct val="115000"/>
              </a:lnSpc>
            </a:pPr>
            <a:r>
              <a:rPr lang="en-US" sz="24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Natural Numbers and Whole Numbers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en-US" sz="24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4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1800" b="1" i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800" dirty="0"/>
              <a:t>Properties of subtraction of whole numbers will be explained with the help of a video</a:t>
            </a:r>
            <a:r>
              <a:rPr lang="en-IN" sz="1600" dirty="0"/>
              <a:t/>
            </a:r>
            <a:br>
              <a:rPr lang="en-IN" sz="1600" dirty="0"/>
            </a:br>
            <a:r>
              <a:rPr lang="en-US" sz="1800" dirty="0">
                <a:solidFill>
                  <a:srgbClr val="7030A0"/>
                </a:solidFill>
              </a:rPr>
              <a:t>https://www.youtube.com/watch?v=DzCiH_CrGv0</a:t>
            </a:r>
            <a:r>
              <a:rPr lang="en-IN" sz="1600" dirty="0"/>
              <a:t/>
            </a:r>
            <a:br>
              <a:rPr lang="en-IN" sz="1600" dirty="0"/>
            </a:br>
            <a:endParaRPr lang="en-IN" sz="18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01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1474" y="613863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A.3.3 - Properties of Subtraction - YouTub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809" y="716332"/>
            <a:ext cx="7094088" cy="3990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884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83127" y="72923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4" descr="Associative, Distributive and Commutative Properties -Practice using these  properti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6647" y="1035170"/>
            <a:ext cx="6615165" cy="2958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280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5773" y="52343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 idx="4294967295"/>
          </p:nvPr>
        </p:nvSpPr>
        <p:spPr>
          <a:xfrm>
            <a:off x="0" y="72861"/>
            <a:ext cx="8521700" cy="573088"/>
          </a:xfrm>
        </p:spPr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Evaluation Question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4294967295"/>
          </p:nvPr>
        </p:nvSpPr>
        <p:spPr>
          <a:xfrm>
            <a:off x="132631" y="591809"/>
            <a:ext cx="7889935" cy="4169972"/>
          </a:xfrm>
        </p:spPr>
        <p:txBody>
          <a:bodyPr/>
          <a:lstStyle/>
          <a:p>
            <a:pPr marL="114300" indent="0">
              <a:buNone/>
            </a:pPr>
            <a:r>
              <a:rPr lang="en-IN" sz="1600" b="1" dirty="0"/>
              <a:t>1. Consider two whole numbers a and b such that a is greater than b.</a:t>
            </a:r>
            <a:br>
              <a:rPr lang="en-IN" sz="1600" b="1" dirty="0"/>
            </a:br>
            <a:r>
              <a:rPr lang="en-IN" sz="1600" b="1" dirty="0"/>
              <a:t>(i) Is a – b a whole number ? Is this result always true?</a:t>
            </a:r>
            <a:br>
              <a:rPr lang="en-IN" sz="1600" b="1" dirty="0"/>
            </a:br>
            <a:r>
              <a:rPr lang="en-IN" sz="1600" b="1" dirty="0"/>
              <a:t>(ii) b-a a whole number ? Is this result always true?</a:t>
            </a:r>
            <a:endParaRPr lang="en-IN" sz="1600" dirty="0"/>
          </a:p>
          <a:p>
            <a:pPr marL="114300" indent="0">
              <a:buNone/>
            </a:pPr>
            <a:r>
              <a:rPr lang="en-IN" sz="1600" b="1" dirty="0"/>
              <a:t>Solution:</a:t>
            </a:r>
            <a:endParaRPr lang="en-IN" sz="1600" dirty="0"/>
          </a:p>
          <a:p>
            <a:pPr marL="114300" indent="0">
              <a:buNone/>
            </a:pPr>
            <a:r>
              <a:rPr lang="en-IN" sz="1600" dirty="0"/>
              <a:t>Let us take a = 2 and b = 1</a:t>
            </a:r>
          </a:p>
          <a:p>
            <a:pPr marL="114300" indent="0">
              <a:buNone/>
            </a:pPr>
            <a:r>
              <a:rPr lang="en-IN" sz="1600" dirty="0"/>
              <a:t>(i) a – b = 2 – </a:t>
            </a:r>
            <a:r>
              <a:rPr lang="en-IN" sz="1600" dirty="0" smtClean="0"/>
              <a:t>1= </a:t>
            </a:r>
            <a:r>
              <a:rPr lang="en-IN" sz="1600" dirty="0"/>
              <a:t>1</a:t>
            </a:r>
          </a:p>
          <a:p>
            <a:pPr marL="114300" indent="0">
              <a:buNone/>
            </a:pPr>
            <a:r>
              <a:rPr lang="en-IN" sz="1600" dirty="0"/>
              <a:t>Yes, a – b is a whole number and the result will always remain true</a:t>
            </a:r>
          </a:p>
          <a:p>
            <a:pPr marL="114300" indent="0">
              <a:buNone/>
            </a:pPr>
            <a:r>
              <a:rPr lang="en-IN" sz="1600" dirty="0"/>
              <a:t>(ii) b – a = 1 – </a:t>
            </a:r>
            <a:r>
              <a:rPr lang="en-IN" sz="1600" dirty="0" smtClean="0"/>
              <a:t>2= </a:t>
            </a:r>
            <a:r>
              <a:rPr lang="en-IN" sz="1600" dirty="0"/>
              <a:t>-1</a:t>
            </a:r>
          </a:p>
          <a:p>
            <a:pPr marL="114300" indent="0">
              <a:buNone/>
            </a:pPr>
            <a:r>
              <a:rPr lang="en-IN" sz="1600" dirty="0"/>
              <a:t>No, (b – a) cannot be a whole number and this result will always remain true.</a:t>
            </a:r>
          </a:p>
          <a:p>
            <a:pPr marL="114300" indent="0">
              <a:buNone/>
            </a:pPr>
            <a:endParaRPr lang="en-IN" sz="1600" dirty="0"/>
          </a:p>
        </p:txBody>
      </p:sp>
    </p:spTree>
    <p:extLst>
      <p:ext uri="{BB962C8B-B14F-4D97-AF65-F5344CB8AC3E}">
        <p14:creationId xmlns:p14="http://schemas.microsoft.com/office/powerpoint/2010/main" val="95423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91322" y="730466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7AF27D6-1E12-407C-B797-A5381422A50B}"/>
              </a:ext>
            </a:extLst>
          </p:cNvPr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sz="1800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5198" y="1"/>
            <a:ext cx="8577102" cy="508958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311700" y="534838"/>
            <a:ext cx="8520600" cy="4235570"/>
          </a:xfrm>
        </p:spPr>
        <p:txBody>
          <a:bodyPr/>
          <a:lstStyle/>
          <a:p>
            <a:pPr marL="114300" indent="0">
              <a:buNone/>
            </a:pPr>
            <a:r>
              <a:rPr lang="en-IN" sz="1200" b="1" dirty="0"/>
              <a:t>2. Fill in the blanks :</a:t>
            </a:r>
            <a:br>
              <a:rPr lang="en-IN" sz="1200" b="1" dirty="0"/>
            </a:br>
            <a:r>
              <a:rPr lang="en-IN" sz="1200" b="1" dirty="0"/>
              <a:t>(i) 8 – 0 = ……….. and 0 – 8 = ……….</a:t>
            </a:r>
            <a:br>
              <a:rPr lang="en-IN" sz="1200" b="1" dirty="0"/>
            </a:br>
            <a:r>
              <a:rPr lang="en-IN" sz="1200" b="1" dirty="0"/>
              <a:t>8 – 0 ≠ 0 – 8, this shows subtraction of whole numbers is not ………..</a:t>
            </a:r>
            <a:br>
              <a:rPr lang="en-IN" sz="1200" b="1" dirty="0"/>
            </a:br>
            <a:r>
              <a:rPr lang="en-IN" sz="1200" b="1" dirty="0"/>
              <a:t>(ii) 5 – 10 = ………., which is not a …………</a:t>
            </a:r>
            <a:br>
              <a:rPr lang="en-IN" sz="1200" b="1" dirty="0"/>
            </a:br>
            <a:r>
              <a:rPr lang="en-IN" sz="1200" b="1" dirty="0"/>
              <a:t>=&gt; Subtraction of ……….. is not closed.</a:t>
            </a:r>
            <a:br>
              <a:rPr lang="en-IN" sz="1200" b="1" dirty="0"/>
            </a:br>
            <a:r>
              <a:rPr lang="en-IN" sz="1200" b="1" dirty="0"/>
              <a:t>(iii) 7 – 18 = ……….. and (7 – 18) – 5 = …………..</a:t>
            </a:r>
            <a:br>
              <a:rPr lang="en-IN" sz="1200" b="1" dirty="0"/>
            </a:br>
            <a:r>
              <a:rPr lang="en-IN" sz="1200" b="1" dirty="0"/>
              <a:t>18 – 5 = …………. and (7 – 18) – 5 = ………….</a:t>
            </a:r>
            <a:br>
              <a:rPr lang="en-IN" sz="1200" b="1" dirty="0"/>
            </a:br>
            <a:r>
              <a:rPr lang="en-IN" sz="1200" b="1" dirty="0"/>
              <a:t>Is (7 – 18) – 5 = 7 – (18 – 5) ?</a:t>
            </a:r>
            <a:br>
              <a:rPr lang="en-IN" sz="1200" b="1" dirty="0"/>
            </a:br>
            <a:r>
              <a:rPr lang="en-IN" sz="1200" b="1" dirty="0"/>
              <a:t>=&gt; Subtraction of whose numbers is not ………….</a:t>
            </a:r>
            <a:endParaRPr lang="en-IN" sz="1200" dirty="0"/>
          </a:p>
          <a:p>
            <a:pPr marL="114300" indent="0">
              <a:buNone/>
            </a:pPr>
            <a:r>
              <a:rPr lang="en-IN" sz="1200" b="1" dirty="0"/>
              <a:t>Solution:</a:t>
            </a:r>
            <a:endParaRPr lang="en-IN" sz="1200" dirty="0"/>
          </a:p>
          <a:p>
            <a:pPr marL="114300" indent="0">
              <a:buNone/>
            </a:pPr>
            <a:r>
              <a:rPr lang="en-IN" sz="1200" dirty="0"/>
              <a:t>(i) 8 – 0 = </a:t>
            </a:r>
            <a:r>
              <a:rPr lang="en-IN" sz="1200" b="1" dirty="0"/>
              <a:t>8 </a:t>
            </a:r>
            <a:r>
              <a:rPr lang="en-IN" sz="1200" dirty="0"/>
              <a:t>and 0 – 8 = </a:t>
            </a:r>
            <a:r>
              <a:rPr lang="en-IN" sz="1200" b="1" dirty="0"/>
              <a:t>– 8</a:t>
            </a:r>
            <a:endParaRPr lang="en-IN" sz="1200" dirty="0"/>
          </a:p>
          <a:p>
            <a:pPr marL="114300" indent="0">
              <a:buNone/>
            </a:pPr>
            <a:r>
              <a:rPr lang="en-IN" sz="1200" dirty="0"/>
              <a:t>8 – 0 ≠ 0 – 8, this shows subtraction of whole numbers is not </a:t>
            </a:r>
            <a:r>
              <a:rPr lang="en-IN" sz="1200" b="1" dirty="0"/>
              <a:t>commutative</a:t>
            </a:r>
            <a:endParaRPr lang="en-IN" sz="1200" dirty="0"/>
          </a:p>
          <a:p>
            <a:pPr marL="114300" indent="0">
              <a:buNone/>
            </a:pPr>
            <a:r>
              <a:rPr lang="en-IN" sz="1200" dirty="0"/>
              <a:t>(ii) 5 – 10 = </a:t>
            </a:r>
            <a:r>
              <a:rPr lang="en-IN" sz="1200" b="1" dirty="0"/>
              <a:t>– 5,</a:t>
            </a:r>
            <a:r>
              <a:rPr lang="en-IN" sz="1200" dirty="0"/>
              <a:t> which is not a </a:t>
            </a:r>
            <a:r>
              <a:rPr lang="en-IN" sz="1200" b="1" dirty="0"/>
              <a:t>whole number</a:t>
            </a:r>
            <a:endParaRPr lang="en-IN" sz="1200" dirty="0"/>
          </a:p>
          <a:p>
            <a:pPr marL="114300" indent="0">
              <a:buNone/>
            </a:pPr>
            <a:r>
              <a:rPr lang="en-IN" sz="1200" dirty="0"/>
              <a:t>=&gt; Subtraction of </a:t>
            </a:r>
            <a:r>
              <a:rPr lang="en-IN" sz="1200" b="1" dirty="0"/>
              <a:t>whole numbers</a:t>
            </a:r>
            <a:r>
              <a:rPr lang="en-IN" sz="1200" dirty="0"/>
              <a:t> is not closed.</a:t>
            </a:r>
          </a:p>
          <a:p>
            <a:pPr marL="114300" indent="0">
              <a:buNone/>
            </a:pPr>
            <a:r>
              <a:rPr lang="en-IN" sz="1200" dirty="0"/>
              <a:t>(iii) 7 – 18 = </a:t>
            </a:r>
            <a:r>
              <a:rPr lang="en-IN" sz="1200" b="1" dirty="0"/>
              <a:t>– 11</a:t>
            </a:r>
            <a:r>
              <a:rPr lang="en-IN" sz="1200" dirty="0"/>
              <a:t> and (7 – 18) – 5 = </a:t>
            </a:r>
            <a:r>
              <a:rPr lang="en-IN" sz="1200" b="1" dirty="0"/>
              <a:t>– 16</a:t>
            </a:r>
            <a:endParaRPr lang="en-IN" sz="1200" dirty="0"/>
          </a:p>
          <a:p>
            <a:pPr marL="114300" indent="0">
              <a:buNone/>
            </a:pPr>
            <a:r>
              <a:rPr lang="en-IN" sz="1200" dirty="0"/>
              <a:t>18 – 5 = </a:t>
            </a:r>
            <a:r>
              <a:rPr lang="en-IN" sz="1200" b="1" dirty="0"/>
              <a:t>13 </a:t>
            </a:r>
            <a:r>
              <a:rPr lang="en-IN" sz="1200" dirty="0"/>
              <a:t>and (7 – 18) – 5 = </a:t>
            </a:r>
            <a:r>
              <a:rPr lang="en-IN" sz="1200" b="1" dirty="0"/>
              <a:t>– 16</a:t>
            </a:r>
            <a:endParaRPr lang="en-IN" sz="1200" dirty="0"/>
          </a:p>
          <a:p>
            <a:pPr marL="114300" indent="0">
              <a:buNone/>
            </a:pPr>
            <a:r>
              <a:rPr lang="en-IN" sz="1200" dirty="0"/>
              <a:t>Is (7 – 18) – 5 = 7 – (18 – 5) =?</a:t>
            </a:r>
          </a:p>
          <a:p>
            <a:pPr marL="114300" indent="0">
              <a:buNone/>
            </a:pPr>
            <a:r>
              <a:rPr lang="en-IN" sz="1200" dirty="0"/>
              <a:t>No (7 – 18) – 5 </a:t>
            </a:r>
            <a:r>
              <a:rPr lang="en-IN" sz="1200" b="1" dirty="0"/>
              <a:t>≠ </a:t>
            </a:r>
            <a:r>
              <a:rPr lang="en-IN" sz="1200" dirty="0"/>
              <a:t>7 – (18 – 5)</a:t>
            </a:r>
          </a:p>
          <a:p>
            <a:pPr marL="114300" indent="0">
              <a:buNone/>
            </a:pPr>
            <a:r>
              <a:rPr lang="en-IN" sz="1200" dirty="0"/>
              <a:t>=&gt; Subtraction of whole numbers is not </a:t>
            </a:r>
            <a:r>
              <a:rPr lang="en-IN" sz="1200" b="1" dirty="0"/>
              <a:t>associative</a:t>
            </a:r>
            <a:endParaRPr lang="en-IN" sz="1200" dirty="0"/>
          </a:p>
          <a:p>
            <a:pPr marL="114300" indent="0">
              <a:buNone/>
            </a:pPr>
            <a:r>
              <a:rPr lang="en-IN" sz="1200" dirty="0"/>
              <a:t/>
            </a:r>
            <a:br>
              <a:rPr lang="en-IN" sz="1200" dirty="0"/>
            </a:br>
            <a:endParaRPr lang="en-IN" sz="1200" dirty="0"/>
          </a:p>
        </p:txBody>
      </p:sp>
    </p:spTree>
    <p:extLst>
      <p:ext uri="{BB962C8B-B14F-4D97-AF65-F5344CB8AC3E}">
        <p14:creationId xmlns:p14="http://schemas.microsoft.com/office/powerpoint/2010/main" val="8125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835326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734A2662-4B06-4904-A8B7-3703B1425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1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5198" y="228600"/>
            <a:ext cx="8577102" cy="418381"/>
          </a:xfrm>
        </p:spPr>
        <p:txBody>
          <a:bodyPr/>
          <a:lstStyle/>
          <a:p>
            <a:r>
              <a:rPr lang="en-IN" sz="2000" dirty="0" smtClean="0">
                <a:solidFill>
                  <a:srgbClr val="FF0000"/>
                </a:solidFill>
              </a:rPr>
              <a:t>Evaluation Question</a:t>
            </a:r>
            <a:endParaRPr lang="en-IN" sz="2000" dirty="0">
              <a:solidFill>
                <a:srgbClr val="FF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1925" y="1447201"/>
            <a:ext cx="8169215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b="1" dirty="0"/>
              <a:t>3.Write the identity number, if possible for subtraction.</a:t>
            </a:r>
            <a:endParaRPr lang="en-IN" dirty="0"/>
          </a:p>
          <a:p>
            <a:r>
              <a:rPr lang="en-IN" b="1" dirty="0"/>
              <a:t>Solution:</a:t>
            </a:r>
            <a:endParaRPr lang="en-IN" dirty="0"/>
          </a:p>
          <a:p>
            <a:r>
              <a:rPr lang="en-IN" dirty="0"/>
              <a:t>It is not possible because for subtraction no identity number exists.</a:t>
            </a:r>
          </a:p>
          <a:p>
            <a:r>
              <a:rPr lang="en-IN" b="1" dirty="0"/>
              <a:t>4.Write the inverse, if possible for subtraction of whole numbers?</a:t>
            </a:r>
            <a:endParaRPr lang="en-IN" dirty="0"/>
          </a:p>
          <a:p>
            <a:r>
              <a:rPr lang="en-IN" b="1" dirty="0"/>
              <a:t>Solution:</a:t>
            </a:r>
            <a:endParaRPr lang="en-IN" dirty="0"/>
          </a:p>
          <a:p>
            <a:r>
              <a:rPr lang="en-IN" dirty="0"/>
              <a:t>Since subtraction for every non-zero whole number does not have identity number, its inverse does not ex</a:t>
            </a:r>
          </a:p>
        </p:txBody>
      </p:sp>
    </p:spTree>
    <p:extLst>
      <p:ext uri="{BB962C8B-B14F-4D97-AF65-F5344CB8AC3E}">
        <p14:creationId xmlns:p14="http://schemas.microsoft.com/office/powerpoint/2010/main" val="190402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2455</TotalTime>
  <Words>256</Words>
  <Application>Microsoft Office PowerPoint</Application>
  <PresentationFormat>On-screen Show (16:9)</PresentationFormat>
  <Paragraphs>60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Simple Light</vt:lpstr>
      <vt:lpstr>PowerPoint Presentation</vt:lpstr>
      <vt:lpstr>Learning outcomes </vt:lpstr>
      <vt:lpstr>Previous knowledge Test</vt:lpstr>
      <vt:lpstr>Natural Numbers and Whole Numbers    Properties of subtraction of whole numbers will be explained with the help of a video https://www.youtube.com/watch?v=DzCiH_CrGv0 </vt:lpstr>
      <vt:lpstr>PowerPoint Presentation</vt:lpstr>
      <vt:lpstr>PowerPoint Presentation</vt:lpstr>
      <vt:lpstr>Evaluation Question</vt:lpstr>
      <vt:lpstr>Evaluation Question</vt:lpstr>
      <vt:lpstr>Evaluation Question</vt:lpstr>
      <vt:lpstr>Evaluation Question</vt:lpstr>
      <vt:lpstr>Additional Homework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Windows User</cp:lastModifiedBy>
  <cp:revision>119</cp:revision>
  <dcterms:modified xsi:type="dcterms:W3CDTF">2021-12-24T14:08:47Z</dcterms:modified>
</cp:coreProperties>
</file>