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86" r:id="rId3"/>
    <p:sldId id="288" r:id="rId4"/>
    <p:sldId id="294" r:id="rId5"/>
    <p:sldId id="291" r:id="rId6"/>
    <p:sldId id="293"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7" autoAdjust="0"/>
    <p:restoredTop sz="93248" autoAdjust="0"/>
  </p:normalViewPr>
  <p:slideViewPr>
    <p:cSldViewPr snapToGrid="0">
      <p:cViewPr>
        <p:scale>
          <a:sx n="110" d="100"/>
          <a:sy n="110" d="100"/>
        </p:scale>
        <p:origin x="-96" y="504"/>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33360040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1879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98056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12611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comments" Target="../comments/commen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646981" y="1231834"/>
            <a:ext cx="8026820" cy="1179179"/>
          </a:xfrm>
          <a:prstGeom prst="rect">
            <a:avLst/>
          </a:prstGeom>
          <a:noFill/>
          <a:ln>
            <a:noFill/>
          </a:ln>
        </p:spPr>
        <p:txBody>
          <a:bodyPr spcFirstLastPara="1" wrap="square" lIns="91425" tIns="91425" rIns="91425" bIns="91425" anchor="t" anchorCtr="0">
            <a:noAutofit/>
          </a:bodyPr>
          <a:lstStyle/>
          <a:p>
            <a:pPr algn="ctr">
              <a:buSzPts val="3100"/>
            </a:pPr>
            <a:r>
              <a:rPr lang="en-IN" sz="3200" dirty="0">
                <a:solidFill>
                  <a:srgbClr val="FF0000"/>
                </a:solidFill>
                <a:latin typeface="Calibri"/>
                <a:ea typeface="Calibri"/>
                <a:cs typeface="Calibri"/>
                <a:sym typeface="Calibri"/>
              </a:rPr>
              <a:t>NUMBERS IN INDIAN AND INERNATIONAL </a:t>
            </a:r>
            <a:r>
              <a:rPr lang="en-IN" sz="3200" dirty="0" smtClean="0">
                <a:solidFill>
                  <a:srgbClr val="FF0000"/>
                </a:solidFill>
                <a:latin typeface="Calibri"/>
                <a:ea typeface="Calibri"/>
                <a:cs typeface="Calibri"/>
                <a:sym typeface="Calibri"/>
              </a:rPr>
              <a:t>SYSTEMS</a:t>
            </a:r>
            <a:endParaRPr lang="en-IN" sz="3200"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190000" y="2411013"/>
            <a:ext cx="4875034" cy="1479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MATHEMATICS</a:t>
            </a:r>
            <a:endParaRPr b="1" dirty="0"/>
          </a:p>
          <a:p>
            <a:pPr marL="0" lvl="0" indent="0" algn="l" rtl="0">
              <a:spcBef>
                <a:spcPts val="0"/>
              </a:spcBef>
              <a:spcAft>
                <a:spcPts val="0"/>
              </a:spcAft>
              <a:buNone/>
            </a:pPr>
            <a:r>
              <a:rPr lang="en" b="1" dirty="0"/>
              <a:t>CHAPTER NUMBER</a:t>
            </a:r>
            <a:r>
              <a:rPr lang="en" b="1"/>
              <a:t>: </a:t>
            </a:r>
            <a:r>
              <a:rPr lang="en" b="1" smtClean="0"/>
              <a:t>03</a:t>
            </a:r>
            <a:endParaRPr b="1" dirty="0"/>
          </a:p>
          <a:p>
            <a:pPr marL="0" lvl="0" indent="0" algn="l" rtl="0">
              <a:spcBef>
                <a:spcPts val="0"/>
              </a:spcBef>
              <a:spcAft>
                <a:spcPts val="0"/>
              </a:spcAft>
              <a:buNone/>
            </a:pPr>
            <a:r>
              <a:rPr lang="en" b="1" dirty="0"/>
              <a:t>CHAPTER NAME </a:t>
            </a:r>
            <a:r>
              <a:rPr lang="en" b="1" dirty="0" smtClean="0"/>
              <a:t>: NUMBERS IN INDIAN AND INTERNATIONAL SYSTEMS</a:t>
            </a:r>
          </a:p>
          <a:p>
            <a:pPr marL="0" lvl="0" indent="0" algn="l" rtl="0">
              <a:spcBef>
                <a:spcPts val="0"/>
              </a:spcBef>
              <a:spcAft>
                <a:spcPts val="0"/>
              </a:spcAft>
              <a:buNone/>
            </a:pPr>
            <a:r>
              <a:rPr lang="en" b="1" dirty="0" smtClean="0"/>
              <a:t>SUBTOPIC: RECAPITULATION OF THE CHAPTER</a:t>
            </a:r>
          </a:p>
          <a:p>
            <a:pPr marL="0" lvl="0" indent="0" algn="l" rtl="0">
              <a:spcBef>
                <a:spcPts val="0"/>
              </a:spcBef>
              <a:spcAft>
                <a:spcPts val="0"/>
              </a:spcAft>
              <a:buNone/>
            </a:pPr>
            <a:r>
              <a:rPr lang="en" b="1" dirty="0" smtClean="0"/>
              <a:t>PERIOD NO:2</a:t>
            </a:r>
            <a:endParaRPr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DC50AA-92E1-4EA1-8232-C138600022BD}"/>
              </a:ext>
            </a:extLst>
          </p:cNvPr>
          <p:cNvSpPr>
            <a:spLocks noGrp="1"/>
          </p:cNvSpPr>
          <p:nvPr>
            <p:ph type="title"/>
          </p:nvPr>
        </p:nvSpPr>
        <p:spPr>
          <a:xfrm>
            <a:off x="2678654" y="445025"/>
            <a:ext cx="6153646" cy="572700"/>
          </a:xfrm>
        </p:spPr>
        <p:txBody>
          <a:bodyPr/>
          <a:lstStyle/>
          <a:p>
            <a:r>
              <a:rPr lang="en-IN" dirty="0">
                <a:solidFill>
                  <a:srgbClr val="FF0000"/>
                </a:solidFill>
                <a:latin typeface="Calibri" panose="020F0502020204030204" pitchFamily="34" charset="0"/>
                <a:cs typeface="Calibri" panose="020F0502020204030204" pitchFamily="34" charset="0"/>
              </a:rPr>
              <a:t>Learning outcomes </a:t>
            </a:r>
          </a:p>
        </p:txBody>
      </p:sp>
      <p:sp>
        <p:nvSpPr>
          <p:cNvPr id="15" name="TextBox 14">
            <a:extLst>
              <a:ext uri="{FF2B5EF4-FFF2-40B4-BE49-F238E27FC236}">
                <a16:creationId xmlns:a16="http://schemas.microsoft.com/office/drawing/2014/main" xmlns="" id="{7FDCA470-F94A-4770-8999-EEE0CD45DF12}"/>
              </a:ext>
            </a:extLst>
          </p:cNvPr>
          <p:cNvSpPr txBox="1"/>
          <p:nvPr/>
        </p:nvSpPr>
        <p:spPr>
          <a:xfrm>
            <a:off x="957533" y="1431985"/>
            <a:ext cx="7444596" cy="1754326"/>
          </a:xfrm>
          <a:prstGeom prst="rect">
            <a:avLst/>
          </a:prstGeom>
          <a:noFill/>
        </p:spPr>
        <p:txBody>
          <a:bodyPr wrap="square">
            <a:spAutoFit/>
          </a:bodyPr>
          <a:lstStyle/>
          <a:p>
            <a:pPr lvl="0"/>
            <a:r>
              <a:rPr lang="en-US" sz="1800" dirty="0" smtClean="0"/>
              <a:t>*Students </a:t>
            </a:r>
            <a:r>
              <a:rPr lang="en-US" sz="1800" dirty="0"/>
              <a:t>will be able to write numbers in Hindu-Arabic system of numeration.</a:t>
            </a:r>
            <a:endParaRPr lang="en-IN" sz="1800" dirty="0"/>
          </a:p>
          <a:p>
            <a:pPr lvl="0"/>
            <a:r>
              <a:rPr lang="en-US" sz="1800" dirty="0" smtClean="0"/>
              <a:t>*Students </a:t>
            </a:r>
            <a:r>
              <a:rPr lang="en-US" sz="1800" dirty="0"/>
              <a:t>will be able to write numbers in international system of numeration</a:t>
            </a:r>
            <a:endParaRPr lang="en-IN" sz="1800" dirty="0"/>
          </a:p>
          <a:p>
            <a:r>
              <a:rPr lang="en-US" sz="1800" dirty="0" smtClean="0"/>
              <a:t>*Students </a:t>
            </a:r>
            <a:r>
              <a:rPr lang="en-US" sz="1800" dirty="0"/>
              <a:t>will be able to write numerals and numeration in both Indian and international system of numeration</a:t>
            </a:r>
            <a:endParaRPr lang="en-US" sz="1800" dirty="0">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xmlns="" id="{7987FE54-A185-4E72-BABD-C045E2D687F9}"/>
              </a:ext>
            </a:extLst>
          </p:cNvPr>
          <p:cNvPicPr>
            <a:picLocks noChangeAspect="1"/>
          </p:cNvPicPr>
          <p:nvPr/>
        </p:nvPicPr>
        <p:blipFill>
          <a:blip r:embed="rId2"/>
          <a:stretch>
            <a:fillRect/>
          </a:stretch>
        </p:blipFill>
        <p:spPr>
          <a:xfrm>
            <a:off x="7390504" y="4518999"/>
            <a:ext cx="1549101" cy="572701"/>
          </a:xfrm>
          <a:prstGeom prst="rect">
            <a:avLst/>
          </a:prstGeom>
        </p:spPr>
      </p:pic>
    </p:spTree>
    <p:extLst>
      <p:ext uri="{BB962C8B-B14F-4D97-AF65-F5344CB8AC3E}">
        <p14:creationId xmlns:p14="http://schemas.microsoft.com/office/powerpoint/2010/main" val="1173244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45505" y="4029483"/>
            <a:ext cx="1098241" cy="611875"/>
          </a:xfrm>
          <a:prstGeom prst="rect">
            <a:avLst/>
          </a:prstGeom>
          <a:noFill/>
          <a:ln>
            <a:noFill/>
          </a:ln>
        </p:spPr>
      </p:pic>
      <p:sp>
        <p:nvSpPr>
          <p:cNvPr id="2" name="Rectangle 1"/>
          <p:cNvSpPr/>
          <p:nvPr/>
        </p:nvSpPr>
        <p:spPr>
          <a:xfrm>
            <a:off x="353683" y="1000664"/>
            <a:ext cx="6504317" cy="2462213"/>
          </a:xfrm>
          <a:prstGeom prst="rect">
            <a:avLst/>
          </a:prstGeom>
        </p:spPr>
        <p:txBody>
          <a:bodyPr wrap="square">
            <a:spAutoFit/>
          </a:bodyPr>
          <a:lstStyle/>
          <a:p>
            <a:r>
              <a:rPr lang="en-IN" dirty="0"/>
              <a:t>1. Place commas correctly and write the numerals:</a:t>
            </a:r>
          </a:p>
          <a:p>
            <a:r>
              <a:rPr lang="en-IN" dirty="0"/>
              <a:t> (a) Seventy three lakh seventy five thousand three hundred seven</a:t>
            </a:r>
            <a:r>
              <a:rPr lang="en-IN" dirty="0" smtClean="0"/>
              <a:t>.</a:t>
            </a:r>
          </a:p>
          <a:p>
            <a:r>
              <a:rPr lang="en-IN" dirty="0" smtClean="0"/>
              <a:t>Ans:73,75,307</a:t>
            </a:r>
            <a:endParaRPr lang="en-IN" dirty="0"/>
          </a:p>
          <a:p>
            <a:r>
              <a:rPr lang="en-IN" dirty="0"/>
              <a:t> (b) Nine crore five lakh forty one</a:t>
            </a:r>
            <a:r>
              <a:rPr lang="en-IN" dirty="0" smtClean="0"/>
              <a:t>.</a:t>
            </a:r>
          </a:p>
          <a:p>
            <a:r>
              <a:rPr lang="en-IN" dirty="0" smtClean="0"/>
              <a:t>Ans: 9,05,00,041</a:t>
            </a:r>
            <a:endParaRPr lang="en-IN" dirty="0"/>
          </a:p>
          <a:p>
            <a:r>
              <a:rPr lang="en-IN" dirty="0"/>
              <a:t> (c) Seven crore fifty two lakh twenty one thousand three hundred two</a:t>
            </a:r>
            <a:r>
              <a:rPr lang="en-IN" dirty="0" smtClean="0"/>
              <a:t>.</a:t>
            </a:r>
          </a:p>
          <a:p>
            <a:r>
              <a:rPr lang="en-IN" dirty="0" smtClean="0"/>
              <a:t>Ans: 7,52,21,302 </a:t>
            </a:r>
            <a:endParaRPr lang="en-IN" dirty="0"/>
          </a:p>
          <a:p>
            <a:r>
              <a:rPr lang="en-IN" dirty="0"/>
              <a:t>(d) Fifty eight million four hundred twenty three thousand two hundred two</a:t>
            </a:r>
            <a:r>
              <a:rPr lang="en-IN" dirty="0" smtClean="0"/>
              <a:t>.</a:t>
            </a:r>
          </a:p>
          <a:p>
            <a:r>
              <a:rPr lang="en-IN" dirty="0" smtClean="0"/>
              <a:t>Ans:58,423,202</a:t>
            </a:r>
            <a:endParaRPr lang="en-IN" dirty="0"/>
          </a:p>
          <a:p>
            <a:r>
              <a:rPr lang="en-IN" dirty="0"/>
              <a:t> (e) Twenty three lakh thirty thousand ten. </a:t>
            </a:r>
            <a:endParaRPr lang="en-IN" dirty="0" smtClean="0"/>
          </a:p>
          <a:p>
            <a:r>
              <a:rPr lang="en-IN" dirty="0" smtClean="0"/>
              <a:t>Ans:23,30,010</a:t>
            </a:r>
            <a:endParaRPr lang="en-IN" dirty="0"/>
          </a:p>
        </p:txBody>
      </p:sp>
      <p:sp>
        <p:nvSpPr>
          <p:cNvPr id="3" name="Title 2"/>
          <p:cNvSpPr>
            <a:spLocks noGrp="1"/>
          </p:cNvSpPr>
          <p:nvPr>
            <p:ph type="title"/>
          </p:nvPr>
        </p:nvSpPr>
        <p:spPr/>
        <p:txBody>
          <a:bodyPr/>
          <a:lstStyle/>
          <a:p>
            <a:r>
              <a:rPr lang="en-IN" sz="2000" dirty="0">
                <a:solidFill>
                  <a:srgbClr val="FF0000"/>
                </a:solidFill>
              </a:rPr>
              <a:t>Evaluation Question</a:t>
            </a:r>
            <a:endParaRPr lang="en-IN" sz="2000" dirty="0"/>
          </a:p>
        </p:txBody>
      </p:sp>
    </p:spTree>
    <p:extLst>
      <p:ext uri="{BB962C8B-B14F-4D97-AF65-F5344CB8AC3E}">
        <p14:creationId xmlns:p14="http://schemas.microsoft.com/office/powerpoint/2010/main" val="387415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
                                            <p:txEl>
                                              <p:pRg st="9" end="9"/>
                                            </p:txEl>
                                          </p:spTgt>
                                        </p:tgtEl>
                                        <p:attrNameLst>
                                          <p:attrName>style.visibility</p:attrName>
                                        </p:attrNameLst>
                                      </p:cBhvr>
                                      <p:to>
                                        <p:strVal val="visible"/>
                                      </p:to>
                                    </p:set>
                                    <p:anim calcmode="lin" valueType="num">
                                      <p:cBhvr additive="base">
                                        <p:cTn id="5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
                                            <p:txEl>
                                              <p:pRg st="10" end="10"/>
                                            </p:txEl>
                                          </p:spTgt>
                                        </p:tgtEl>
                                        <p:attrNameLst>
                                          <p:attrName>style.visibility</p:attrName>
                                        </p:attrNameLst>
                                      </p:cBhvr>
                                      <p:to>
                                        <p:strVal val="visible"/>
                                      </p:to>
                                    </p:set>
                                    <p:anim calcmode="lin" valueType="num">
                                      <p:cBhvr additive="base">
                                        <p:cTn id="6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1800" dirty="0" smtClean="0">
                <a:solidFill>
                  <a:srgbClr val="FF0000"/>
                </a:solidFill>
              </a:rPr>
              <a:t>Evaluation Question</a:t>
            </a:r>
            <a:endParaRPr lang="en-IN" sz="1800" dirty="0">
              <a:solidFill>
                <a:srgbClr val="FF0000"/>
              </a:solidFill>
            </a:endParaRPr>
          </a:p>
        </p:txBody>
      </p:sp>
      <p:sp>
        <p:nvSpPr>
          <p:cNvPr id="3" name="Text Placeholder 2"/>
          <p:cNvSpPr>
            <a:spLocks noGrp="1"/>
          </p:cNvSpPr>
          <p:nvPr>
            <p:ph type="body" idx="1"/>
          </p:nvPr>
        </p:nvSpPr>
        <p:spPr/>
        <p:txBody>
          <a:bodyPr/>
          <a:lstStyle/>
          <a:p>
            <a:pPr marL="114300" indent="0">
              <a:buNone/>
            </a:pPr>
            <a:r>
              <a:rPr lang="en-IN" dirty="0"/>
              <a:t>2. Insert commas suitably and write the names according to Indian System of Numeration </a:t>
            </a:r>
            <a:r>
              <a:rPr lang="en-IN" dirty="0" smtClean="0"/>
              <a:t>:</a:t>
            </a:r>
          </a:p>
          <a:p>
            <a:pPr marL="114300" indent="0">
              <a:buNone/>
            </a:pPr>
            <a:r>
              <a:rPr lang="en-IN" dirty="0" smtClean="0"/>
              <a:t> </a:t>
            </a:r>
            <a:r>
              <a:rPr lang="en-IN" dirty="0"/>
              <a:t>(a) 87595762 (b) 8546283 (c) 99900046 (d) </a:t>
            </a:r>
            <a:r>
              <a:rPr lang="en-IN" dirty="0" smtClean="0"/>
              <a:t>98432701</a:t>
            </a:r>
          </a:p>
          <a:p>
            <a:pPr marL="114300" indent="0">
              <a:buNone/>
            </a:pPr>
            <a:r>
              <a:rPr lang="en-IN" dirty="0" smtClean="0"/>
              <a:t>Ans:</a:t>
            </a:r>
          </a:p>
          <a:p>
            <a:pPr>
              <a:buAutoNum type="alphaLcParenR"/>
            </a:pPr>
            <a:r>
              <a:rPr lang="en-IN" dirty="0" smtClean="0"/>
              <a:t>8,75,95,762 </a:t>
            </a:r>
          </a:p>
          <a:p>
            <a:pPr>
              <a:buAutoNum type="alphaLcParenR"/>
            </a:pPr>
            <a:r>
              <a:rPr lang="en-IN" dirty="0" smtClean="0"/>
              <a:t>85,46,283</a:t>
            </a:r>
          </a:p>
          <a:p>
            <a:pPr>
              <a:buAutoNum type="alphaLcParenR"/>
            </a:pPr>
            <a:r>
              <a:rPr lang="en-IN" dirty="0" smtClean="0"/>
              <a:t>9,99.00,046</a:t>
            </a:r>
          </a:p>
          <a:p>
            <a:pPr>
              <a:buAutoNum type="alphaLcParenR"/>
            </a:pPr>
            <a:r>
              <a:rPr lang="en-IN" dirty="0" smtClean="0"/>
              <a:t>9,84,32,701</a:t>
            </a:r>
            <a:endParaRPr lang="en-IN" dirty="0"/>
          </a:p>
          <a:p>
            <a:endParaRPr lang="en-IN" dirty="0"/>
          </a:p>
        </p:txBody>
      </p:sp>
    </p:spTree>
    <p:extLst>
      <p:ext uri="{BB962C8B-B14F-4D97-AF65-F5344CB8AC3E}">
        <p14:creationId xmlns:p14="http://schemas.microsoft.com/office/powerpoint/2010/main" val="3036395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25801" y="4456321"/>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Rectangle 1"/>
          <p:cNvSpPr/>
          <p:nvPr/>
        </p:nvSpPr>
        <p:spPr>
          <a:xfrm>
            <a:off x="638355" y="1000664"/>
            <a:ext cx="6219645" cy="1815882"/>
          </a:xfrm>
          <a:prstGeom prst="rect">
            <a:avLst/>
          </a:prstGeom>
        </p:spPr>
        <p:txBody>
          <a:bodyPr wrap="square">
            <a:spAutoFit/>
          </a:bodyPr>
          <a:lstStyle/>
          <a:p>
            <a:r>
              <a:rPr lang="en-IN" sz="1600" b="1" dirty="0"/>
              <a:t>Do you know</a:t>
            </a:r>
            <a:r>
              <a:rPr lang="en-IN" sz="1600" b="1" dirty="0" smtClean="0"/>
              <a:t>?</a:t>
            </a:r>
            <a:endParaRPr lang="en-IN" sz="1600" dirty="0"/>
          </a:p>
          <a:p>
            <a:r>
              <a:rPr lang="en-IN" sz="1600" dirty="0"/>
              <a:t> India’s population increased by about </a:t>
            </a:r>
          </a:p>
          <a:p>
            <a:r>
              <a:rPr lang="en-IN" sz="1600" dirty="0"/>
              <a:t>27 million during 1921-1931; </a:t>
            </a:r>
          </a:p>
          <a:p>
            <a:r>
              <a:rPr lang="en-IN" sz="1600" dirty="0"/>
              <a:t>37 million during 1931-1941;</a:t>
            </a:r>
          </a:p>
          <a:p>
            <a:r>
              <a:rPr lang="en-IN" sz="1600" dirty="0"/>
              <a:t>44 million during 1941-1951;</a:t>
            </a:r>
          </a:p>
          <a:p>
            <a:r>
              <a:rPr lang="en-IN" sz="1600" dirty="0"/>
              <a:t>78 million during 1951-1961!</a:t>
            </a:r>
          </a:p>
          <a:p>
            <a:r>
              <a:rPr lang="en-US" sz="1600" dirty="0"/>
              <a:t>Write the increase in population in Indian </a:t>
            </a:r>
            <a:r>
              <a:rPr lang="en-US" sz="1600" dirty="0" smtClean="0"/>
              <a:t>system.</a:t>
            </a:r>
            <a:endParaRPr lang="en-IN" sz="1600" dirty="0"/>
          </a:p>
        </p:txBody>
      </p:sp>
      <p:sp>
        <p:nvSpPr>
          <p:cNvPr id="3" name="Title 2"/>
          <p:cNvSpPr>
            <a:spLocks noGrp="1"/>
          </p:cNvSpPr>
          <p:nvPr>
            <p:ph type="title"/>
          </p:nvPr>
        </p:nvSpPr>
        <p:spPr>
          <a:xfrm>
            <a:off x="1854679" y="445025"/>
            <a:ext cx="6977621" cy="572700"/>
          </a:xfrm>
        </p:spPr>
        <p:txBody>
          <a:bodyPr/>
          <a:lstStyle/>
          <a:p>
            <a:r>
              <a:rPr lang="en-IN" sz="2000" dirty="0" smtClean="0">
                <a:solidFill>
                  <a:srgbClr val="FF0000"/>
                </a:solidFill>
              </a:rPr>
              <a:t>ACTIVITY</a:t>
            </a:r>
            <a:endParaRPr lang="en-IN" sz="2000" dirty="0">
              <a:solidFill>
                <a:srgbClr val="FF0000"/>
              </a:solidFill>
            </a:endParaRPr>
          </a:p>
        </p:txBody>
      </p:sp>
    </p:spTree>
    <p:extLst>
      <p:ext uri="{BB962C8B-B14F-4D97-AF65-F5344CB8AC3E}">
        <p14:creationId xmlns:p14="http://schemas.microsoft.com/office/powerpoint/2010/main" val="22688459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624187" y="4442368"/>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F458A346-3D08-4FA9-8B25-552D405DC78F}"/>
              </a:ext>
            </a:extLst>
          </p:cNvPr>
          <p:cNvSpPr txBox="1"/>
          <p:nvPr/>
        </p:nvSpPr>
        <p:spPr>
          <a:xfrm>
            <a:off x="586596" y="983412"/>
            <a:ext cx="7971395" cy="3108543"/>
          </a:xfrm>
          <a:prstGeom prst="rect">
            <a:avLst/>
          </a:prstGeom>
          <a:noFill/>
        </p:spPr>
        <p:txBody>
          <a:bodyPr wrap="square">
            <a:spAutoFit/>
          </a:bodyPr>
          <a:lstStyle/>
          <a:p>
            <a:r>
              <a:rPr lang="en-IN" dirty="0" smtClean="0"/>
              <a:t>1</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In Indian System of Numeration, the number 58695376 is written as</a:t>
            </a:r>
          </a:p>
          <a:p>
            <a:r>
              <a:rPr lang="en-IN" dirty="0">
                <a:latin typeface="Times New Roman" pitchFamily="18" charset="0"/>
                <a:cs typeface="Times New Roman" pitchFamily="18" charset="0"/>
              </a:rPr>
              <a:t>(A) 58,69, 53, 76 (B) 58,695,376</a:t>
            </a:r>
          </a:p>
          <a:p>
            <a:r>
              <a:rPr lang="en-IN" dirty="0">
                <a:latin typeface="Times New Roman" pitchFamily="18" charset="0"/>
                <a:cs typeface="Times New Roman" pitchFamily="18" charset="0"/>
              </a:rPr>
              <a:t>(C) 5,86,95,376 (D) 586,95,376</a:t>
            </a:r>
          </a:p>
          <a:p>
            <a:r>
              <a:rPr lang="en-US" dirty="0">
                <a:latin typeface="Times New Roman" pitchFamily="18" charset="0"/>
                <a:cs typeface="Times New Roman" pitchFamily="18" charset="0"/>
              </a:rPr>
              <a:t>2. You have the following digits 4, 5, 6, 0, 7 and 8. Using them, make five numbers each with 6 digits.</a:t>
            </a:r>
            <a:endParaRPr lang="en-IN" dirty="0">
              <a:latin typeface="Times New Roman" pitchFamily="18" charset="0"/>
              <a:cs typeface="Times New Roman" pitchFamily="18" charset="0"/>
            </a:endParaRPr>
          </a:p>
          <a:p>
            <a:r>
              <a:rPr lang="en-US" dirty="0">
                <a:latin typeface="Times New Roman" pitchFamily="18" charset="0"/>
                <a:cs typeface="Times New Roman" pitchFamily="18" charset="0"/>
              </a:rPr>
              <a:t> (a) Put commas for easy reading.(Indian system )</a:t>
            </a:r>
            <a:endParaRPr lang="en-IN" dirty="0">
              <a:latin typeface="Times New Roman" pitchFamily="18" charset="0"/>
              <a:cs typeface="Times New Roman" pitchFamily="18" charset="0"/>
            </a:endParaRPr>
          </a:p>
          <a:p>
            <a:r>
              <a:rPr lang="en-US" dirty="0">
                <a:latin typeface="Times New Roman" pitchFamily="18" charset="0"/>
                <a:cs typeface="Times New Roman" pitchFamily="18" charset="0"/>
              </a:rPr>
              <a:t> (b) Arrange them in ascending and descending order.</a:t>
            </a:r>
            <a:endParaRPr lang="en-IN" dirty="0">
              <a:latin typeface="Times New Roman" pitchFamily="18" charset="0"/>
              <a:cs typeface="Times New Roman" pitchFamily="18" charset="0"/>
            </a:endParaRPr>
          </a:p>
          <a:p>
            <a:r>
              <a:rPr lang="en-US" dirty="0">
                <a:latin typeface="Times New Roman" pitchFamily="18" charset="0"/>
                <a:cs typeface="Times New Roman" pitchFamily="18" charset="0"/>
              </a:rPr>
              <a:t> 3. Take the digits 4, 5, 6, 7, 8 and 9. Make any three numbers each with 8 digits. Put commas for easy reading. (International System)</a:t>
            </a:r>
            <a:endParaRPr lang="en-IN" dirty="0">
              <a:latin typeface="Times New Roman" pitchFamily="18" charset="0"/>
              <a:cs typeface="Times New Roman" pitchFamily="18" charset="0"/>
            </a:endParaRPr>
          </a:p>
          <a:p>
            <a:r>
              <a:rPr lang="en-US" dirty="0">
                <a:latin typeface="Times New Roman" pitchFamily="18" charset="0"/>
                <a:cs typeface="Times New Roman" pitchFamily="18" charset="0"/>
              </a:rPr>
              <a:t>4. From the digits 3, 0 and 4, make five numbers each with 6 digits. Use commas</a:t>
            </a:r>
            <a:endParaRPr lang="en-IN" dirty="0">
              <a:latin typeface="Times New Roman" pitchFamily="18" charset="0"/>
              <a:cs typeface="Times New Roman" pitchFamily="18" charset="0"/>
            </a:endParaRPr>
          </a:p>
          <a:p>
            <a:r>
              <a:rPr lang="en-US" dirty="0">
                <a:latin typeface="Times New Roman" pitchFamily="18" charset="0"/>
                <a:cs typeface="Times New Roman" pitchFamily="18" charset="0"/>
              </a:rPr>
              <a:t>(Indian system</a:t>
            </a:r>
            <a:r>
              <a:rPr lang="en-US" dirty="0" smtClean="0">
                <a:latin typeface="Times New Roman" pitchFamily="18" charset="0"/>
                <a:cs typeface="Times New Roman" pitchFamily="18" charset="0"/>
              </a:rPr>
              <a:t>).</a:t>
            </a:r>
          </a:p>
          <a:p>
            <a:r>
              <a:rPr lang="en-US" dirty="0">
                <a:latin typeface="Times New Roman" pitchFamily="18" charset="0"/>
                <a:cs typeface="Times New Roman" pitchFamily="18" charset="0"/>
              </a:rPr>
              <a:t>5. Insert commas suitably and write the names according to International System of Numeration : </a:t>
            </a:r>
            <a:endParaRPr lang="en-IN" dirty="0">
              <a:latin typeface="Times New Roman" pitchFamily="18" charset="0"/>
              <a:cs typeface="Times New Roman" pitchFamily="18" charset="0"/>
            </a:endParaRPr>
          </a:p>
          <a:p>
            <a:r>
              <a:rPr lang="en-US" dirty="0">
                <a:latin typeface="Times New Roman" pitchFamily="18" charset="0"/>
                <a:cs typeface="Times New Roman" pitchFamily="18" charset="0"/>
              </a:rPr>
              <a:t>(a) 78921092 	(b) 7452283</a:t>
            </a:r>
            <a:endParaRPr lang="en-IN" dirty="0">
              <a:latin typeface="Times New Roman" pitchFamily="18" charset="0"/>
              <a:cs typeface="Times New Roman" pitchFamily="18" charset="0"/>
            </a:endParaRPr>
          </a:p>
          <a:p>
            <a:r>
              <a:rPr lang="en-US" dirty="0">
                <a:latin typeface="Times New Roman" pitchFamily="18" charset="0"/>
                <a:cs typeface="Times New Roman" pitchFamily="18" charset="0"/>
              </a:rPr>
              <a:t> (c) 99985102 	(d) 48049831</a:t>
            </a:r>
            <a:endParaRPr lang="en-IN" dirty="0">
              <a:latin typeface="Times New Roman" pitchFamily="18" charset="0"/>
              <a:cs typeface="Times New Roman" pitchFamily="18" charset="0"/>
            </a:endParaRPr>
          </a:p>
          <a:p>
            <a:r>
              <a:rPr lang="en-US" dirty="0">
                <a:latin typeface="Times New Roman" pitchFamily="18" charset="0"/>
                <a:cs typeface="Times New Roman" pitchFamily="18" charset="0"/>
              </a:rPr>
              <a:t>		</a:t>
            </a:r>
            <a:endParaRPr lang="en-IN" dirty="0">
              <a:latin typeface="Times New Roman" pitchFamily="18" charset="0"/>
              <a:cs typeface="Times New Roman" pitchFamily="18" charset="0"/>
            </a:endParaRPr>
          </a:p>
        </p:txBody>
      </p:sp>
      <p:sp>
        <p:nvSpPr>
          <p:cNvPr id="2" name="Title 1"/>
          <p:cNvSpPr>
            <a:spLocks noGrp="1"/>
          </p:cNvSpPr>
          <p:nvPr>
            <p:ph type="title"/>
          </p:nvPr>
        </p:nvSpPr>
        <p:spPr>
          <a:xfrm>
            <a:off x="1388852" y="445025"/>
            <a:ext cx="7443447" cy="572700"/>
          </a:xfrm>
        </p:spPr>
        <p:txBody>
          <a:bodyPr/>
          <a:lstStyle/>
          <a:p>
            <a:r>
              <a:rPr lang="en-IN" sz="1600" dirty="0" smtClean="0">
                <a:solidFill>
                  <a:srgbClr val="FF0000"/>
                </a:solidFill>
              </a:rPr>
              <a:t>Home Assignment</a:t>
            </a:r>
            <a:endParaRPr lang="en-IN" sz="1600" dirty="0">
              <a:solidFill>
                <a:srgbClr val="FF0000"/>
              </a:solidFill>
            </a:endParaRPr>
          </a:p>
        </p:txBody>
      </p:sp>
      <p:sp>
        <p:nvSpPr>
          <p:cNvPr id="3" name="Oval 2"/>
          <p:cNvSpPr/>
          <p:nvPr/>
        </p:nvSpPr>
        <p:spPr>
          <a:xfrm>
            <a:off x="4572293" y="3835831"/>
            <a:ext cx="1915064" cy="80061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HW</a:t>
            </a:r>
          </a:p>
          <a:p>
            <a:pPr algn="ctr"/>
            <a:r>
              <a:rPr lang="en-IN" dirty="0" smtClean="0"/>
              <a:t>EX-3</a:t>
            </a:r>
            <a:endParaRPr lang="en-IN" dirty="0"/>
          </a:p>
        </p:txBody>
      </p:sp>
    </p:spTree>
    <p:extLst>
      <p:ext uri="{BB962C8B-B14F-4D97-AF65-F5344CB8AC3E}">
        <p14:creationId xmlns:p14="http://schemas.microsoft.com/office/powerpoint/2010/main" val="2299607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4400000"/>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1734</TotalTime>
  <Words>426</Words>
  <Application>Microsoft Office PowerPoint</Application>
  <PresentationFormat>On-screen Show (16:9)</PresentationFormat>
  <Paragraphs>56</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PowerPoint Presentation</vt:lpstr>
      <vt:lpstr>Learning outcomes </vt:lpstr>
      <vt:lpstr>Evaluation Question</vt:lpstr>
      <vt:lpstr>Evaluation Question</vt:lpstr>
      <vt:lpstr>ACTIVITY</vt:lpstr>
      <vt:lpstr>Home Assignment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Windows User</cp:lastModifiedBy>
  <cp:revision>84</cp:revision>
  <dcterms:modified xsi:type="dcterms:W3CDTF">2021-03-23T08:24:46Z</dcterms:modified>
</cp:coreProperties>
</file>