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86" r:id="rId3"/>
    <p:sldId id="288" r:id="rId4"/>
    <p:sldId id="294" r:id="rId5"/>
    <p:sldId id="309" r:id="rId6"/>
    <p:sldId id="303" r:id="rId7"/>
    <p:sldId id="302" r:id="rId8"/>
    <p:sldId id="291" r:id="rId9"/>
    <p:sldId id="307" r:id="rId10"/>
    <p:sldId id="308" r:id="rId11"/>
    <p:sldId id="306"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3248" autoAdjust="0"/>
  </p:normalViewPr>
  <p:slideViewPr>
    <p:cSldViewPr snapToGrid="0">
      <p:cViewPr>
        <p:scale>
          <a:sx n="110" d="100"/>
          <a:sy n="110" d="100"/>
        </p:scale>
        <p:origin x="-9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33600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1879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3462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51379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8056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8056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8056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009014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439947" y="1231834"/>
            <a:ext cx="7901796" cy="52795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500" dirty="0" smtClean="0">
                <a:solidFill>
                  <a:srgbClr val="FF0000"/>
                </a:solidFill>
                <a:latin typeface="Calibri"/>
                <a:ea typeface="Calibri"/>
                <a:cs typeface="Calibri"/>
                <a:sym typeface="Calibri"/>
              </a:rPr>
              <a:t>NUMBERS IN INDIAN AND INERNATIONAL SYSTEMS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207698" y="2411013"/>
            <a:ext cx="6875253" cy="1971206"/>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MATHEMATICS</a:t>
            </a:r>
            <a:endParaRPr b="1" dirty="0"/>
          </a:p>
          <a:p>
            <a:pPr marL="0" lvl="0" indent="0" algn="l" rtl="0">
              <a:spcBef>
                <a:spcPts val="0"/>
              </a:spcBef>
              <a:spcAft>
                <a:spcPts val="0"/>
              </a:spcAft>
              <a:buNone/>
            </a:pPr>
            <a:r>
              <a:rPr lang="en" b="1" dirty="0"/>
              <a:t>CHAPTER NUMBER</a:t>
            </a:r>
            <a:r>
              <a:rPr lang="en" b="1"/>
              <a:t>: </a:t>
            </a:r>
            <a:r>
              <a:rPr lang="en" b="1" smtClean="0"/>
              <a:t>03</a:t>
            </a:r>
            <a:endParaRPr b="1" dirty="0"/>
          </a:p>
          <a:p>
            <a:pPr lvl="0"/>
            <a:r>
              <a:rPr lang="en" b="1" dirty="0"/>
              <a:t>CHAPTER NAME </a:t>
            </a:r>
            <a:r>
              <a:rPr lang="en" b="1" dirty="0" smtClean="0"/>
              <a:t>: </a:t>
            </a:r>
            <a:r>
              <a:rPr lang="en" b="1" dirty="0"/>
              <a:t>NUMBERS IN INDIAN AND INTERNATIONAL </a:t>
            </a:r>
            <a:r>
              <a:rPr lang="en" b="1" dirty="0" smtClean="0"/>
              <a:t>SYSTEMS</a:t>
            </a:r>
          </a:p>
          <a:p>
            <a:r>
              <a:rPr lang="en" b="1" dirty="0" smtClean="0"/>
              <a:t>SUB TOPIC :</a:t>
            </a:r>
            <a:r>
              <a:rPr lang="en-IN" b="1" dirty="0"/>
              <a:t>Hindu-Arabic System of Numeration, International System of Numeration </a:t>
            </a:r>
            <a:endParaRPr lang="en" b="1" dirty="0" smtClean="0"/>
          </a:p>
          <a:p>
            <a:r>
              <a:rPr lang="en" b="1" dirty="0" smtClean="0"/>
              <a:t>PERIOD NO:1</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smtClean="0">
                <a:solidFill>
                  <a:srgbClr val="FF0000"/>
                </a:solidFill>
              </a:rPr>
              <a:t>Evaluation Question</a:t>
            </a:r>
            <a:endParaRPr lang="en-IN" sz="2400" dirty="0">
              <a:solidFill>
                <a:srgbClr val="FF0000"/>
              </a:solidFill>
            </a:endParaRPr>
          </a:p>
        </p:txBody>
      </p:sp>
      <p:sp>
        <p:nvSpPr>
          <p:cNvPr id="3" name="Text Placeholder 2"/>
          <p:cNvSpPr>
            <a:spLocks noGrp="1"/>
          </p:cNvSpPr>
          <p:nvPr>
            <p:ph type="body" idx="1"/>
          </p:nvPr>
        </p:nvSpPr>
        <p:spPr/>
        <p:txBody>
          <a:bodyPr/>
          <a:lstStyle/>
          <a:p>
            <a:pPr marL="114300" indent="0">
              <a:buNone/>
            </a:pPr>
            <a:r>
              <a:rPr lang="en-IN" sz="1400" b="1" dirty="0"/>
              <a:t>3.Write the following numbers, by placing the commas, according to International system :</a:t>
            </a:r>
            <a:br>
              <a:rPr lang="en-IN" sz="1400" b="1" dirty="0"/>
            </a:br>
            <a:r>
              <a:rPr lang="en-IN" sz="1400" b="1" dirty="0"/>
              <a:t>(i) 6509820 = ………..</a:t>
            </a:r>
            <a:br>
              <a:rPr lang="en-IN" sz="1400" b="1" dirty="0"/>
            </a:br>
            <a:r>
              <a:rPr lang="en-IN" sz="1400" b="1" dirty="0"/>
              <a:t>(ii) 428140584 = …………</a:t>
            </a:r>
            <a:br>
              <a:rPr lang="en-IN" sz="1400" b="1" dirty="0"/>
            </a:br>
            <a:r>
              <a:rPr lang="en-IN" sz="1400" b="1" dirty="0"/>
              <a:t>(iii) 63560981 = ……….</a:t>
            </a:r>
            <a:endParaRPr lang="en-IN" sz="1400" dirty="0"/>
          </a:p>
          <a:p>
            <a:pPr marL="114300" indent="0">
              <a:buNone/>
            </a:pPr>
            <a:r>
              <a:rPr lang="en-IN" sz="1400" b="1" dirty="0"/>
              <a:t>Solution:</a:t>
            </a:r>
            <a:endParaRPr lang="en-IN" sz="1400" dirty="0"/>
          </a:p>
          <a:p>
            <a:pPr marL="114300" indent="0">
              <a:buNone/>
            </a:pPr>
            <a:r>
              <a:rPr lang="en-IN" sz="1400" dirty="0"/>
              <a:t>Numbers placing the commas, according to International system are</a:t>
            </a:r>
          </a:p>
          <a:p>
            <a:pPr marL="114300" indent="0">
              <a:buNone/>
            </a:pPr>
            <a:r>
              <a:rPr lang="en-IN" sz="1400" dirty="0"/>
              <a:t>(i) 6509820 = 6, 509, 820</a:t>
            </a:r>
          </a:p>
          <a:p>
            <a:pPr marL="114300" indent="0">
              <a:buNone/>
            </a:pPr>
            <a:r>
              <a:rPr lang="en-IN" sz="1400" dirty="0"/>
              <a:t>(ii) 428140584 = 428, 140, 584</a:t>
            </a:r>
          </a:p>
          <a:p>
            <a:pPr marL="114300" indent="0">
              <a:buNone/>
            </a:pPr>
            <a:r>
              <a:rPr lang="en-IN" sz="1400" dirty="0"/>
              <a:t>(iii) 63560981 = 63, 560, 981</a:t>
            </a:r>
          </a:p>
          <a:p>
            <a:endParaRPr lang="en-IN" sz="1400" dirty="0"/>
          </a:p>
        </p:txBody>
      </p:sp>
    </p:spTree>
    <p:extLst>
      <p:ext uri="{BB962C8B-B14F-4D97-AF65-F5344CB8AC3E}">
        <p14:creationId xmlns:p14="http://schemas.microsoft.com/office/powerpoint/2010/main" val="3035576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711F3D-4545-4E55-A8E4-52941DB66516}"/>
              </a:ext>
            </a:extLst>
          </p:cNvPr>
          <p:cNvSpPr>
            <a:spLocks noGrp="1"/>
          </p:cNvSpPr>
          <p:nvPr>
            <p:ph type="title"/>
          </p:nvPr>
        </p:nvSpPr>
        <p:spPr>
          <a:xfrm>
            <a:off x="1731980" y="445025"/>
            <a:ext cx="7100319" cy="572700"/>
          </a:xfrm>
        </p:spPr>
        <p:txBody>
          <a:bodyPr/>
          <a:lstStyle/>
          <a:p>
            <a:r>
              <a:rPr lang="en-IN" sz="1800" dirty="0">
                <a:solidFill>
                  <a:srgbClr val="FF0000"/>
                </a:solidFill>
                <a:latin typeface="Calibri" panose="020F0502020204030204" pitchFamily="34" charset="0"/>
                <a:cs typeface="Calibri" panose="020F0502020204030204" pitchFamily="34" charset="0"/>
              </a:rPr>
              <a:t>Home assignment</a:t>
            </a:r>
            <a:endParaRPr lang="en-IN" sz="1800" dirty="0">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xmlns="" id="{B4D32567-0E57-4CF9-8A81-06A8FE1D3DC7}"/>
              </a:ext>
            </a:extLst>
          </p:cNvPr>
          <p:cNvSpPr>
            <a:spLocks noGrp="1"/>
          </p:cNvSpPr>
          <p:nvPr>
            <p:ph type="body" idx="1"/>
          </p:nvPr>
        </p:nvSpPr>
        <p:spPr/>
        <p:txBody>
          <a:bodyPr/>
          <a:lstStyle/>
          <a:p>
            <a:pPr marL="114300" indent="0">
              <a:buNone/>
            </a:pPr>
            <a:r>
              <a:rPr lang="en-IN" sz="1400" b="1" dirty="0" smtClean="0">
                <a:solidFill>
                  <a:srgbClr val="FF0000"/>
                </a:solidFill>
              </a:rPr>
              <a:t>          </a:t>
            </a:r>
            <a:r>
              <a:rPr lang="en-IN" b="1" dirty="0" smtClean="0">
                <a:solidFill>
                  <a:srgbClr val="FF0000"/>
                </a:solidFill>
              </a:rPr>
              <a:t>AHA</a:t>
            </a:r>
          </a:p>
          <a:p>
            <a:pPr marL="114300" indent="0">
              <a:buNone/>
            </a:pPr>
            <a:r>
              <a:rPr lang="en-IN" sz="1400" dirty="0"/>
              <a:t>1. The successor of 1 million is</a:t>
            </a:r>
          </a:p>
          <a:p>
            <a:pPr marL="114300" indent="0">
              <a:buNone/>
            </a:pPr>
            <a:r>
              <a:rPr lang="en-IN" sz="1400" dirty="0"/>
              <a:t>(a) 2 millions  (b) 1000001 (c) 100001 (d) 10001</a:t>
            </a:r>
          </a:p>
          <a:p>
            <a:pPr marL="114300" indent="0">
              <a:buNone/>
            </a:pPr>
            <a:r>
              <a:rPr lang="en-US" sz="1400" dirty="0"/>
              <a:t>2. Place commas correctly and write the numerals:</a:t>
            </a:r>
            <a:endParaRPr lang="en-IN" sz="1400" dirty="0"/>
          </a:p>
          <a:p>
            <a:pPr marL="114300" indent="0">
              <a:buNone/>
            </a:pPr>
            <a:r>
              <a:rPr lang="en-US" sz="1400" dirty="0"/>
              <a:t> (a) Seventy three lakh seventy five thousand three hundred seven.</a:t>
            </a:r>
            <a:endParaRPr lang="en-IN" sz="1400" dirty="0"/>
          </a:p>
          <a:p>
            <a:pPr marL="114300" indent="0">
              <a:buNone/>
            </a:pPr>
            <a:r>
              <a:rPr lang="en-US" sz="1400" dirty="0"/>
              <a:t> (b) Nine crore five lakh forty one.</a:t>
            </a:r>
            <a:endParaRPr lang="en-IN" sz="1400" dirty="0"/>
          </a:p>
          <a:p>
            <a:pPr marL="114300" indent="0">
              <a:buNone/>
            </a:pPr>
            <a:r>
              <a:rPr lang="en-US" sz="1400" dirty="0"/>
              <a:t> (c) Seven crore fifty two lakh twenty one thousand three hundred two.</a:t>
            </a:r>
            <a:endParaRPr lang="en-IN" sz="1400" dirty="0"/>
          </a:p>
          <a:p>
            <a:pPr marL="114300" indent="0">
              <a:buNone/>
            </a:pPr>
            <a:r>
              <a:rPr lang="en-US" sz="1400" dirty="0"/>
              <a:t> (d) Fifty eight million four hundred twenty three thousand two hundred two.</a:t>
            </a:r>
            <a:endParaRPr lang="en-IN" sz="1400" dirty="0"/>
          </a:p>
          <a:p>
            <a:pPr marL="114300" indent="0">
              <a:buNone/>
            </a:pPr>
            <a:r>
              <a:rPr lang="en-US" sz="1400" dirty="0"/>
              <a:t> (e) Twenty three lakh thirty thousand ten. </a:t>
            </a:r>
            <a:endParaRPr lang="en-IN" sz="1400" dirty="0"/>
          </a:p>
          <a:p>
            <a:pPr marL="114300" indent="0">
              <a:buNone/>
            </a:pPr>
            <a:r>
              <a:rPr lang="en-US" sz="1400" dirty="0"/>
              <a:t>3. Insert commas suitably and write the names according to Indian System of Numeration :</a:t>
            </a:r>
            <a:endParaRPr lang="en-IN" sz="1400" dirty="0"/>
          </a:p>
          <a:p>
            <a:pPr marL="114300" indent="0">
              <a:buNone/>
            </a:pPr>
            <a:r>
              <a:rPr lang="en-US" sz="1400" dirty="0"/>
              <a:t> (a) 87595762	 (b) 8546283 </a:t>
            </a:r>
            <a:endParaRPr lang="en-IN" sz="1400" dirty="0"/>
          </a:p>
          <a:p>
            <a:pPr marL="114300" indent="0">
              <a:buNone/>
            </a:pPr>
            <a:r>
              <a:rPr lang="en-US" sz="1400" dirty="0"/>
              <a:t>(c) 99900046	 (d) 98432701</a:t>
            </a:r>
            <a:endParaRPr lang="en-IN" sz="1400" dirty="0"/>
          </a:p>
          <a:p>
            <a:endParaRPr lang="en-IN" sz="1400" dirty="0"/>
          </a:p>
          <a:p>
            <a:pPr marL="114300" indent="0">
              <a:buNone/>
            </a:pPr>
            <a:endParaRPr lang="en-IN" sz="1400" dirty="0">
              <a:solidFill>
                <a:srgbClr val="FF0000"/>
              </a:solidFill>
            </a:endParaRPr>
          </a:p>
        </p:txBody>
      </p:sp>
      <p:pic>
        <p:nvPicPr>
          <p:cNvPr id="4" name="Picture 3">
            <a:extLst>
              <a:ext uri="{FF2B5EF4-FFF2-40B4-BE49-F238E27FC236}">
                <a16:creationId xmlns:a16="http://schemas.microsoft.com/office/drawing/2014/main" xmlns="" id="{DD2959E1-6375-4356-B7C6-5D109E4C1CFF}"/>
              </a:ext>
            </a:extLst>
          </p:cNvPr>
          <p:cNvPicPr>
            <a:picLocks noChangeAspect="1"/>
          </p:cNvPicPr>
          <p:nvPr/>
        </p:nvPicPr>
        <p:blipFill>
          <a:blip r:embed="rId3"/>
          <a:stretch>
            <a:fillRect/>
          </a:stretch>
        </p:blipFill>
        <p:spPr>
          <a:xfrm>
            <a:off x="7594704" y="4390600"/>
            <a:ext cx="1237595" cy="615749"/>
          </a:xfrm>
          <a:prstGeom prst="rect">
            <a:avLst/>
          </a:prstGeom>
        </p:spPr>
      </p:pic>
      <p:sp>
        <p:nvSpPr>
          <p:cNvPr id="5" name="Oval 4"/>
          <p:cNvSpPr/>
          <p:nvPr/>
        </p:nvSpPr>
        <p:spPr>
          <a:xfrm>
            <a:off x="2225615" y="4149306"/>
            <a:ext cx="2216989" cy="7502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HW</a:t>
            </a:r>
          </a:p>
          <a:p>
            <a:pPr algn="ctr"/>
            <a:r>
              <a:rPr lang="en-IN" dirty="0" smtClean="0"/>
              <a:t>EX.3. Q.NO.4</a:t>
            </a:r>
            <a:endParaRPr lang="en-IN" dirty="0"/>
          </a:p>
        </p:txBody>
      </p:sp>
    </p:spTree>
    <p:extLst>
      <p:ext uri="{BB962C8B-B14F-4D97-AF65-F5344CB8AC3E}">
        <p14:creationId xmlns:p14="http://schemas.microsoft.com/office/powerpoint/2010/main" val="990036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440000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DC50AA-92E1-4EA1-8232-C138600022BD}"/>
              </a:ext>
            </a:extLst>
          </p:cNvPr>
          <p:cNvSpPr>
            <a:spLocks noGrp="1"/>
          </p:cNvSpPr>
          <p:nvPr>
            <p:ph type="title"/>
          </p:nvPr>
        </p:nvSpPr>
        <p:spPr>
          <a:xfrm>
            <a:off x="2678654" y="445025"/>
            <a:ext cx="6153646" cy="572700"/>
          </a:xfrm>
        </p:spPr>
        <p:txBody>
          <a:bodyPr/>
          <a:lstStyle/>
          <a:p>
            <a:r>
              <a:rPr lang="en-IN" dirty="0">
                <a:solidFill>
                  <a:srgbClr val="FF0000"/>
                </a:solidFill>
                <a:latin typeface="Calibri" panose="020F0502020204030204" pitchFamily="34" charset="0"/>
                <a:cs typeface="Calibri" panose="020F0502020204030204" pitchFamily="34" charset="0"/>
              </a:rPr>
              <a:t>Learning outcomes </a:t>
            </a:r>
          </a:p>
        </p:txBody>
      </p:sp>
      <p:sp>
        <p:nvSpPr>
          <p:cNvPr id="15" name="TextBox 14">
            <a:extLst>
              <a:ext uri="{FF2B5EF4-FFF2-40B4-BE49-F238E27FC236}">
                <a16:creationId xmlns:a16="http://schemas.microsoft.com/office/drawing/2014/main" xmlns="" id="{7FDCA470-F94A-4770-8999-EEE0CD45DF12}"/>
              </a:ext>
            </a:extLst>
          </p:cNvPr>
          <p:cNvSpPr txBox="1"/>
          <p:nvPr/>
        </p:nvSpPr>
        <p:spPr>
          <a:xfrm>
            <a:off x="957533" y="1431985"/>
            <a:ext cx="7444596" cy="1477328"/>
          </a:xfrm>
          <a:prstGeom prst="rect">
            <a:avLst/>
          </a:prstGeom>
          <a:noFill/>
        </p:spPr>
        <p:txBody>
          <a:bodyPr wrap="square">
            <a:spAutoFit/>
          </a:bodyPr>
          <a:lstStyle/>
          <a:p>
            <a:pPr lvl="0"/>
            <a:r>
              <a:rPr lang="en-US" sz="1800" dirty="0" smtClean="0"/>
              <a:t>*Students </a:t>
            </a:r>
            <a:r>
              <a:rPr lang="en-US" sz="1800" dirty="0"/>
              <a:t>will be able to write numbers in Hindu-Arabic system of numeration.</a:t>
            </a:r>
            <a:endParaRPr lang="en-IN" sz="1800" dirty="0"/>
          </a:p>
          <a:p>
            <a:pPr lvl="0"/>
            <a:r>
              <a:rPr lang="en-US" sz="1800" dirty="0" smtClean="0"/>
              <a:t>*Students </a:t>
            </a:r>
            <a:r>
              <a:rPr lang="en-US" sz="1800" dirty="0"/>
              <a:t>will be able to write numbers in international system of numeration</a:t>
            </a:r>
            <a:endParaRPr lang="en-IN" sz="1800" dirty="0"/>
          </a:p>
          <a:p>
            <a:pPr lvl="0"/>
            <a:endParaRPr lang="en-US" sz="18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xmlns=""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Tree>
    <p:extLst>
      <p:ext uri="{BB962C8B-B14F-4D97-AF65-F5344CB8AC3E}">
        <p14:creationId xmlns:p14="http://schemas.microsoft.com/office/powerpoint/2010/main" val="1173244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45505" y="4029483"/>
            <a:ext cx="1098241" cy="611875"/>
          </a:xfrm>
          <a:prstGeom prst="rect">
            <a:avLst/>
          </a:prstGeom>
          <a:noFill/>
          <a:ln>
            <a:noFill/>
          </a:ln>
        </p:spPr>
      </p:pic>
      <p:sp>
        <p:nvSpPr>
          <p:cNvPr id="64" name="Google Shape;64;p14"/>
          <p:cNvSpPr txBox="1"/>
          <p:nvPr/>
        </p:nvSpPr>
        <p:spPr>
          <a:xfrm>
            <a:off x="1549101" y="359317"/>
            <a:ext cx="7046259" cy="483176"/>
          </a:xfrm>
          <a:prstGeom prst="rect">
            <a:avLst/>
          </a:prstGeom>
          <a:noFill/>
          <a:ln>
            <a:noFill/>
          </a:ln>
        </p:spPr>
        <p:txBody>
          <a:bodyPr spcFirstLastPara="1" wrap="square" lIns="91425" tIns="91425" rIns="91425" bIns="91425" anchor="t" anchorCtr="0">
            <a:noAutofit/>
          </a:bodyPr>
          <a:lstStyle/>
          <a:p>
            <a:pPr lvl="0">
              <a:buSzPts val="2200"/>
            </a:pPr>
            <a:r>
              <a:rPr lang="en-IN" sz="1800" dirty="0">
                <a:solidFill>
                  <a:srgbClr val="FF0000"/>
                </a:solidFill>
              </a:rPr>
              <a:t>Hindu-Arabic System of Numeration, International System of Numeration </a:t>
            </a:r>
            <a:endParaRPr sz="1800" b="1" i="0" u="none" strike="noStrike" cap="none" dirty="0">
              <a:solidFill>
                <a:srgbClr val="FF0000"/>
              </a:solidFill>
              <a:latin typeface="Calibri Light" panose="020F0302020204030204" pitchFamily="34" charset="0"/>
              <a:cs typeface="Calibri Light" panose="020F0302020204030204" pitchFamily="34" charset="0"/>
              <a:sym typeface="Arial"/>
            </a:endParaRPr>
          </a:p>
        </p:txBody>
      </p:sp>
      <p:sp>
        <p:nvSpPr>
          <p:cNvPr id="2" name="AutoShape 2" descr="Learn Use of commas in Indian system of numeration. in 2 minut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205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6425" t="-45600" r="1676" b="23204"/>
          <a:stretch/>
        </p:blipFill>
        <p:spPr bwMode="auto">
          <a:xfrm>
            <a:off x="534837" y="-1091092"/>
            <a:ext cx="6469811" cy="4595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4155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917900" y="4179304"/>
            <a:ext cx="914400"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IN" sz="1600" dirty="0" smtClean="0">
                <a:solidFill>
                  <a:srgbClr val="FF0000"/>
                </a:solidFill>
              </a:rPr>
              <a:t>International Place Value Chart</a:t>
            </a:r>
            <a:endParaRPr lang="en-IN" sz="1600" dirty="0">
              <a:solidFill>
                <a:srgbClr val="FF0000"/>
              </a:solidFill>
            </a:endParaRPr>
          </a:p>
        </p:txBody>
      </p:sp>
      <p:pic>
        <p:nvPicPr>
          <p:cNvPr id="2" name="Picture 2" descr="Place value Table International System of Numeration - Maths Class VI -  CBSE/ ISCE/ NCERT - YouTube"/>
          <p:cNvPicPr>
            <a:picLocks noChangeAspect="1" noChangeArrowheads="1"/>
          </p:cNvPicPr>
          <p:nvPr/>
        </p:nvPicPr>
        <p:blipFill rotWithShape="1">
          <a:blip r:embed="rId4">
            <a:extLst>
              <a:ext uri="{28A0092B-C50C-407E-A947-70E740481C1C}">
                <a14:useLocalDpi xmlns:a14="http://schemas.microsoft.com/office/drawing/2010/main" val="0"/>
              </a:ext>
            </a:extLst>
          </a:blip>
          <a:srcRect l="1677" t="23869" r="1858" b="4054"/>
          <a:stretch/>
        </p:blipFill>
        <p:spPr bwMode="auto">
          <a:xfrm>
            <a:off x="205844" y="747374"/>
            <a:ext cx="7273257" cy="3056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461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936" y="445025"/>
            <a:ext cx="8461364" cy="434869"/>
          </a:xfrm>
        </p:spPr>
        <p:txBody>
          <a:bodyPr/>
          <a:lstStyle/>
          <a:p>
            <a:r>
              <a:rPr lang="en-IN" sz="1600" dirty="0" smtClean="0">
                <a:solidFill>
                  <a:srgbClr val="FF0000"/>
                </a:solidFill>
              </a:rPr>
              <a:t>Comparison of Indian and International place value System</a:t>
            </a:r>
            <a:endParaRPr lang="en-IN" sz="1600" dirty="0">
              <a:solidFill>
                <a:srgbClr val="FF000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7864" y="1101026"/>
            <a:ext cx="5816539" cy="388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7210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8108097" y="4392734"/>
            <a:ext cx="815519"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802257" y="1362974"/>
            <a:ext cx="8453886" cy="1323439"/>
          </a:xfrm>
          <a:prstGeom prst="rect">
            <a:avLst/>
          </a:prstGeom>
        </p:spPr>
        <p:txBody>
          <a:bodyPr wrap="square">
            <a:spAutoFit/>
          </a:bodyPr>
          <a:lstStyle/>
          <a:p>
            <a:r>
              <a:rPr lang="en-US" sz="2000" dirty="0"/>
              <a:t>Hindu Hindu-Arabic System of Numeration and International System of Numeration will be explained with the help of  video</a:t>
            </a:r>
            <a:endParaRPr lang="en-IN" sz="2000" dirty="0"/>
          </a:p>
          <a:p>
            <a:r>
              <a:rPr lang="en-US" sz="2000" dirty="0">
                <a:solidFill>
                  <a:srgbClr val="0070C0"/>
                </a:solidFill>
              </a:rPr>
              <a:t>https://www.youtube.com/watch?v=-</a:t>
            </a:r>
            <a:r>
              <a:rPr lang="en-US" sz="2000" dirty="0" smtClean="0">
                <a:solidFill>
                  <a:srgbClr val="0070C0"/>
                </a:solidFill>
              </a:rPr>
              <a:t>NCphKgoE3M</a:t>
            </a:r>
            <a:endParaRPr lang="en-IN" sz="2000" dirty="0"/>
          </a:p>
          <a:p>
            <a:r>
              <a:rPr lang="en-US" sz="2000" u="sng" dirty="0">
                <a:solidFill>
                  <a:srgbClr val="0070C0"/>
                </a:solidFill>
              </a:rPr>
              <a:t>https://</a:t>
            </a:r>
            <a:r>
              <a:rPr lang="en-US" sz="2000" u="sng" dirty="0" smtClean="0">
                <a:solidFill>
                  <a:srgbClr val="0070C0"/>
                </a:solidFill>
              </a:rPr>
              <a:t>www.youtube.com/watch?v=jKo_NrYcAaA</a:t>
            </a:r>
            <a:endParaRPr lang="en-IN" sz="2000" dirty="0">
              <a:solidFill>
                <a:srgbClr val="0070C0"/>
              </a:solidFill>
            </a:endParaRPr>
          </a:p>
        </p:txBody>
      </p:sp>
    </p:spTree>
    <p:extLst>
      <p:ext uri="{BB962C8B-B14F-4D97-AF65-F5344CB8AC3E}">
        <p14:creationId xmlns:p14="http://schemas.microsoft.com/office/powerpoint/2010/main" val="504430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905774" y="948906"/>
            <a:ext cx="5096265" cy="400110"/>
          </a:xfrm>
          <a:prstGeom prst="rect">
            <a:avLst/>
          </a:prstGeom>
        </p:spPr>
        <p:txBody>
          <a:bodyPr wrap="square">
            <a:spAutoFit/>
          </a:bodyPr>
          <a:lstStyle/>
          <a:p>
            <a:r>
              <a:rPr lang="en-IN" sz="2000" b="1" dirty="0" smtClean="0">
                <a:solidFill>
                  <a:srgbClr val="FF0000"/>
                </a:solidFill>
              </a:rPr>
              <a:t>Some Points to Remember</a:t>
            </a:r>
            <a:endParaRPr lang="en-IN" sz="2000" b="1" dirty="0">
              <a:solidFill>
                <a:srgbClr val="FF0000"/>
              </a:solidFill>
            </a:endParaRPr>
          </a:p>
        </p:txBody>
      </p:sp>
      <p:sp>
        <p:nvSpPr>
          <p:cNvPr id="2" name="Rectangle 1"/>
          <p:cNvSpPr/>
          <p:nvPr/>
        </p:nvSpPr>
        <p:spPr>
          <a:xfrm>
            <a:off x="388189" y="1682151"/>
            <a:ext cx="7254815" cy="2031325"/>
          </a:xfrm>
          <a:prstGeom prst="rect">
            <a:avLst/>
          </a:prstGeom>
        </p:spPr>
        <p:txBody>
          <a:bodyPr wrap="square">
            <a:spAutoFit/>
          </a:bodyPr>
          <a:lstStyle/>
          <a:p>
            <a:r>
              <a:rPr lang="en-IN" b="1" dirty="0" smtClean="0"/>
              <a:t>1.Do </a:t>
            </a:r>
            <a:r>
              <a:rPr lang="en-IN" b="1" dirty="0"/>
              <a:t>not write the periods in </a:t>
            </a:r>
            <a:r>
              <a:rPr lang="en-IN" b="1" dirty="0" smtClean="0"/>
              <a:t>plural</a:t>
            </a:r>
            <a:r>
              <a:rPr lang="en-IN" dirty="0" smtClean="0"/>
              <a:t>:</a:t>
            </a:r>
          </a:p>
          <a:p>
            <a:r>
              <a:rPr lang="en-IN" dirty="0" smtClean="0"/>
              <a:t>Never </a:t>
            </a:r>
            <a:r>
              <a:rPr lang="en-IN" dirty="0"/>
              <a:t>write 5493 as five thousands four </a:t>
            </a:r>
            <a:r>
              <a:rPr lang="en-IN" dirty="0" smtClean="0"/>
              <a:t>hundreds </a:t>
            </a:r>
            <a:r>
              <a:rPr lang="en-IN" dirty="0"/>
              <a:t>ninety three. </a:t>
            </a:r>
            <a:endParaRPr lang="en-IN" dirty="0" smtClean="0"/>
          </a:p>
          <a:p>
            <a:r>
              <a:rPr lang="en-IN" dirty="0" smtClean="0">
                <a:solidFill>
                  <a:srgbClr val="7030A0"/>
                </a:solidFill>
              </a:rPr>
              <a:t>Correct </a:t>
            </a:r>
            <a:r>
              <a:rPr lang="en-IN" dirty="0">
                <a:solidFill>
                  <a:srgbClr val="7030A0"/>
                </a:solidFill>
              </a:rPr>
              <a:t>form is </a:t>
            </a:r>
            <a:r>
              <a:rPr lang="en-IN" dirty="0"/>
              <a:t>: Five thousand four hundred ninety three</a:t>
            </a:r>
            <a:r>
              <a:rPr lang="en-IN" dirty="0" smtClean="0"/>
              <a:t>.</a:t>
            </a:r>
          </a:p>
          <a:p>
            <a:r>
              <a:rPr lang="en-IN" b="1" dirty="0" smtClean="0"/>
              <a:t>2</a:t>
            </a:r>
            <a:r>
              <a:rPr lang="en-IN" b="1" dirty="0"/>
              <a:t>. Do not use the word 'and before tens and </a:t>
            </a:r>
            <a:r>
              <a:rPr lang="en-IN" b="1" dirty="0" smtClean="0"/>
              <a:t>ones:</a:t>
            </a:r>
          </a:p>
          <a:p>
            <a:r>
              <a:rPr lang="en-IN" dirty="0" smtClean="0"/>
              <a:t> </a:t>
            </a:r>
            <a:r>
              <a:rPr lang="en-IN" dirty="0"/>
              <a:t>Do not read 5493 as five thousand four hundred and ninety three. </a:t>
            </a:r>
            <a:endParaRPr lang="en-IN" dirty="0" smtClean="0"/>
          </a:p>
          <a:p>
            <a:r>
              <a:rPr lang="en-IN" dirty="0" smtClean="0">
                <a:solidFill>
                  <a:srgbClr val="7030A0"/>
                </a:solidFill>
              </a:rPr>
              <a:t>Correct </a:t>
            </a:r>
            <a:r>
              <a:rPr lang="en-IN" dirty="0">
                <a:solidFill>
                  <a:srgbClr val="7030A0"/>
                </a:solidFill>
              </a:rPr>
              <a:t>form is </a:t>
            </a:r>
            <a:r>
              <a:rPr lang="en-IN" dirty="0"/>
              <a:t>: Five thousand four hundred ninety three</a:t>
            </a:r>
            <a:r>
              <a:rPr lang="en-IN" dirty="0" smtClean="0"/>
              <a:t>.</a:t>
            </a:r>
          </a:p>
          <a:p>
            <a:r>
              <a:rPr lang="en-IN" b="1" dirty="0" smtClean="0"/>
              <a:t>3</a:t>
            </a:r>
            <a:r>
              <a:rPr lang="en-IN" b="1" dirty="0"/>
              <a:t>. Do not put commas when writing the numeral </a:t>
            </a:r>
            <a:r>
              <a:rPr lang="en-IN" dirty="0" smtClean="0"/>
              <a:t>:</a:t>
            </a:r>
          </a:p>
          <a:p>
            <a:r>
              <a:rPr lang="en-IN" dirty="0" smtClean="0"/>
              <a:t> </a:t>
            </a:r>
            <a:r>
              <a:rPr lang="en-IN" dirty="0"/>
              <a:t>Never write 2468 as two thousand, four hundred, sixty eight</a:t>
            </a:r>
            <a:r>
              <a:rPr lang="en-IN" dirty="0" smtClean="0"/>
              <a:t>.</a:t>
            </a:r>
          </a:p>
          <a:p>
            <a:r>
              <a:rPr lang="en-IN" dirty="0" smtClean="0">
                <a:solidFill>
                  <a:srgbClr val="7030A0"/>
                </a:solidFill>
              </a:rPr>
              <a:t> </a:t>
            </a:r>
            <a:r>
              <a:rPr lang="en-IN" dirty="0">
                <a:solidFill>
                  <a:srgbClr val="7030A0"/>
                </a:solidFill>
              </a:rPr>
              <a:t>Correct way is </a:t>
            </a:r>
            <a:r>
              <a:rPr lang="en-IN" dirty="0"/>
              <a:t>: Two thousand four hundred sixty eight.</a:t>
            </a:r>
          </a:p>
        </p:txBody>
      </p:sp>
    </p:spTree>
    <p:extLst>
      <p:ext uri="{BB962C8B-B14F-4D97-AF65-F5344CB8AC3E}">
        <p14:creationId xmlns:p14="http://schemas.microsoft.com/office/powerpoint/2010/main" val="1398844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smtClean="0">
                <a:solidFill>
                  <a:srgbClr val="FF0000"/>
                </a:solidFill>
              </a:rPr>
              <a:t>Evaluation Question</a:t>
            </a:r>
            <a:endParaRPr lang="en-IN" sz="2400" dirty="0">
              <a:solidFill>
                <a:srgbClr val="FF0000"/>
              </a:solidFill>
            </a:endParaRPr>
          </a:p>
        </p:txBody>
      </p:sp>
      <p:sp>
        <p:nvSpPr>
          <p:cNvPr id="3" name="Text Placeholder 2"/>
          <p:cNvSpPr>
            <a:spLocks noGrp="1"/>
          </p:cNvSpPr>
          <p:nvPr>
            <p:ph type="body" idx="1"/>
          </p:nvPr>
        </p:nvSpPr>
        <p:spPr/>
        <p:txBody>
          <a:bodyPr/>
          <a:lstStyle/>
          <a:p>
            <a:pPr marL="114300" indent="0">
              <a:buNone/>
            </a:pPr>
            <a:r>
              <a:rPr lang="en-IN" sz="1400" b="1" dirty="0"/>
              <a:t>1. Write the following numerals using Indian System or International system (as required) in words:</a:t>
            </a:r>
            <a:br>
              <a:rPr lang="en-IN" sz="1400" b="1" dirty="0"/>
            </a:br>
            <a:r>
              <a:rPr lang="en-IN" sz="1400" b="1" dirty="0"/>
              <a:t>(i) 4, 35, 342 = …………..</a:t>
            </a:r>
            <a:br>
              <a:rPr lang="en-IN" sz="1400" b="1" dirty="0"/>
            </a:br>
            <a:r>
              <a:rPr lang="en-IN" sz="1400" b="1" dirty="0"/>
              <a:t>(ii) 36, 71, 430 = …………..</a:t>
            </a:r>
            <a:br>
              <a:rPr lang="en-IN" sz="1400" b="1" dirty="0"/>
            </a:br>
            <a:r>
              <a:rPr lang="en-IN" sz="1400" b="1" dirty="0"/>
              <a:t>(iii) 4, 28, 30, 004 = …………..</a:t>
            </a:r>
            <a:br>
              <a:rPr lang="en-IN" sz="1400" b="1" dirty="0"/>
            </a:br>
            <a:r>
              <a:rPr lang="en-IN" sz="1400" b="1" dirty="0"/>
              <a:t>(iv) 75, 132, 684 = ……………</a:t>
            </a:r>
            <a:br>
              <a:rPr lang="en-IN" sz="1400" b="1" dirty="0"/>
            </a:br>
            <a:r>
              <a:rPr lang="en-IN" sz="1400" b="1" dirty="0"/>
              <a:t>(v) 815, 906 = …………….</a:t>
            </a:r>
            <a:endParaRPr lang="en-IN" sz="1400" dirty="0"/>
          </a:p>
          <a:p>
            <a:pPr marL="114300" indent="0">
              <a:buNone/>
            </a:pPr>
            <a:r>
              <a:rPr lang="en-IN" sz="1400" b="1" dirty="0"/>
              <a:t>Solution:</a:t>
            </a:r>
            <a:endParaRPr lang="en-IN" sz="1400" dirty="0"/>
          </a:p>
          <a:p>
            <a:pPr marL="114300" indent="0">
              <a:buNone/>
            </a:pPr>
            <a:r>
              <a:rPr lang="en-IN" sz="1400" dirty="0"/>
              <a:t>The given numbers in Indian System words can be written as follows:</a:t>
            </a:r>
          </a:p>
          <a:p>
            <a:pPr marL="114300" indent="0">
              <a:buNone/>
            </a:pPr>
            <a:r>
              <a:rPr lang="en-IN" sz="1400" dirty="0"/>
              <a:t>(i) 4, 35, 342 = Four lakh, thirty five thousand, three hundred forty two</a:t>
            </a:r>
          </a:p>
          <a:p>
            <a:pPr marL="114300" indent="0">
              <a:buNone/>
            </a:pPr>
            <a:r>
              <a:rPr lang="en-IN" sz="1400" dirty="0"/>
              <a:t>(ii) 36, 71, 430 = Thirty six lakh, seventy one thousand four hundred thirty</a:t>
            </a:r>
          </a:p>
          <a:p>
            <a:pPr marL="114300" indent="0">
              <a:buNone/>
            </a:pPr>
            <a:r>
              <a:rPr lang="en-IN" sz="1400" dirty="0"/>
              <a:t>(iii) 4, 28, 30, 004 = Four crore, twenty eighty lakh, thirty thousand four</a:t>
            </a:r>
          </a:p>
          <a:p>
            <a:pPr marL="114300" indent="0">
              <a:buNone/>
            </a:pPr>
            <a:r>
              <a:rPr lang="en-IN" sz="1400" dirty="0"/>
              <a:t>(iv) 75, 132, 684 = Seventy five million, one hundred thirty two thousand, six hundred eighty four</a:t>
            </a:r>
          </a:p>
          <a:p>
            <a:pPr marL="114300" indent="0">
              <a:buNone/>
            </a:pPr>
            <a:r>
              <a:rPr lang="en-IN" sz="1400" dirty="0"/>
              <a:t>(v) 815, 906 = Eight hundred fifteen thousand, nine hundred six</a:t>
            </a:r>
          </a:p>
          <a:p>
            <a:pPr marL="114300" indent="0">
              <a:buNone/>
            </a:pPr>
            <a:r>
              <a:rPr lang="en-IN" sz="1400" dirty="0"/>
              <a:t/>
            </a:r>
            <a:br>
              <a:rPr lang="en-IN" sz="1400" dirty="0"/>
            </a:br>
            <a:endParaRPr lang="en-IN" sz="1400" dirty="0"/>
          </a:p>
        </p:txBody>
      </p:sp>
    </p:spTree>
    <p:extLst>
      <p:ext uri="{BB962C8B-B14F-4D97-AF65-F5344CB8AC3E}">
        <p14:creationId xmlns:p14="http://schemas.microsoft.com/office/powerpoint/2010/main" val="2268845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sz="2400" dirty="0" smtClean="0">
                <a:solidFill>
                  <a:srgbClr val="FF0000"/>
                </a:solidFill>
              </a:rPr>
              <a:t>Evaluation Question</a:t>
            </a:r>
            <a:endParaRPr lang="en-IN" sz="2400" dirty="0">
              <a:solidFill>
                <a:srgbClr val="FF0000"/>
              </a:solidFill>
            </a:endParaRPr>
          </a:p>
        </p:txBody>
      </p:sp>
      <p:sp>
        <p:nvSpPr>
          <p:cNvPr id="3" name="Text Placeholder 2"/>
          <p:cNvSpPr>
            <a:spLocks noGrp="1"/>
          </p:cNvSpPr>
          <p:nvPr>
            <p:ph type="body" idx="1"/>
          </p:nvPr>
        </p:nvSpPr>
        <p:spPr/>
        <p:txBody>
          <a:bodyPr/>
          <a:lstStyle/>
          <a:p>
            <a:pPr marL="114300" indent="0">
              <a:buNone/>
            </a:pPr>
            <a:r>
              <a:rPr lang="en-IN" sz="1400" b="1" dirty="0"/>
              <a:t>2. Write the following numbers, placing the commas, according to Indian system :</a:t>
            </a:r>
            <a:br>
              <a:rPr lang="en-IN" sz="1400" b="1" dirty="0"/>
            </a:br>
            <a:r>
              <a:rPr lang="en-IN" sz="1400" b="1" dirty="0"/>
              <a:t>(i) 835629 = …………</a:t>
            </a:r>
            <a:br>
              <a:rPr lang="en-IN" sz="1400" b="1" dirty="0"/>
            </a:br>
            <a:r>
              <a:rPr lang="en-IN" sz="1400" b="1" dirty="0"/>
              <a:t>(ii) 35640254 = …………</a:t>
            </a:r>
            <a:br>
              <a:rPr lang="en-IN" sz="1400" b="1" dirty="0"/>
            </a:br>
            <a:r>
              <a:rPr lang="en-IN" sz="1400" b="1" dirty="0"/>
              <a:t>(iii) 2826040 = ………</a:t>
            </a:r>
            <a:endParaRPr lang="en-IN" sz="1400" dirty="0"/>
          </a:p>
          <a:p>
            <a:pPr marL="114300" indent="0">
              <a:buNone/>
            </a:pPr>
            <a:r>
              <a:rPr lang="en-IN" sz="1400" b="1" dirty="0"/>
              <a:t>Solution:</a:t>
            </a:r>
            <a:endParaRPr lang="en-IN" sz="1400" dirty="0"/>
          </a:p>
          <a:p>
            <a:pPr marL="114300" indent="0">
              <a:buNone/>
            </a:pPr>
            <a:r>
              <a:rPr lang="en-IN" sz="1400" dirty="0"/>
              <a:t>Numbers placing the commas, according to Indian system can be written as follows:</a:t>
            </a:r>
          </a:p>
          <a:p>
            <a:pPr marL="114300" indent="0">
              <a:buNone/>
            </a:pPr>
            <a:r>
              <a:rPr lang="en-IN" sz="1400" dirty="0"/>
              <a:t>(i) 835629 = 8, 35, 629</a:t>
            </a:r>
          </a:p>
          <a:p>
            <a:pPr marL="114300" indent="0">
              <a:buNone/>
            </a:pPr>
            <a:r>
              <a:rPr lang="en-IN" sz="1400" dirty="0"/>
              <a:t>(ii) 35640254 = 3, 56, 40, 254</a:t>
            </a:r>
          </a:p>
          <a:p>
            <a:pPr marL="114300" indent="0">
              <a:buNone/>
            </a:pPr>
            <a:r>
              <a:rPr lang="en-IN" sz="1400" dirty="0"/>
              <a:t>(iii) 2826040 = 28, 26, 040</a:t>
            </a:r>
          </a:p>
          <a:p>
            <a:pPr marL="114300" indent="0">
              <a:buNone/>
            </a:pPr>
            <a:endParaRPr lang="en-IN" sz="1400" dirty="0"/>
          </a:p>
        </p:txBody>
      </p:sp>
    </p:spTree>
    <p:extLst>
      <p:ext uri="{BB962C8B-B14F-4D97-AF65-F5344CB8AC3E}">
        <p14:creationId xmlns:p14="http://schemas.microsoft.com/office/powerpoint/2010/main" val="93468508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1769</TotalTime>
  <Words>414</Words>
  <Application>Microsoft Office PowerPoint</Application>
  <PresentationFormat>On-screen Show (16:9)</PresentationFormat>
  <Paragraphs>66</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PowerPoint Presentation</vt:lpstr>
      <vt:lpstr>Learning outcomes </vt:lpstr>
      <vt:lpstr>PowerPoint Presentation</vt:lpstr>
      <vt:lpstr>International Place Value Chart</vt:lpstr>
      <vt:lpstr>Comparison of Indian and International place value System</vt:lpstr>
      <vt:lpstr>PowerPoint Presentation</vt:lpstr>
      <vt:lpstr>PowerPoint Presentation</vt:lpstr>
      <vt:lpstr>Evaluation Question</vt:lpstr>
      <vt:lpstr>Evaluation Question</vt:lpstr>
      <vt:lpstr>Evaluation Question</vt:lpstr>
      <vt:lpstr>Home assignment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83</cp:revision>
  <dcterms:modified xsi:type="dcterms:W3CDTF">2021-04-07T04:57:14Z</dcterms:modified>
</cp:coreProperties>
</file>