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86" r:id="rId3"/>
    <p:sldId id="307" r:id="rId4"/>
    <p:sldId id="308" r:id="rId5"/>
    <p:sldId id="294" r:id="rId6"/>
    <p:sldId id="303" r:id="rId7"/>
    <p:sldId id="304" r:id="rId8"/>
    <p:sldId id="291" r:id="rId9"/>
    <p:sldId id="293" r:id="rId10"/>
    <p:sldId id="306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5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183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8056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2611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231834"/>
            <a:ext cx="8451126" cy="786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STIMATION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2190000" y="2411013"/>
            <a:ext cx="4952672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02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NUMBER SYSTEM</a:t>
            </a:r>
          </a:p>
          <a:p>
            <a:pPr lvl="0"/>
            <a:r>
              <a:rPr lang="en" b="1" dirty="0" smtClean="0"/>
              <a:t>SUB TOPIC: </a:t>
            </a:r>
            <a:r>
              <a:rPr lang="en-IN" b="1" dirty="0"/>
              <a:t>Problem solving based  on Estimation of Numbers </a:t>
            </a:r>
            <a:endParaRPr lang="en-IN" b="1" dirty="0" smtClean="0"/>
          </a:p>
          <a:p>
            <a:pPr lvl="0"/>
            <a:r>
              <a:rPr lang="en-IN" b="1" dirty="0" smtClean="0"/>
              <a:t>PERIOD NO:3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711F3D-4545-4E55-A8E4-52941DB66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980" y="445025"/>
            <a:ext cx="7100319" cy="572700"/>
          </a:xfrm>
        </p:spPr>
        <p:txBody>
          <a:bodyPr/>
          <a:lstStyle/>
          <a:p>
            <a:r>
              <a:rPr lang="en-IN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</a:t>
            </a: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4D32567-0E57-4CF9-8A81-06A8FE1D3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dirty="0" smtClean="0">
                <a:solidFill>
                  <a:srgbClr val="00B050"/>
                </a:solidFill>
              </a:rPr>
              <a:t>AHA</a:t>
            </a:r>
          </a:p>
          <a:p>
            <a:pPr marL="114300" indent="0">
              <a:buNone/>
            </a:pPr>
            <a:r>
              <a:rPr lang="en-US" dirty="0"/>
              <a:t>Q1. Find the estimated sum of 4,380 and 18,765 to the nearest thousand.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 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Q2.Estimate the quotient </a:t>
            </a:r>
            <a:r>
              <a:rPr lang="en-US" dirty="0" smtClean="0"/>
              <a:t>by rounding off to </a:t>
            </a:r>
            <a:r>
              <a:rPr lang="en-US" smtClean="0"/>
              <a:t>nearest ten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a)283/7      b)314/6     c)6217/7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d) 2758/96     e)4423/21</a:t>
            </a:r>
            <a:endParaRPr lang="en-IN" dirty="0"/>
          </a:p>
          <a:p>
            <a:endParaRPr lang="en-IN" dirty="0" smtClean="0">
              <a:solidFill>
                <a:srgbClr val="00B050"/>
              </a:solidFill>
            </a:endParaRPr>
          </a:p>
          <a:p>
            <a:endParaRPr lang="en-IN" dirty="0">
              <a:solidFill>
                <a:srgbClr val="00B05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D2959E1-6375-4356-B7C6-5D109E4C1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704" y="4390600"/>
            <a:ext cx="1237595" cy="615749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320505" y="3910794"/>
            <a:ext cx="2320505" cy="10955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HW</a:t>
            </a:r>
          </a:p>
          <a:p>
            <a:pPr algn="ctr"/>
            <a:r>
              <a:rPr lang="en-IN" dirty="0" smtClean="0"/>
              <a:t>EX 2.B Q.NO. 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003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FDCA470-F94A-4770-8999-EEE0CD45DF12}"/>
              </a:ext>
            </a:extLst>
          </p:cNvPr>
          <p:cNvSpPr txBox="1"/>
          <p:nvPr/>
        </p:nvSpPr>
        <p:spPr>
          <a:xfrm>
            <a:off x="957533" y="1431985"/>
            <a:ext cx="74445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1800" dirty="0" smtClean="0"/>
              <a:t>*Student </a:t>
            </a:r>
            <a:r>
              <a:rPr lang="en-US" sz="1800" dirty="0"/>
              <a:t>will be able to estimate the quotient.</a:t>
            </a:r>
            <a:endParaRPr lang="en-IN" sz="1800" dirty="0"/>
          </a:p>
          <a:p>
            <a:pPr lvl="0"/>
            <a:r>
              <a:rPr lang="en-US" sz="1800" dirty="0" smtClean="0"/>
              <a:t>*Student </a:t>
            </a:r>
            <a:r>
              <a:rPr lang="en-US" sz="1800" dirty="0"/>
              <a:t>will be able do approximation. </a:t>
            </a:r>
            <a:endParaRPr lang="en-IN" sz="1800" dirty="0"/>
          </a:p>
          <a:p>
            <a:r>
              <a:rPr lang="en-US" sz="1800" dirty="0" smtClean="0"/>
              <a:t>*Student </a:t>
            </a:r>
            <a:r>
              <a:rPr lang="en-US" sz="1800" dirty="0"/>
              <a:t>will be able to apply approximation in real life situation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246" y="852487"/>
            <a:ext cx="2875112" cy="343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633" y="852487"/>
            <a:ext cx="3433313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26543" y="319177"/>
            <a:ext cx="47011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2200"/>
            </a:pPr>
            <a:r>
              <a:rPr lang="en-IN" sz="1600" b="1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Problem</a:t>
            </a:r>
            <a:r>
              <a:rPr lang="en-IN" sz="1600" dirty="0">
                <a:solidFill>
                  <a:srgbClr val="FF0000"/>
                </a:solidFill>
              </a:rPr>
              <a:t> solving based on Estimation of Numbers</a:t>
            </a:r>
            <a:endParaRPr lang="en-IN" sz="16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88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dirty="0" smtClean="0">
                <a:solidFill>
                  <a:srgbClr val="FF0000"/>
                </a:solidFill>
              </a:rPr>
              <a:t>Previous Knowledge Test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587259"/>
            <a:ext cx="7736745" cy="2981615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1</a:t>
            </a:r>
            <a:r>
              <a:rPr lang="en-US" dirty="0" smtClean="0"/>
              <a:t>..</a:t>
            </a:r>
            <a:r>
              <a:rPr lang="en-US" dirty="0"/>
              <a:t>Estimate the sums by rounding off to the nearest thousands</a:t>
            </a:r>
            <a:endParaRPr lang="en-IN" dirty="0"/>
          </a:p>
          <a:p>
            <a:pPr marL="114300" indent="0">
              <a:buNone/>
            </a:pPr>
            <a:r>
              <a:rPr lang="en-US" dirty="0" smtClean="0"/>
              <a:t>i)7789+569</a:t>
            </a:r>
            <a:endParaRPr lang="en-IN" dirty="0"/>
          </a:p>
          <a:p>
            <a:pPr marL="114300" indent="0">
              <a:buNone/>
            </a:pPr>
            <a:r>
              <a:rPr lang="en-US" dirty="0" smtClean="0"/>
              <a:t>ii)8976+4356</a:t>
            </a:r>
            <a:r>
              <a:rPr lang="en-US" dirty="0"/>
              <a:t>5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r>
              <a:rPr lang="en-US" dirty="0" smtClean="0"/>
              <a:t>2. </a:t>
            </a:r>
            <a:r>
              <a:rPr lang="en-US" dirty="0"/>
              <a:t>Give a rough estimate (by rounding off to nearest hundreds) and also a closer estimate (by rounding off to nearest tens) :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 (a) 439 + 334 + 4,317 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(b) 1,08,734 – 47,599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 (c) 8325 – 491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 (d) 4, 89,348 – 48,365</a:t>
            </a:r>
            <a:endParaRPr lang="en-IN" dirty="0"/>
          </a:p>
          <a:p>
            <a:pPr marL="11430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88705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B3285B6B-20FC-4136-AF54-41E7AE903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591" y="1374779"/>
            <a:ext cx="8520600" cy="3416400"/>
          </a:xfrm>
        </p:spPr>
        <p:txBody>
          <a:bodyPr/>
          <a:lstStyle/>
          <a:p>
            <a:pPr algn="just"/>
            <a:endParaRPr lang="en-US" sz="14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sp>
        <p:nvSpPr>
          <p:cNvPr id="2" name="Rectangle 1"/>
          <p:cNvSpPr/>
          <p:nvPr/>
        </p:nvSpPr>
        <p:spPr>
          <a:xfrm>
            <a:off x="422694" y="1702086"/>
            <a:ext cx="79524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Estimation of quotient will be explained with the help of a video</a:t>
            </a:r>
            <a:r>
              <a:rPr lang="en-US" sz="2000" dirty="0" smtClean="0"/>
              <a:t>.</a:t>
            </a:r>
          </a:p>
          <a:p>
            <a:endParaRPr lang="en-IN" sz="2000" dirty="0"/>
          </a:p>
          <a:p>
            <a:r>
              <a:rPr lang="en-US" sz="2000" dirty="0">
                <a:solidFill>
                  <a:srgbClr val="0070C0"/>
                </a:solidFill>
              </a:rPr>
              <a:t>https://www.youtube.com/watch?v=dQcF0Q2WcfE</a:t>
            </a:r>
            <a:endParaRPr lang="en-IN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6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08097" y="4392734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dirty="0">
                <a:solidFill>
                  <a:srgbClr val="FF0000"/>
                </a:solidFill>
              </a:rPr>
              <a:t>Problem solving based on Estimation of Numbers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90931" y="1100717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US" dirty="0" smtClean="0"/>
              <a:t>Q.1. </a:t>
            </a:r>
            <a:r>
              <a:rPr lang="en-US" dirty="0"/>
              <a:t>Estimate the following by converting each of them to nearest ten</a:t>
            </a:r>
            <a:endParaRPr lang="en-IN" dirty="0"/>
          </a:p>
          <a:p>
            <a:pPr marL="114300" lvl="0" indent="0">
              <a:buNone/>
            </a:pPr>
            <a:r>
              <a:rPr lang="en-US" dirty="0" smtClean="0"/>
              <a:t>i. 484/42</a:t>
            </a:r>
            <a:endParaRPr lang="en-IN" dirty="0"/>
          </a:p>
          <a:p>
            <a:pPr marL="114300" indent="0">
              <a:buNone/>
            </a:pPr>
            <a:r>
              <a:rPr lang="en-US" dirty="0" smtClean="0"/>
              <a:t>ii. 198/24</a:t>
            </a:r>
          </a:p>
          <a:p>
            <a:pPr marL="114300" indent="0">
              <a:buNone/>
            </a:pPr>
            <a:r>
              <a:rPr lang="en-US" dirty="0" smtClean="0"/>
              <a:t>Solutions:</a:t>
            </a:r>
          </a:p>
          <a:p>
            <a:pPr marL="114300" indent="0">
              <a:buNone/>
            </a:pPr>
            <a:r>
              <a:rPr lang="en-IN" dirty="0" smtClean="0"/>
              <a:t>i) 484 </a:t>
            </a:r>
            <a:r>
              <a:rPr lang="en-IN" dirty="0"/>
              <a:t>÷ </a:t>
            </a:r>
            <a:r>
              <a:rPr lang="en-IN" dirty="0" smtClean="0"/>
              <a:t>42</a:t>
            </a:r>
            <a:endParaRPr lang="en-IN" dirty="0"/>
          </a:p>
          <a:p>
            <a:pPr marL="114300" indent="0">
              <a:buNone/>
            </a:pPr>
            <a:r>
              <a:rPr lang="en-IN" dirty="0" smtClean="0"/>
              <a:t>484 ÷42 </a:t>
            </a:r>
            <a:r>
              <a:rPr lang="en-IN" dirty="0"/>
              <a:t>is approximately (to the nearest 10) equal to</a:t>
            </a:r>
          </a:p>
          <a:p>
            <a:pPr marL="114300" indent="0">
              <a:buNone/>
            </a:pPr>
            <a:r>
              <a:rPr lang="en-IN" dirty="0" smtClean="0"/>
              <a:t>480 </a:t>
            </a:r>
            <a:r>
              <a:rPr lang="en-IN" dirty="0"/>
              <a:t>÷ </a:t>
            </a:r>
            <a:r>
              <a:rPr lang="en-IN" dirty="0" smtClean="0"/>
              <a:t>40 </a:t>
            </a:r>
            <a:r>
              <a:rPr lang="en-IN" dirty="0"/>
              <a:t>= </a:t>
            </a:r>
            <a:r>
              <a:rPr lang="en-IN" dirty="0" smtClean="0"/>
              <a:t>12</a:t>
            </a:r>
            <a:endParaRPr lang="en-US" dirty="0" smtClean="0"/>
          </a:p>
          <a:p>
            <a:pPr marL="114300" indent="0">
              <a:buNone/>
            </a:pPr>
            <a:r>
              <a:rPr lang="en-IN" dirty="0" smtClean="0"/>
              <a:t>ii) </a:t>
            </a:r>
            <a:r>
              <a:rPr lang="en-IN" dirty="0"/>
              <a:t>198 ÷ 24</a:t>
            </a:r>
          </a:p>
          <a:p>
            <a:pPr marL="114300" indent="0">
              <a:buNone/>
            </a:pPr>
            <a:r>
              <a:rPr lang="en-IN" dirty="0"/>
              <a:t>198 ÷ 24 is approximately (to the nearest 10) equal to</a:t>
            </a:r>
          </a:p>
          <a:p>
            <a:pPr marL="114300" indent="0">
              <a:buNone/>
            </a:pPr>
            <a:r>
              <a:rPr lang="en-IN" dirty="0"/>
              <a:t>200 ÷ 20 = 10</a:t>
            </a:r>
          </a:p>
          <a:p>
            <a:pPr marL="114300" indent="0">
              <a:buNone/>
            </a:pPr>
            <a:endParaRPr lang="en-IN" dirty="0"/>
          </a:p>
          <a:p>
            <a:pPr marL="114300" indent="0">
              <a:buNone/>
            </a:pPr>
            <a:endParaRPr lang="en-IN" dirty="0"/>
          </a:p>
          <a:p>
            <a:pPr marL="11430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68710" y="434706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E55070A-84C4-4BBE-A04A-43E566BFE90D}"/>
              </a:ext>
            </a:extLst>
          </p:cNvPr>
          <p:cNvSpPr txBox="1"/>
          <p:nvPr/>
        </p:nvSpPr>
        <p:spPr>
          <a:xfrm>
            <a:off x="1020279" y="692508"/>
            <a:ext cx="6767296" cy="586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400" dirty="0">
                <a:solidFill>
                  <a:srgbClr val="FF0000"/>
                </a:solidFill>
              </a:rPr>
              <a:t>Evaluation Questions</a:t>
            </a:r>
            <a:endParaRPr lang="en-US" sz="2400" b="0" i="0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561" y="1406106"/>
            <a:ext cx="7539487" cy="3134844"/>
          </a:xfrm>
        </p:spPr>
        <p:txBody>
          <a:bodyPr/>
          <a:lstStyle/>
          <a:p>
            <a:r>
              <a:rPr lang="en-IN" sz="1600" b="1" dirty="0" smtClean="0"/>
              <a:t>Q7Estimate </a:t>
            </a:r>
            <a:r>
              <a:rPr lang="en-IN" sz="1600" b="1" dirty="0"/>
              <a:t>each of the following products by rounding off each number to the nearest ten :</a:t>
            </a:r>
            <a:br>
              <a:rPr lang="en-IN" sz="1600" b="1" dirty="0"/>
            </a:br>
            <a:r>
              <a:rPr lang="en-IN" sz="1600" b="1" dirty="0"/>
              <a:t>(i) 49 x 52</a:t>
            </a:r>
            <a:br>
              <a:rPr lang="en-IN" sz="1600" b="1" dirty="0"/>
            </a:br>
            <a:r>
              <a:rPr lang="en-IN" sz="1600" b="1" dirty="0"/>
              <a:t>Solution: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IN" sz="1600" dirty="0"/>
              <a:t>(i) 49 to the nearest ten = 50 and</a:t>
            </a:r>
            <a:br>
              <a:rPr lang="en-IN" sz="1600" dirty="0"/>
            </a:br>
            <a:r>
              <a:rPr lang="en-IN" sz="1600" dirty="0"/>
              <a:t>52 to the nearest ten = 50</a:t>
            </a:r>
            <a:br>
              <a:rPr lang="en-IN" sz="1600" dirty="0"/>
            </a:br>
            <a:r>
              <a:rPr lang="en-IN" sz="1600" dirty="0"/>
              <a:t>∴Required product = (50 × 50)</a:t>
            </a:r>
            <a:br>
              <a:rPr lang="en-IN" sz="1600" dirty="0"/>
            </a:br>
            <a:r>
              <a:rPr lang="en-IN" sz="1600" dirty="0"/>
              <a:t>= 2500</a:t>
            </a:r>
            <a:br>
              <a:rPr lang="en-IN" sz="1600" dirty="0"/>
            </a:b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41770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5801" y="445632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dirty="0" smtClean="0">
                <a:solidFill>
                  <a:srgbClr val="FF0000"/>
                </a:solidFill>
              </a:rPr>
              <a:t>Evaluation Questions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/>
              <a:t>8. Estimate each of the following products by rounding off each number to the nearest hundred :</a:t>
            </a:r>
            <a:br>
              <a:rPr lang="en-IN" b="1" dirty="0"/>
            </a:br>
            <a:r>
              <a:rPr lang="en-IN" b="1" dirty="0"/>
              <a:t>(i) 477 x </a:t>
            </a:r>
            <a:r>
              <a:rPr lang="en-IN" b="1" dirty="0" smtClean="0"/>
              <a:t>213</a:t>
            </a:r>
          </a:p>
          <a:p>
            <a:pPr marL="114300" indent="0">
              <a:buNone/>
            </a:pPr>
            <a:r>
              <a:rPr lang="en-IN" b="1" dirty="0" smtClean="0"/>
              <a:t>Solution</a:t>
            </a:r>
            <a:r>
              <a:rPr lang="en-IN" b="1" dirty="0"/>
              <a:t/>
            </a:r>
            <a:br>
              <a:rPr lang="en-IN" b="1" dirty="0"/>
            </a:br>
            <a:r>
              <a:rPr lang="en-IN" dirty="0"/>
              <a:t>(i) 477 x 213</a:t>
            </a:r>
          </a:p>
          <a:p>
            <a:pPr marL="114300" indent="0">
              <a:buNone/>
            </a:pPr>
            <a:r>
              <a:rPr lang="en-IN" dirty="0"/>
              <a:t>477 to the nearest hundred = 500 and</a:t>
            </a:r>
          </a:p>
          <a:p>
            <a:pPr marL="114300" indent="0">
              <a:buNone/>
            </a:pPr>
            <a:r>
              <a:rPr lang="en-IN" dirty="0"/>
              <a:t>213 to the nearest hundred = 200</a:t>
            </a:r>
          </a:p>
          <a:p>
            <a:pPr marL="114300" indent="0">
              <a:buNone/>
            </a:pPr>
            <a:r>
              <a:rPr lang="en-IN" dirty="0"/>
              <a:t>∴Required product = (500 × 200)</a:t>
            </a:r>
          </a:p>
          <a:p>
            <a:pPr marL="114300" indent="0">
              <a:buNone/>
            </a:pPr>
            <a:r>
              <a:rPr lang="en-IN" dirty="0"/>
              <a:t>= 100000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6884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4187" y="44423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dirty="0">
                <a:solidFill>
                  <a:srgbClr val="FF0000"/>
                </a:solidFill>
              </a:rPr>
              <a:t>Evaluation Questions</a:t>
            </a:r>
            <a:r>
              <a:rPr lang="en-US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sz="1600" b="1" dirty="0"/>
              <a:t>10. Estimate each of the following quotients by converting each number to the nearest ten:</a:t>
            </a:r>
            <a:br>
              <a:rPr lang="en-IN" sz="1600" b="1" dirty="0"/>
            </a:br>
            <a:r>
              <a:rPr lang="en-IN" sz="1600" b="1" dirty="0"/>
              <a:t>(i) 87 ÷ </a:t>
            </a:r>
            <a:r>
              <a:rPr lang="en-IN" sz="1600" b="1" dirty="0" smtClean="0"/>
              <a:t>28</a:t>
            </a:r>
          </a:p>
          <a:p>
            <a:pPr marL="114300" indent="0">
              <a:buNone/>
            </a:pPr>
            <a:r>
              <a:rPr lang="en-IN" sz="1600" b="1" dirty="0" smtClean="0"/>
              <a:t>(ii) 84</a:t>
            </a:r>
            <a:r>
              <a:rPr lang="en-IN" sz="1600" b="1" dirty="0"/>
              <a:t> </a:t>
            </a:r>
            <a:r>
              <a:rPr lang="en-IN" sz="1600" b="1" dirty="0" smtClean="0"/>
              <a:t>÷ 23</a:t>
            </a:r>
          </a:p>
          <a:p>
            <a:pPr marL="114300" indent="0">
              <a:buNone/>
            </a:pPr>
            <a:r>
              <a:rPr lang="en-IN" sz="1600" dirty="0" smtClean="0"/>
              <a:t>Solutions</a:t>
            </a:r>
          </a:p>
          <a:p>
            <a:pPr marL="114300" indent="0">
              <a:buNone/>
            </a:pPr>
            <a:r>
              <a:rPr lang="en-IN" sz="1600" dirty="0" smtClean="0"/>
              <a:t>(i</a:t>
            </a:r>
            <a:r>
              <a:rPr lang="en-IN" sz="1600" dirty="0"/>
              <a:t>) 87 ÷ 28</a:t>
            </a:r>
          </a:p>
          <a:p>
            <a:pPr marL="114300" indent="0">
              <a:buNone/>
            </a:pPr>
            <a:r>
              <a:rPr lang="en-IN" sz="1600" dirty="0"/>
              <a:t>87 ÷ 28 is approximately (to the nearest 10) equal to</a:t>
            </a:r>
          </a:p>
          <a:p>
            <a:pPr marL="114300" indent="0">
              <a:buNone/>
            </a:pPr>
            <a:r>
              <a:rPr lang="en-IN" sz="1600" dirty="0"/>
              <a:t>90 ÷ 30 = 3</a:t>
            </a:r>
          </a:p>
          <a:p>
            <a:pPr marL="114300" indent="0">
              <a:buNone/>
            </a:pPr>
            <a:r>
              <a:rPr lang="en-IN" sz="1600" dirty="0"/>
              <a:t>(ii) 84 ÷ 23</a:t>
            </a:r>
          </a:p>
          <a:p>
            <a:pPr marL="114300" indent="0">
              <a:buNone/>
            </a:pPr>
            <a:r>
              <a:rPr lang="en-IN" sz="1600" dirty="0"/>
              <a:t>84 ÷ 23 is approximately (to the nearest 10) equal to</a:t>
            </a:r>
          </a:p>
          <a:p>
            <a:pPr marL="114300" indent="0">
              <a:buNone/>
            </a:pPr>
            <a:r>
              <a:rPr lang="en-IN" sz="1600" dirty="0"/>
              <a:t>80 ÷ 20 = 4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2996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1951</TotalTime>
  <Words>317</Words>
  <Application>Microsoft Office PowerPoint</Application>
  <PresentationFormat>On-screen Show (16:9)</PresentationFormat>
  <Paragraphs>65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PowerPoint Presentation</vt:lpstr>
      <vt:lpstr>Learning outcomes </vt:lpstr>
      <vt:lpstr>PowerPoint Presentation</vt:lpstr>
      <vt:lpstr>Previous Knowledge Test</vt:lpstr>
      <vt:lpstr>PowerPoint Presentation</vt:lpstr>
      <vt:lpstr>Problem solving based on Estimation of Numbers</vt:lpstr>
      <vt:lpstr>Q7Estimate each of the following products by rounding off each number to the nearest ten : (i) 49 x 52 Solution: (i) 49 to the nearest ten = 50 and 52 to the nearest ten = 50 ∴Required product = (50 × 50) = 2500 </vt:lpstr>
      <vt:lpstr>Evaluation Questions</vt:lpstr>
      <vt:lpstr>Evaluation Questions </vt:lpstr>
      <vt:lpstr>Home assignment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84</cp:revision>
  <dcterms:modified xsi:type="dcterms:W3CDTF">2021-05-09T14:13:46Z</dcterms:modified>
</cp:coreProperties>
</file>