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86" r:id="rId3"/>
    <p:sldId id="303" r:id="rId4"/>
    <p:sldId id="307" r:id="rId5"/>
    <p:sldId id="288" r:id="rId6"/>
    <p:sldId id="302" r:id="rId7"/>
    <p:sldId id="294" r:id="rId8"/>
    <p:sldId id="291" r:id="rId9"/>
    <p:sldId id="304" r:id="rId10"/>
    <p:sldId id="293" r:id="rId11"/>
    <p:sldId id="306"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3248" autoAdjust="0"/>
  </p:normalViewPr>
  <p:slideViewPr>
    <p:cSldViewPr snapToGrid="0">
      <p:cViewPr>
        <p:scale>
          <a:sx n="110" d="100"/>
          <a:sy n="110" d="100"/>
        </p:scale>
        <p:origin x="-96" y="6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33600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51379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51379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18798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3462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8056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25183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12611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6" y="1136945"/>
            <a:ext cx="7726506" cy="71773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E</a:t>
            </a:r>
            <a:r>
              <a:rPr lang="en" sz="3000" b="1" i="0" u="none" strike="noStrike" cap="none" dirty="0" smtClean="0">
                <a:solidFill>
                  <a:srgbClr val="FF0000"/>
                </a:solidFill>
                <a:latin typeface="Calibri"/>
                <a:ea typeface="Calibri"/>
                <a:cs typeface="Calibri"/>
                <a:sym typeface="Calibri"/>
              </a:rPr>
              <a:t>STIMATION</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190000" y="2411012"/>
            <a:ext cx="4764000" cy="1366627"/>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MATHEMATICS</a:t>
            </a:r>
            <a:endParaRPr b="1" dirty="0"/>
          </a:p>
          <a:p>
            <a:pPr marL="0" lvl="0" indent="0" algn="l" rtl="0">
              <a:spcBef>
                <a:spcPts val="0"/>
              </a:spcBef>
              <a:spcAft>
                <a:spcPts val="0"/>
              </a:spcAft>
              <a:buNone/>
            </a:pPr>
            <a:r>
              <a:rPr lang="en" b="1" dirty="0"/>
              <a:t>CHAPTER NUMBER: </a:t>
            </a:r>
            <a:r>
              <a:rPr lang="en" b="1" dirty="0" smtClean="0"/>
              <a:t>02</a:t>
            </a:r>
            <a:endParaRPr b="1" dirty="0"/>
          </a:p>
          <a:p>
            <a:pPr marL="0" lvl="0" indent="0" algn="l" rtl="0">
              <a:spcBef>
                <a:spcPts val="0"/>
              </a:spcBef>
              <a:spcAft>
                <a:spcPts val="0"/>
              </a:spcAft>
              <a:buNone/>
            </a:pPr>
            <a:r>
              <a:rPr lang="en" b="1" dirty="0"/>
              <a:t>CHAPTER NAME </a:t>
            </a:r>
            <a:r>
              <a:rPr lang="en" b="1" dirty="0" smtClean="0"/>
              <a:t>: ESTIMATION</a:t>
            </a:r>
          </a:p>
          <a:p>
            <a:pPr lvl="0"/>
            <a:r>
              <a:rPr lang="en" b="1" dirty="0" smtClean="0"/>
              <a:t>SUB TOPIC: </a:t>
            </a:r>
            <a:r>
              <a:rPr lang="en-IN" b="1" dirty="0"/>
              <a:t>Estimation of </a:t>
            </a:r>
            <a:r>
              <a:rPr lang="en-IN" b="1" dirty="0" smtClean="0"/>
              <a:t>Numbers</a:t>
            </a:r>
          </a:p>
          <a:p>
            <a:pPr lvl="0"/>
            <a:r>
              <a:rPr lang="en-IN" b="1" dirty="0" smtClean="0"/>
              <a:t>PERIOD NO :2 </a:t>
            </a:r>
            <a:endParaRPr lang="en" b="1" dirty="0" smtClean="0"/>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24187" y="4442368"/>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a:solidFill>
                  <a:srgbClr val="FF0000"/>
                </a:solidFill>
              </a:rPr>
              <a:t>Evaluation Questions</a:t>
            </a:r>
            <a:br>
              <a:rPr lang="en-IN" sz="2400" dirty="0">
                <a:solidFill>
                  <a:srgbClr val="FF0000"/>
                </a:solidFill>
              </a:rPr>
            </a:br>
            <a:endParaRPr lang="en-IN" sz="2400" dirty="0"/>
          </a:p>
        </p:txBody>
      </p:sp>
      <p:sp>
        <p:nvSpPr>
          <p:cNvPr id="4" name="Rectangle 3"/>
          <p:cNvSpPr/>
          <p:nvPr/>
        </p:nvSpPr>
        <p:spPr>
          <a:xfrm>
            <a:off x="431321" y="1216326"/>
            <a:ext cx="7192865" cy="3539430"/>
          </a:xfrm>
          <a:prstGeom prst="rect">
            <a:avLst/>
          </a:prstGeom>
        </p:spPr>
        <p:txBody>
          <a:bodyPr wrap="square">
            <a:spAutoFit/>
          </a:bodyPr>
          <a:lstStyle/>
          <a:p>
            <a:r>
              <a:rPr lang="en-IN" sz="1600" b="1" dirty="0"/>
              <a:t>5.Estimate each difference to the nearest hundred:</a:t>
            </a:r>
            <a:br>
              <a:rPr lang="en-IN" sz="1600" b="1" dirty="0"/>
            </a:br>
            <a:r>
              <a:rPr lang="en-IN" sz="1600" b="1" dirty="0"/>
              <a:t>(i) 769 – 314</a:t>
            </a:r>
            <a:br>
              <a:rPr lang="en-IN" sz="1600" b="1" dirty="0"/>
            </a:br>
            <a:r>
              <a:rPr lang="en-IN" sz="1600" b="1" dirty="0"/>
              <a:t>(ii) 856 – </a:t>
            </a:r>
            <a:r>
              <a:rPr lang="en-IN" sz="1600" b="1" dirty="0" smtClean="0"/>
              <a:t>687</a:t>
            </a:r>
            <a:endParaRPr lang="en-IN" sz="1600" dirty="0"/>
          </a:p>
          <a:p>
            <a:r>
              <a:rPr lang="en-IN" sz="1600" b="1" dirty="0"/>
              <a:t>Solution:</a:t>
            </a:r>
            <a:endParaRPr lang="en-IN" sz="1600" dirty="0"/>
          </a:p>
          <a:p>
            <a:r>
              <a:rPr lang="en-IN" sz="1600" dirty="0"/>
              <a:t>(i) 769 to the nearest hundred = 800 and</a:t>
            </a:r>
          </a:p>
          <a:p>
            <a:r>
              <a:rPr lang="en-IN" sz="1600" dirty="0"/>
              <a:t>314 to the nearest hundred = 300</a:t>
            </a:r>
          </a:p>
          <a:p>
            <a:r>
              <a:rPr lang="en-IN" sz="1600" dirty="0"/>
              <a:t>∴Required difference = (800 – 300)</a:t>
            </a:r>
          </a:p>
          <a:p>
            <a:r>
              <a:rPr lang="en-IN" sz="1600" dirty="0"/>
              <a:t>= 500</a:t>
            </a:r>
          </a:p>
          <a:p>
            <a:r>
              <a:rPr lang="en-IN" sz="1600" dirty="0"/>
              <a:t>(ii) 856 to the nearest hundred = 900 and</a:t>
            </a:r>
          </a:p>
          <a:p>
            <a:r>
              <a:rPr lang="en-IN" sz="1600" dirty="0"/>
              <a:t>687 to the nearest hundred = 700</a:t>
            </a:r>
          </a:p>
          <a:p>
            <a:r>
              <a:rPr lang="en-IN" sz="1600" dirty="0"/>
              <a:t>∴Required difference = (900 – 700)</a:t>
            </a:r>
          </a:p>
          <a:p>
            <a:r>
              <a:rPr lang="en-IN" sz="1600" dirty="0"/>
              <a:t>= 200</a:t>
            </a:r>
          </a:p>
          <a:p>
            <a:r>
              <a:rPr lang="en-IN" sz="1600" dirty="0"/>
              <a:t/>
            </a:r>
            <a:br>
              <a:rPr lang="en-IN" sz="1600" dirty="0"/>
            </a:br>
            <a:endParaRPr lang="en-IN" sz="1600" dirty="0"/>
          </a:p>
        </p:txBody>
      </p:sp>
    </p:spTree>
    <p:extLst>
      <p:ext uri="{BB962C8B-B14F-4D97-AF65-F5344CB8AC3E}">
        <p14:creationId xmlns:p14="http://schemas.microsoft.com/office/powerpoint/2010/main" val="229960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711F3D-4545-4E55-A8E4-52941DB66516}"/>
              </a:ext>
            </a:extLst>
          </p:cNvPr>
          <p:cNvSpPr>
            <a:spLocks noGrp="1"/>
          </p:cNvSpPr>
          <p:nvPr>
            <p:ph type="title"/>
          </p:nvPr>
        </p:nvSpPr>
        <p:spPr>
          <a:xfrm>
            <a:off x="1731980" y="445025"/>
            <a:ext cx="7100319" cy="572700"/>
          </a:xfrm>
        </p:spPr>
        <p:txBody>
          <a:bodyPr/>
          <a:lstStyle/>
          <a:p>
            <a:r>
              <a:rPr lang="en-IN" sz="1800" dirty="0">
                <a:solidFill>
                  <a:srgbClr val="FF0000"/>
                </a:solidFill>
                <a:latin typeface="Calibri" panose="020F0502020204030204" pitchFamily="34" charset="0"/>
                <a:cs typeface="Calibri" panose="020F0502020204030204" pitchFamily="34" charset="0"/>
              </a:rPr>
              <a:t>Home assignment</a:t>
            </a:r>
            <a:endParaRPr lang="en-IN" sz="1800" dirty="0">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xmlns="" id="{B4D32567-0E57-4CF9-8A81-06A8FE1D3DC7}"/>
              </a:ext>
            </a:extLst>
          </p:cNvPr>
          <p:cNvSpPr>
            <a:spLocks noGrp="1"/>
          </p:cNvSpPr>
          <p:nvPr>
            <p:ph type="body" idx="1"/>
          </p:nvPr>
        </p:nvSpPr>
        <p:spPr/>
        <p:txBody>
          <a:bodyPr/>
          <a:lstStyle/>
          <a:p>
            <a:pPr marL="114300" indent="0">
              <a:buNone/>
            </a:pPr>
            <a:r>
              <a:rPr lang="en-IN" dirty="0" smtClean="0">
                <a:solidFill>
                  <a:srgbClr val="FF0000"/>
                </a:solidFill>
              </a:rPr>
              <a:t>AHA</a:t>
            </a:r>
          </a:p>
          <a:p>
            <a:pPr marL="114300" indent="0" fontAlgn="ctr">
              <a:buNone/>
            </a:pPr>
            <a:r>
              <a:rPr lang="en-US" dirty="0"/>
              <a:t>Q1. The largest number formed by the digits 4, 3,0, 9, rounded off to the nearest thousand is ………………</a:t>
            </a:r>
            <a:endParaRPr lang="en-IN" dirty="0"/>
          </a:p>
          <a:p>
            <a:pPr marL="114300" indent="0" fontAlgn="ctr">
              <a:buNone/>
            </a:pPr>
            <a:r>
              <a:rPr lang="en-US" dirty="0"/>
              <a:t> </a:t>
            </a:r>
            <a:endParaRPr lang="en-IN" dirty="0"/>
          </a:p>
          <a:p>
            <a:pPr marL="114300" indent="0" fontAlgn="ctr">
              <a:buNone/>
            </a:pPr>
            <a:r>
              <a:rPr lang="en-US" dirty="0"/>
              <a:t>Q2.The sum of my digits is 12. When rounded off to the nearest hundred. I am 500. Rounding to the nearest 10 makes me 530. What am I ?</a:t>
            </a:r>
            <a:endParaRPr lang="en-IN" dirty="0"/>
          </a:p>
          <a:p>
            <a:pPr marL="114300" indent="0" fontAlgn="ctr">
              <a:buNone/>
            </a:pPr>
            <a:r>
              <a:rPr lang="en-US" dirty="0"/>
              <a:t> </a:t>
            </a:r>
            <a:endParaRPr lang="en-IN" dirty="0"/>
          </a:p>
          <a:p>
            <a:pPr marL="114300" indent="0" fontAlgn="ctr">
              <a:buNone/>
            </a:pPr>
            <a:r>
              <a:rPr lang="en-US" dirty="0"/>
              <a:t>Q3.  Estimate the following products to the nearest ten:</a:t>
            </a:r>
            <a:endParaRPr lang="en-IN" dirty="0"/>
          </a:p>
          <a:p>
            <a:pPr marL="114300" indent="0" fontAlgn="ctr">
              <a:buNone/>
            </a:pPr>
            <a:r>
              <a:rPr lang="en-US" dirty="0"/>
              <a:t> (a) 578 × 161 (b) 5281 × 3491 (c) 1291 × 592 (d) 9250 × 29</a:t>
            </a:r>
            <a:endParaRPr lang="en-IN" dirty="0"/>
          </a:p>
          <a:p>
            <a:endParaRPr lang="en-IN" dirty="0">
              <a:solidFill>
                <a:srgbClr val="FF0000"/>
              </a:solidFill>
            </a:endParaRPr>
          </a:p>
        </p:txBody>
      </p:sp>
      <p:pic>
        <p:nvPicPr>
          <p:cNvPr id="4" name="Picture 3">
            <a:extLst>
              <a:ext uri="{FF2B5EF4-FFF2-40B4-BE49-F238E27FC236}">
                <a16:creationId xmlns:a16="http://schemas.microsoft.com/office/drawing/2014/main" xmlns="" id="{DD2959E1-6375-4356-B7C6-5D109E4C1CFF}"/>
              </a:ext>
            </a:extLst>
          </p:cNvPr>
          <p:cNvPicPr>
            <a:picLocks noChangeAspect="1"/>
          </p:cNvPicPr>
          <p:nvPr/>
        </p:nvPicPr>
        <p:blipFill>
          <a:blip r:embed="rId2"/>
          <a:stretch>
            <a:fillRect/>
          </a:stretch>
        </p:blipFill>
        <p:spPr>
          <a:xfrm>
            <a:off x="7594704" y="4390600"/>
            <a:ext cx="1237595" cy="615749"/>
          </a:xfrm>
          <a:prstGeom prst="rect">
            <a:avLst/>
          </a:prstGeom>
        </p:spPr>
      </p:pic>
      <p:sp>
        <p:nvSpPr>
          <p:cNvPr id="5" name="Oval 4"/>
          <p:cNvSpPr/>
          <p:nvPr/>
        </p:nvSpPr>
        <p:spPr>
          <a:xfrm>
            <a:off x="2613803" y="4080294"/>
            <a:ext cx="201858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HW</a:t>
            </a:r>
          </a:p>
          <a:p>
            <a:pPr algn="ctr"/>
            <a:r>
              <a:rPr lang="en-IN" dirty="0" smtClean="0"/>
              <a:t>EX.2B. Q.NO.4</a:t>
            </a:r>
            <a:endParaRPr lang="en-IN" dirty="0"/>
          </a:p>
        </p:txBody>
      </p:sp>
    </p:spTree>
    <p:extLst>
      <p:ext uri="{BB962C8B-B14F-4D97-AF65-F5344CB8AC3E}">
        <p14:creationId xmlns:p14="http://schemas.microsoft.com/office/powerpoint/2010/main" val="990036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440000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DC50AA-92E1-4EA1-8232-C138600022BD}"/>
              </a:ext>
            </a:extLst>
          </p:cNvPr>
          <p:cNvSpPr>
            <a:spLocks noGrp="1"/>
          </p:cNvSpPr>
          <p:nvPr>
            <p:ph type="title"/>
          </p:nvPr>
        </p:nvSpPr>
        <p:spPr>
          <a:xfrm>
            <a:off x="2678654" y="445025"/>
            <a:ext cx="6153646" cy="572700"/>
          </a:xfrm>
        </p:spPr>
        <p:txBody>
          <a:bodyPr/>
          <a:lstStyle/>
          <a:p>
            <a:r>
              <a:rPr lang="en-IN" dirty="0">
                <a:solidFill>
                  <a:srgbClr val="FF0000"/>
                </a:solidFill>
                <a:latin typeface="Calibri" panose="020F0502020204030204" pitchFamily="34" charset="0"/>
                <a:cs typeface="Calibri" panose="020F0502020204030204" pitchFamily="34" charset="0"/>
              </a:rPr>
              <a:t>Learning outcomes </a:t>
            </a:r>
          </a:p>
        </p:txBody>
      </p:sp>
      <p:sp>
        <p:nvSpPr>
          <p:cNvPr id="15" name="TextBox 14">
            <a:extLst>
              <a:ext uri="{FF2B5EF4-FFF2-40B4-BE49-F238E27FC236}">
                <a16:creationId xmlns:a16="http://schemas.microsoft.com/office/drawing/2014/main" xmlns="" id="{7FDCA470-F94A-4770-8999-EEE0CD45DF12}"/>
              </a:ext>
            </a:extLst>
          </p:cNvPr>
          <p:cNvSpPr txBox="1"/>
          <p:nvPr/>
        </p:nvSpPr>
        <p:spPr>
          <a:xfrm>
            <a:off x="957533" y="1431985"/>
            <a:ext cx="7444596" cy="923330"/>
          </a:xfrm>
          <a:prstGeom prst="rect">
            <a:avLst/>
          </a:prstGeom>
          <a:noFill/>
        </p:spPr>
        <p:txBody>
          <a:bodyPr wrap="square">
            <a:spAutoFit/>
          </a:bodyPr>
          <a:lstStyle/>
          <a:p>
            <a:pPr lvl="0"/>
            <a:r>
              <a:rPr lang="en-US" sz="1800" dirty="0" smtClean="0"/>
              <a:t>*Students </a:t>
            </a:r>
            <a:r>
              <a:rPr lang="en-US" sz="1800" dirty="0"/>
              <a:t>will be able to estimate the sum.</a:t>
            </a:r>
            <a:endParaRPr lang="en-IN" sz="1800" dirty="0"/>
          </a:p>
          <a:p>
            <a:pPr lvl="0"/>
            <a:r>
              <a:rPr lang="en-US" sz="1800" dirty="0" smtClean="0"/>
              <a:t>*Student </a:t>
            </a:r>
            <a:r>
              <a:rPr lang="en-US" sz="1800" dirty="0"/>
              <a:t>will be able to estimate the difference</a:t>
            </a:r>
            <a:endParaRPr lang="en-IN" sz="1800" dirty="0"/>
          </a:p>
          <a:p>
            <a:r>
              <a:rPr lang="en-US" sz="1800" dirty="0" smtClean="0"/>
              <a:t>*Student </a:t>
            </a:r>
            <a:r>
              <a:rPr lang="en-US" sz="1800" dirty="0"/>
              <a:t>will be able to estimate the product</a:t>
            </a:r>
            <a:endParaRPr lang="en-US" sz="18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xmlns=""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Tree>
    <p:extLst>
      <p:ext uri="{BB962C8B-B14F-4D97-AF65-F5344CB8AC3E}">
        <p14:creationId xmlns:p14="http://schemas.microsoft.com/office/powerpoint/2010/main" val="117324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8108097" y="4392734"/>
            <a:ext cx="815519"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9930" y="687957"/>
            <a:ext cx="5940723" cy="4455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a:xfrm>
            <a:off x="255198" y="228601"/>
            <a:ext cx="8491987" cy="455044"/>
          </a:xfrm>
        </p:spPr>
        <p:txBody>
          <a:bodyPr/>
          <a:lstStyle/>
          <a:p>
            <a:r>
              <a:rPr lang="en-IN" sz="1800" dirty="0" smtClean="0">
                <a:solidFill>
                  <a:srgbClr val="FF0000"/>
                </a:solidFill>
              </a:rPr>
              <a:t>                           RULES OF ESTIMATION</a:t>
            </a:r>
            <a:endParaRPr lang="en-IN" sz="1800" dirty="0">
              <a:solidFill>
                <a:srgbClr val="FF0000"/>
              </a:solidFill>
            </a:endParaRPr>
          </a:p>
        </p:txBody>
      </p:sp>
    </p:spTree>
    <p:extLst>
      <p:ext uri="{BB962C8B-B14F-4D97-AF65-F5344CB8AC3E}">
        <p14:creationId xmlns:p14="http://schemas.microsoft.com/office/powerpoint/2010/main" val="504430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8108097" y="4392734"/>
            <a:ext cx="815519"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p:txBody>
          <a:bodyPr/>
          <a:lstStyle/>
          <a:p>
            <a:r>
              <a:rPr lang="en-IN" sz="1800" dirty="0" smtClean="0">
                <a:solidFill>
                  <a:srgbClr val="FF0000"/>
                </a:solidFill>
              </a:rPr>
              <a:t>Previous Knowledge Test</a:t>
            </a:r>
            <a:endParaRPr lang="en-IN" sz="1800" dirty="0">
              <a:solidFill>
                <a:srgbClr val="FF0000"/>
              </a:solidFill>
            </a:endParaRPr>
          </a:p>
        </p:txBody>
      </p:sp>
      <p:sp>
        <p:nvSpPr>
          <p:cNvPr id="2" name="Text Placeholder 1"/>
          <p:cNvSpPr>
            <a:spLocks noGrp="1"/>
          </p:cNvSpPr>
          <p:nvPr>
            <p:ph type="body" idx="1"/>
          </p:nvPr>
        </p:nvSpPr>
        <p:spPr>
          <a:xfrm>
            <a:off x="311701" y="1121435"/>
            <a:ext cx="6874104" cy="3447440"/>
          </a:xfrm>
        </p:spPr>
        <p:txBody>
          <a:bodyPr/>
          <a:lstStyle/>
          <a:p>
            <a:pPr marL="114300" indent="0">
              <a:buNone/>
            </a:pPr>
            <a:r>
              <a:rPr lang="en-IN" sz="1400" dirty="0"/>
              <a:t>1. When rounded off to nearest thousands, the number 85642 is</a:t>
            </a:r>
          </a:p>
          <a:p>
            <a:pPr marL="114300" indent="0">
              <a:buNone/>
            </a:pPr>
            <a:r>
              <a:rPr lang="en-IN" sz="1400" dirty="0"/>
              <a:t>(a) 85600     (b) 85700      (c) 85000    (d) </a:t>
            </a:r>
            <a:r>
              <a:rPr lang="en-IN" sz="1400" dirty="0" smtClean="0"/>
              <a:t>86000</a:t>
            </a:r>
          </a:p>
          <a:p>
            <a:pPr marL="114300" indent="0">
              <a:buNone/>
            </a:pPr>
            <a:r>
              <a:rPr lang="en-IN" sz="1400" dirty="0"/>
              <a:t>2</a:t>
            </a:r>
            <a:r>
              <a:rPr lang="en-IN" sz="1400" dirty="0" smtClean="0"/>
              <a:t>. </a:t>
            </a:r>
            <a:r>
              <a:rPr lang="en-IN" sz="1400" dirty="0"/>
              <a:t>State true or false</a:t>
            </a:r>
          </a:p>
          <a:p>
            <a:pPr marL="114300" indent="0">
              <a:buNone/>
            </a:pPr>
            <a:r>
              <a:rPr lang="en-IN" sz="1400" dirty="0"/>
              <a:t>i)The number 85764 rounded off to nearest hundreds is written as 85700.</a:t>
            </a:r>
          </a:p>
          <a:p>
            <a:pPr marL="114300" indent="0">
              <a:buNone/>
            </a:pPr>
            <a:r>
              <a:rPr lang="en-IN" sz="1400" dirty="0"/>
              <a:t>ii) Estimated sum of 7826 and 12469 rounded off to hundreds is 20,000</a:t>
            </a:r>
            <a:r>
              <a:rPr lang="en-IN" sz="1400" dirty="0" smtClean="0"/>
              <a:t>.</a:t>
            </a:r>
          </a:p>
          <a:p>
            <a:pPr marL="114300" indent="0">
              <a:buNone/>
            </a:pPr>
            <a:r>
              <a:rPr lang="en-US" sz="1400" dirty="0"/>
              <a:t>10. Find the largest number formed by the digits 4, 3,0, </a:t>
            </a:r>
            <a:r>
              <a:rPr lang="en-US" sz="1400" dirty="0" smtClean="0"/>
              <a:t>9. Round it </a:t>
            </a:r>
            <a:r>
              <a:rPr lang="en-US" sz="1400" dirty="0"/>
              <a:t>off to the nearest thousand.</a:t>
            </a:r>
            <a:endParaRPr lang="en-IN" sz="1400" dirty="0"/>
          </a:p>
          <a:p>
            <a:pPr marL="114300" indent="0">
              <a:buNone/>
            </a:pPr>
            <a:endParaRPr lang="en-IN" sz="1400" dirty="0"/>
          </a:p>
          <a:p>
            <a:endParaRPr lang="en-IN" sz="1400" dirty="0"/>
          </a:p>
          <a:p>
            <a:endParaRPr lang="en-IN" sz="1400" dirty="0"/>
          </a:p>
        </p:txBody>
      </p:sp>
    </p:spTree>
    <p:extLst>
      <p:ext uri="{BB962C8B-B14F-4D97-AF65-F5344CB8AC3E}">
        <p14:creationId xmlns:p14="http://schemas.microsoft.com/office/powerpoint/2010/main" val="3571110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45505" y="4029483"/>
            <a:ext cx="1098241" cy="611875"/>
          </a:xfrm>
          <a:prstGeom prst="rect">
            <a:avLst/>
          </a:prstGeom>
          <a:noFill/>
          <a:ln>
            <a:noFill/>
          </a:ln>
        </p:spPr>
      </p:pic>
      <p:sp>
        <p:nvSpPr>
          <p:cNvPr id="4" name="Title 3"/>
          <p:cNvSpPr>
            <a:spLocks noGrp="1"/>
          </p:cNvSpPr>
          <p:nvPr>
            <p:ph type="title"/>
          </p:nvPr>
        </p:nvSpPr>
        <p:spPr>
          <a:xfrm>
            <a:off x="914400" y="-707365"/>
            <a:ext cx="5960902" cy="3502324"/>
          </a:xfrm>
        </p:spPr>
        <p:txBody>
          <a:bodyPr/>
          <a:lstStyle/>
          <a:p>
            <a:r>
              <a:rPr lang="en-US" sz="2000" dirty="0"/>
              <a:t>Estimation of the sum, </a:t>
            </a:r>
            <a:r>
              <a:rPr lang="en-US" sz="2000" dirty="0" smtClean="0"/>
              <a:t>difference </a:t>
            </a:r>
            <a:r>
              <a:rPr lang="en-US" sz="2000" dirty="0"/>
              <a:t>and product will be explained with the help of a video</a:t>
            </a:r>
            <a:r>
              <a:rPr lang="en-IN" sz="2000" dirty="0"/>
              <a:t/>
            </a:r>
            <a:br>
              <a:rPr lang="en-IN" sz="2000" dirty="0"/>
            </a:br>
            <a:r>
              <a:rPr lang="en-US" sz="2000" dirty="0">
                <a:solidFill>
                  <a:srgbClr val="0070C0"/>
                </a:solidFill>
              </a:rPr>
              <a:t>https://</a:t>
            </a:r>
            <a:r>
              <a:rPr lang="en-US" sz="2000" dirty="0" smtClean="0">
                <a:solidFill>
                  <a:srgbClr val="0070C0"/>
                </a:solidFill>
              </a:rPr>
              <a:t>www.youtube.com/watch?v=sAGbKRcSlis</a:t>
            </a:r>
            <a:endParaRPr lang="en-IN" sz="2000" dirty="0">
              <a:solidFill>
                <a:srgbClr val="0070C0"/>
              </a:solidFill>
            </a:endParaRPr>
          </a:p>
        </p:txBody>
      </p:sp>
    </p:spTree>
    <p:extLst>
      <p:ext uri="{BB962C8B-B14F-4D97-AF65-F5344CB8AC3E}">
        <p14:creationId xmlns:p14="http://schemas.microsoft.com/office/powerpoint/2010/main" val="3874155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508959" y="228600"/>
            <a:ext cx="5096265" cy="307777"/>
          </a:xfrm>
          <a:prstGeom prst="rect">
            <a:avLst/>
          </a:prstGeom>
        </p:spPr>
        <p:txBody>
          <a:bodyPr wrap="square">
            <a:spAutoFit/>
          </a:bodyPr>
          <a:lstStyle/>
          <a:p>
            <a:r>
              <a:rPr lang="en-IN" dirty="0" smtClean="0">
                <a:solidFill>
                  <a:srgbClr val="FF0000"/>
                </a:solidFill>
              </a:rPr>
              <a:t>Estimation of Numbers</a:t>
            </a:r>
            <a:endParaRPr lang="en-IN" dirty="0">
              <a:solidFill>
                <a:srgbClr val="FF0000"/>
              </a:solidFill>
            </a:endParaRPr>
          </a:p>
        </p:txBody>
      </p:sp>
      <p:sp>
        <p:nvSpPr>
          <p:cNvPr id="2" name="Rectangle 1"/>
          <p:cNvSpPr/>
          <p:nvPr/>
        </p:nvSpPr>
        <p:spPr>
          <a:xfrm>
            <a:off x="127599" y="690265"/>
            <a:ext cx="7927675" cy="4401205"/>
          </a:xfrm>
          <a:prstGeom prst="rect">
            <a:avLst/>
          </a:prstGeom>
        </p:spPr>
        <p:txBody>
          <a:bodyPr wrap="square">
            <a:spAutoFit/>
          </a:bodyPr>
          <a:lstStyle/>
          <a:p>
            <a:r>
              <a:rPr lang="en-US" dirty="0"/>
              <a:t>Q1.Estimate the following</a:t>
            </a:r>
            <a:endParaRPr lang="en-IN" dirty="0"/>
          </a:p>
          <a:p>
            <a:r>
              <a:rPr lang="en-US" dirty="0"/>
              <a:t>i)sum of 76 and 62 to its nearest ten.</a:t>
            </a:r>
            <a:endParaRPr lang="en-IN" dirty="0"/>
          </a:p>
          <a:p>
            <a:r>
              <a:rPr lang="en-US" dirty="0"/>
              <a:t>ii)6352-2086 to its nearest hundred.</a:t>
            </a:r>
            <a:endParaRPr lang="en-IN" dirty="0"/>
          </a:p>
          <a:p>
            <a:r>
              <a:rPr lang="en-US" dirty="0"/>
              <a:t>iii)74X67 to nearest ten</a:t>
            </a:r>
            <a:r>
              <a:rPr lang="en-US" dirty="0" smtClean="0"/>
              <a:t>.</a:t>
            </a:r>
          </a:p>
          <a:p>
            <a:r>
              <a:rPr lang="en-US" dirty="0" smtClean="0"/>
              <a:t>Solution:</a:t>
            </a:r>
          </a:p>
          <a:p>
            <a:r>
              <a:rPr lang="en-IN" dirty="0"/>
              <a:t>(i) </a:t>
            </a:r>
            <a:r>
              <a:rPr lang="en-IN" dirty="0" smtClean="0"/>
              <a:t>76 </a:t>
            </a:r>
            <a:r>
              <a:rPr lang="en-IN" dirty="0"/>
              <a:t>to the nearest ten is </a:t>
            </a:r>
            <a:r>
              <a:rPr lang="en-IN" dirty="0" smtClean="0"/>
              <a:t>80</a:t>
            </a:r>
            <a:endParaRPr lang="en-IN" dirty="0"/>
          </a:p>
          <a:p>
            <a:r>
              <a:rPr lang="en-IN" dirty="0" smtClean="0"/>
              <a:t>62 </a:t>
            </a:r>
            <a:r>
              <a:rPr lang="en-IN" dirty="0"/>
              <a:t>to the nearest ten is </a:t>
            </a:r>
            <a:r>
              <a:rPr lang="en-IN" dirty="0" smtClean="0"/>
              <a:t>60</a:t>
            </a:r>
            <a:endParaRPr lang="en-IN" dirty="0"/>
          </a:p>
          <a:p>
            <a:r>
              <a:rPr lang="en-IN" dirty="0"/>
              <a:t>Sum of these numbers = </a:t>
            </a:r>
            <a:r>
              <a:rPr lang="en-IN" dirty="0" smtClean="0"/>
              <a:t>80 </a:t>
            </a:r>
            <a:r>
              <a:rPr lang="en-IN" dirty="0"/>
              <a:t>+ </a:t>
            </a:r>
            <a:r>
              <a:rPr lang="en-IN" dirty="0" smtClean="0"/>
              <a:t>60</a:t>
            </a:r>
            <a:endParaRPr lang="en-IN" dirty="0"/>
          </a:p>
          <a:p>
            <a:r>
              <a:rPr lang="en-IN" dirty="0"/>
              <a:t>= </a:t>
            </a:r>
            <a:r>
              <a:rPr lang="en-IN" dirty="0" smtClean="0"/>
              <a:t>140</a:t>
            </a:r>
            <a:endParaRPr lang="en-IN" dirty="0"/>
          </a:p>
          <a:p>
            <a:r>
              <a:rPr lang="en-IN" dirty="0"/>
              <a:t>∴Required sum = </a:t>
            </a:r>
            <a:r>
              <a:rPr lang="en-IN" dirty="0" smtClean="0"/>
              <a:t>140</a:t>
            </a:r>
          </a:p>
          <a:p>
            <a:r>
              <a:rPr lang="en-IN" dirty="0" smtClean="0"/>
              <a:t>ii)</a:t>
            </a:r>
            <a:r>
              <a:rPr lang="en-IN" dirty="0"/>
              <a:t> 6352 to the nearest hundred = 6400 and</a:t>
            </a:r>
          </a:p>
          <a:p>
            <a:r>
              <a:rPr lang="en-IN" dirty="0"/>
              <a:t>2086 to the nearest hundred = 2100</a:t>
            </a:r>
          </a:p>
          <a:p>
            <a:r>
              <a:rPr lang="en-IN" dirty="0"/>
              <a:t>∴Required difference = (6400 – 2100)</a:t>
            </a:r>
          </a:p>
          <a:p>
            <a:r>
              <a:rPr lang="en-IN" dirty="0"/>
              <a:t>= 4300</a:t>
            </a:r>
          </a:p>
          <a:p>
            <a:r>
              <a:rPr lang="en-IN" dirty="0" smtClean="0"/>
              <a:t>iii)</a:t>
            </a:r>
            <a:r>
              <a:rPr lang="en-IN" dirty="0"/>
              <a:t> ) 74 to the nearest ten = 70 and</a:t>
            </a:r>
          </a:p>
          <a:p>
            <a:r>
              <a:rPr lang="en-IN" dirty="0"/>
              <a:t>67 to the nearest ten = 70</a:t>
            </a:r>
          </a:p>
          <a:p>
            <a:r>
              <a:rPr lang="en-IN" dirty="0"/>
              <a:t>∴Required product = (70 × 70)</a:t>
            </a:r>
          </a:p>
          <a:p>
            <a:r>
              <a:rPr lang="en-IN" dirty="0"/>
              <a:t>= 4900</a:t>
            </a:r>
          </a:p>
          <a:p>
            <a:endParaRPr lang="en-IN" dirty="0"/>
          </a:p>
          <a:p>
            <a:endParaRPr lang="en-IN" dirty="0"/>
          </a:p>
        </p:txBody>
      </p:sp>
    </p:spTree>
    <p:extLst>
      <p:ext uri="{BB962C8B-B14F-4D97-AF65-F5344CB8AC3E}">
        <p14:creationId xmlns:p14="http://schemas.microsoft.com/office/powerpoint/2010/main" val="1398844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917900" y="4179304"/>
            <a:ext cx="914400"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IN" dirty="0" smtClean="0">
                <a:solidFill>
                  <a:srgbClr val="FF0000"/>
                </a:solidFill>
              </a:rPr>
              <a:t>         Lets Estimate</a:t>
            </a:r>
            <a:endParaRPr lang="en-IN" dirty="0">
              <a:solidFill>
                <a:srgbClr val="FF0000"/>
              </a:solidFill>
            </a:endParaRPr>
          </a:p>
        </p:txBody>
      </p:sp>
      <p:sp>
        <p:nvSpPr>
          <p:cNvPr id="6" name="Text Placeholder 5">
            <a:extLst>
              <a:ext uri="{FF2B5EF4-FFF2-40B4-BE49-F238E27FC236}">
                <a16:creationId xmlns:a16="http://schemas.microsoft.com/office/drawing/2014/main" xmlns="" id="{B3285B6B-20FC-4136-AF54-41E7AE903D2B}"/>
              </a:ext>
            </a:extLst>
          </p:cNvPr>
          <p:cNvSpPr>
            <a:spLocks noGrp="1"/>
          </p:cNvSpPr>
          <p:nvPr>
            <p:ph type="body" idx="4294967295"/>
          </p:nvPr>
        </p:nvSpPr>
        <p:spPr>
          <a:xfrm>
            <a:off x="623888" y="1374775"/>
            <a:ext cx="8520112" cy="3416300"/>
          </a:xfrm>
        </p:spPr>
        <p:txBody>
          <a:bodyPr/>
          <a:lstStyle/>
          <a:p>
            <a:pPr algn="just"/>
            <a:endParaRPr lang="en-US" sz="1400" b="0" i="0" dirty="0">
              <a:solidFill>
                <a:srgbClr val="222222"/>
              </a:solidFill>
              <a:effectLst/>
              <a:latin typeface="Calibri" panose="020F0502020204030204" pitchFamily="34" charset="0"/>
              <a:cs typeface="Calibri" panose="020F0502020204030204" pitchFamily="34" charset="0"/>
            </a:endParaRPr>
          </a:p>
          <a:p>
            <a:endParaRPr lang="en-IN" dirty="0"/>
          </a:p>
        </p:txBody>
      </p:sp>
      <p:pic>
        <p:nvPicPr>
          <p:cNvPr id="1026" name="Picture 2" descr="97 Teaching Estimating ideas | teaching, teaching math, math"/>
          <p:cNvPicPr>
            <a:picLocks noChangeAspect="1" noChangeArrowheads="1"/>
          </p:cNvPicPr>
          <p:nvPr/>
        </p:nvPicPr>
        <p:blipFill rotWithShape="1">
          <a:blip r:embed="rId4">
            <a:extLst>
              <a:ext uri="{28A0092B-C50C-407E-A947-70E740481C1C}">
                <a14:useLocalDpi xmlns:a14="http://schemas.microsoft.com/office/drawing/2010/main" val="0"/>
              </a:ext>
            </a:extLst>
          </a:blip>
          <a:srcRect r="5485" b="11775"/>
          <a:stretch/>
        </p:blipFill>
        <p:spPr bwMode="auto">
          <a:xfrm>
            <a:off x="767752" y="955941"/>
            <a:ext cx="5201728" cy="3646057"/>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Math Worksheets | Dynamically Created Math Worksheets | Math worksheets,  Kids math worksheets, Free math workshee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val="380461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smtClean="0">
                <a:solidFill>
                  <a:srgbClr val="FF0000"/>
                </a:solidFill>
              </a:rPr>
              <a:t>Evaluation Questions</a:t>
            </a:r>
            <a:r>
              <a:rPr lang="en-IN" sz="2400" dirty="0">
                <a:solidFill>
                  <a:srgbClr val="FF0000"/>
                </a:solidFill>
              </a:rPr>
              <a:t/>
            </a:r>
            <a:br>
              <a:rPr lang="en-IN" sz="2400" dirty="0">
                <a:solidFill>
                  <a:srgbClr val="FF0000"/>
                </a:solidFill>
              </a:rPr>
            </a:br>
            <a:endParaRPr lang="en-IN" sz="2400" dirty="0"/>
          </a:p>
        </p:txBody>
      </p:sp>
      <p:sp>
        <p:nvSpPr>
          <p:cNvPr id="3" name="Text Placeholder 2"/>
          <p:cNvSpPr>
            <a:spLocks noGrp="1"/>
          </p:cNvSpPr>
          <p:nvPr>
            <p:ph type="body" idx="1"/>
          </p:nvPr>
        </p:nvSpPr>
        <p:spPr/>
        <p:txBody>
          <a:bodyPr/>
          <a:lstStyle/>
          <a:p>
            <a:pPr marL="114300" indent="0">
              <a:buNone/>
            </a:pPr>
            <a:r>
              <a:rPr lang="en-IN" sz="1600" b="1" dirty="0"/>
              <a:t>1.Estimate the sum of each pair of numbers to the nearest ten :</a:t>
            </a:r>
            <a:br>
              <a:rPr lang="en-IN" sz="1600" b="1" dirty="0"/>
            </a:br>
            <a:r>
              <a:rPr lang="en-IN" sz="1600" b="1" dirty="0"/>
              <a:t>(i) 67 and 44</a:t>
            </a:r>
            <a:br>
              <a:rPr lang="en-IN" sz="1600" b="1" dirty="0"/>
            </a:br>
            <a:r>
              <a:rPr lang="en-IN" sz="1600" b="1" dirty="0"/>
              <a:t>(ii) 34 and </a:t>
            </a:r>
            <a:r>
              <a:rPr lang="en-IN" sz="1600" b="1" dirty="0" smtClean="0"/>
              <a:t>87</a:t>
            </a:r>
          </a:p>
          <a:p>
            <a:pPr marL="114300" indent="0">
              <a:buNone/>
            </a:pPr>
            <a:r>
              <a:rPr lang="en-IN" sz="1600" b="1" dirty="0"/>
              <a:t>Solution:</a:t>
            </a:r>
            <a:endParaRPr lang="en-IN" sz="1600" dirty="0"/>
          </a:p>
          <a:p>
            <a:pPr marL="114300" indent="0">
              <a:buNone/>
            </a:pPr>
            <a:r>
              <a:rPr lang="en-IN" sz="1600" dirty="0"/>
              <a:t>(i) 67 to the nearest ten is 70</a:t>
            </a:r>
          </a:p>
          <a:p>
            <a:pPr marL="114300" indent="0">
              <a:buNone/>
            </a:pPr>
            <a:r>
              <a:rPr lang="en-IN" sz="1600" dirty="0"/>
              <a:t>44 to the nearest ten is 40</a:t>
            </a:r>
          </a:p>
          <a:p>
            <a:pPr marL="114300" indent="0">
              <a:buNone/>
            </a:pPr>
            <a:r>
              <a:rPr lang="en-IN" sz="1600" dirty="0"/>
              <a:t>Sum of these numbers = 70 + </a:t>
            </a:r>
            <a:r>
              <a:rPr lang="en-IN" sz="1600" dirty="0" smtClean="0"/>
              <a:t>40=110</a:t>
            </a:r>
            <a:endParaRPr lang="en-IN" sz="1600" dirty="0"/>
          </a:p>
          <a:p>
            <a:pPr marL="114300" indent="0">
              <a:buNone/>
            </a:pPr>
            <a:r>
              <a:rPr lang="en-IN" sz="1600" dirty="0" smtClean="0"/>
              <a:t>∴</a:t>
            </a:r>
            <a:r>
              <a:rPr lang="en-IN" sz="1600" dirty="0"/>
              <a:t>Required sum = 110</a:t>
            </a:r>
          </a:p>
          <a:p>
            <a:pPr marL="114300" indent="0">
              <a:buNone/>
            </a:pPr>
            <a:r>
              <a:rPr lang="en-IN" sz="1600" dirty="0"/>
              <a:t>(ii) 34 to the nearest ten is 30</a:t>
            </a:r>
          </a:p>
          <a:p>
            <a:pPr marL="114300" indent="0">
              <a:buNone/>
            </a:pPr>
            <a:r>
              <a:rPr lang="en-IN" sz="1600" dirty="0"/>
              <a:t>87 to the nearest ten is 90</a:t>
            </a:r>
          </a:p>
          <a:p>
            <a:pPr marL="114300" indent="0">
              <a:buNone/>
            </a:pPr>
            <a:r>
              <a:rPr lang="en-IN" sz="1600" dirty="0"/>
              <a:t>Sum of these numbers = 30 + </a:t>
            </a:r>
            <a:r>
              <a:rPr lang="en-IN" sz="1600" dirty="0" smtClean="0"/>
              <a:t>90=120</a:t>
            </a:r>
            <a:endParaRPr lang="en-IN" sz="1600" dirty="0"/>
          </a:p>
          <a:p>
            <a:pPr marL="114300" indent="0">
              <a:buNone/>
            </a:pPr>
            <a:endParaRPr lang="en-IN" sz="1600" dirty="0"/>
          </a:p>
          <a:p>
            <a:endParaRPr lang="en-IN" sz="1600" dirty="0"/>
          </a:p>
        </p:txBody>
      </p:sp>
    </p:spTree>
    <p:extLst>
      <p:ext uri="{BB962C8B-B14F-4D97-AF65-F5344CB8AC3E}">
        <p14:creationId xmlns:p14="http://schemas.microsoft.com/office/powerpoint/2010/main" val="2268845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68710" y="4347065"/>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a:solidFill>
                  <a:srgbClr val="FF0000"/>
                </a:solidFill>
              </a:rPr>
              <a:t>Evaluation Questions</a:t>
            </a:r>
            <a:br>
              <a:rPr lang="en-IN" sz="2400" dirty="0">
                <a:solidFill>
                  <a:srgbClr val="FF0000"/>
                </a:solidFill>
              </a:rPr>
            </a:br>
            <a:endParaRPr lang="en-IN" sz="2400" dirty="0"/>
          </a:p>
        </p:txBody>
      </p:sp>
      <p:sp>
        <p:nvSpPr>
          <p:cNvPr id="3" name="Text Placeholder 2"/>
          <p:cNvSpPr>
            <a:spLocks noGrp="1"/>
          </p:cNvSpPr>
          <p:nvPr>
            <p:ph type="body" idx="1"/>
          </p:nvPr>
        </p:nvSpPr>
        <p:spPr/>
        <p:txBody>
          <a:bodyPr/>
          <a:lstStyle/>
          <a:p>
            <a:pPr marL="114300" indent="0">
              <a:buNone/>
            </a:pPr>
            <a:r>
              <a:rPr lang="en-IN" sz="1600" b="1" dirty="0"/>
              <a:t>2.Estimate the sum of each pair of numbers to the nearest hundred:</a:t>
            </a:r>
            <a:br>
              <a:rPr lang="en-IN" sz="1600" b="1" dirty="0"/>
            </a:br>
            <a:r>
              <a:rPr lang="en-IN" sz="1600" b="1" dirty="0"/>
              <a:t>(i) 336 and </a:t>
            </a:r>
            <a:r>
              <a:rPr lang="en-IN" sz="1600" b="1" dirty="0" smtClean="0"/>
              <a:t>782</a:t>
            </a:r>
            <a:r>
              <a:rPr lang="en-IN" sz="1600" b="1" dirty="0"/>
              <a:t/>
            </a:r>
            <a:br>
              <a:rPr lang="en-IN" sz="1600" b="1" dirty="0"/>
            </a:br>
            <a:r>
              <a:rPr lang="en-IN" sz="1600" b="1" dirty="0"/>
              <a:t>(iii) 270 and 495</a:t>
            </a:r>
            <a:br>
              <a:rPr lang="en-IN" sz="1600" b="1" dirty="0"/>
            </a:br>
            <a:r>
              <a:rPr lang="en-IN" sz="1600" b="1" dirty="0" smtClean="0"/>
              <a:t>Solution</a:t>
            </a:r>
            <a:r>
              <a:rPr lang="en-IN" sz="1600" b="1" dirty="0"/>
              <a:t>:</a:t>
            </a:r>
            <a:endParaRPr lang="en-IN" sz="1600" dirty="0"/>
          </a:p>
          <a:p>
            <a:pPr marL="114300" indent="0">
              <a:buNone/>
            </a:pPr>
            <a:r>
              <a:rPr lang="en-IN" sz="1600" dirty="0"/>
              <a:t>(i) 336 to the nearest hundred is 300 and 782 to the nearest hundred is 800</a:t>
            </a:r>
          </a:p>
          <a:p>
            <a:pPr marL="114300" indent="0">
              <a:buNone/>
            </a:pPr>
            <a:r>
              <a:rPr lang="en-IN" sz="1600" dirty="0"/>
              <a:t>Sum of these numbers = (300 + 800)</a:t>
            </a:r>
          </a:p>
          <a:p>
            <a:pPr marL="114300" indent="0">
              <a:buNone/>
            </a:pPr>
            <a:r>
              <a:rPr lang="en-IN" sz="1600" dirty="0"/>
              <a:t>= 1100</a:t>
            </a:r>
          </a:p>
          <a:p>
            <a:pPr marL="114300" indent="0">
              <a:buNone/>
            </a:pPr>
            <a:r>
              <a:rPr lang="en-IN" sz="1600" dirty="0"/>
              <a:t>∴Required sum = 1100</a:t>
            </a:r>
          </a:p>
          <a:p>
            <a:pPr marL="114300" indent="0">
              <a:buNone/>
            </a:pPr>
            <a:r>
              <a:rPr lang="en-IN" sz="1600" dirty="0" smtClean="0"/>
              <a:t>(</a:t>
            </a:r>
            <a:r>
              <a:rPr lang="en-IN" sz="1600" dirty="0"/>
              <a:t>iii) 270 to the nearest hundred is 300 and 495 to the nearest hundred is 500</a:t>
            </a:r>
          </a:p>
          <a:p>
            <a:pPr marL="114300" indent="0">
              <a:buNone/>
            </a:pPr>
            <a:r>
              <a:rPr lang="en-IN" sz="1600" dirty="0"/>
              <a:t>Sum of these numbers = (300 + 500</a:t>
            </a:r>
            <a:r>
              <a:rPr lang="en-IN" sz="1600" dirty="0" smtClean="0"/>
              <a:t>)= </a:t>
            </a:r>
            <a:r>
              <a:rPr lang="en-IN" sz="1600" dirty="0"/>
              <a:t>800</a:t>
            </a:r>
          </a:p>
          <a:p>
            <a:pPr marL="114300" indent="0">
              <a:buNone/>
            </a:pPr>
            <a:r>
              <a:rPr lang="en-IN" sz="1600" dirty="0"/>
              <a:t>∴Required sum = 800</a:t>
            </a:r>
          </a:p>
          <a:p>
            <a:endParaRPr lang="en-IN" sz="1600" dirty="0"/>
          </a:p>
        </p:txBody>
      </p:sp>
    </p:spTree>
    <p:extLst>
      <p:ext uri="{BB962C8B-B14F-4D97-AF65-F5344CB8AC3E}">
        <p14:creationId xmlns:p14="http://schemas.microsoft.com/office/powerpoint/2010/main" val="1417700017"/>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1910</TotalTime>
  <Words>359</Words>
  <Application>Microsoft Office PowerPoint</Application>
  <PresentationFormat>On-screen Show (16:9)</PresentationFormat>
  <Paragraphs>83</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PowerPoint Presentation</vt:lpstr>
      <vt:lpstr>Learning outcomes </vt:lpstr>
      <vt:lpstr>                           RULES OF ESTIMATION</vt:lpstr>
      <vt:lpstr>Previous Knowledge Test</vt:lpstr>
      <vt:lpstr>Estimation of the sum, difference and product will be explained with the help of a video https://www.youtube.com/watch?v=sAGbKRcSlis</vt:lpstr>
      <vt:lpstr>PowerPoint Presentation</vt:lpstr>
      <vt:lpstr>         Lets Estimate</vt:lpstr>
      <vt:lpstr>Evaluation Questions </vt:lpstr>
      <vt:lpstr>Evaluation Questions </vt:lpstr>
      <vt:lpstr>Evaluation Questions </vt:lpstr>
      <vt:lpstr>Home assignment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86</cp:revision>
  <dcterms:modified xsi:type="dcterms:W3CDTF">2021-04-24T13:26:36Z</dcterms:modified>
</cp:coreProperties>
</file>