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omments/comment1.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86" r:id="rId3"/>
    <p:sldId id="303" r:id="rId4"/>
    <p:sldId id="294" r:id="rId5"/>
    <p:sldId id="288" r:id="rId6"/>
    <p:sldId id="302" r:id="rId7"/>
    <p:sldId id="291" r:id="rId8"/>
    <p:sldId id="304" r:id="rId9"/>
    <p:sldId id="307" r:id="rId10"/>
    <p:sldId id="293"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3248" autoAdjust="0"/>
  </p:normalViewPr>
  <p:slideViewPr>
    <p:cSldViewPr snapToGrid="0">
      <p:cViewPr>
        <p:scale>
          <a:sx n="110" d="100"/>
          <a:sy n="110" d="100"/>
        </p:scale>
        <p:origin x="-96" y="108"/>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233360040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9513790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534625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3718798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9089745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1598056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025183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025183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dirty="0"/>
          </a:p>
        </p:txBody>
      </p:sp>
    </p:spTree>
    <p:extLst>
      <p:ext uri="{BB962C8B-B14F-4D97-AF65-F5344CB8AC3E}">
        <p14:creationId xmlns:p14="http://schemas.microsoft.com/office/powerpoint/2010/main" val="22126116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comments" Target="../comments/comment1.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94892"/>
            <a:ext cx="9144000" cy="1365860"/>
          </a:xfrm>
          <a:prstGeom prst="rect">
            <a:avLst/>
          </a:prstGeom>
          <a:noFill/>
          <a:ln>
            <a:noFill/>
          </a:ln>
        </p:spPr>
      </p:pic>
      <p:pic>
        <p:nvPicPr>
          <p:cNvPr id="55" name="Google Shape;55;p13"/>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3"/>
          <p:cNvSpPr txBox="1"/>
          <p:nvPr/>
        </p:nvSpPr>
        <p:spPr>
          <a:xfrm>
            <a:off x="664233" y="1365875"/>
            <a:ext cx="7341079" cy="73897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i="0" u="none" strike="noStrike" cap="none" dirty="0" smtClean="0">
                <a:solidFill>
                  <a:srgbClr val="FF0000"/>
                </a:solidFill>
                <a:latin typeface="Calibri"/>
                <a:ea typeface="Calibri"/>
                <a:cs typeface="Calibri"/>
                <a:sym typeface="Calibri"/>
              </a:rPr>
              <a:t>ESTIMATION</a:t>
            </a:r>
            <a:endParaRPr sz="2900" b="1" i="0" u="none" strike="noStrike" cap="none" dirty="0">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dirty="0">
                <a:latin typeface="Calibri"/>
                <a:ea typeface="Calibri"/>
                <a:cs typeface="Calibri"/>
                <a:sym typeface="Calibri"/>
              </a:rPr>
              <a:t>INTRODUCTION</a:t>
            </a:r>
            <a:endParaRPr sz="2500" b="0" i="0" u="none" strike="noStrike" cap="none" dirty="0">
              <a:solidFill>
                <a:srgbClr val="000000"/>
              </a:solidFill>
              <a:latin typeface="Calibri"/>
              <a:ea typeface="Calibri"/>
              <a:cs typeface="Calibri"/>
              <a:sym typeface="Calibri"/>
            </a:endParaRPr>
          </a:p>
        </p:txBody>
      </p:sp>
      <p:sp>
        <p:nvSpPr>
          <p:cNvPr id="57" name="Google Shape;57;p13"/>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58" name="Google Shape;58;p13"/>
          <p:cNvSpPr txBox="1"/>
          <p:nvPr/>
        </p:nvSpPr>
        <p:spPr>
          <a:xfrm>
            <a:off x="2190000" y="2411013"/>
            <a:ext cx="4875034" cy="126384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MATHEMATICS</a:t>
            </a:r>
            <a:endParaRPr b="1" dirty="0"/>
          </a:p>
          <a:p>
            <a:pPr marL="0" lvl="0" indent="0" algn="l" rtl="0">
              <a:spcBef>
                <a:spcPts val="0"/>
              </a:spcBef>
              <a:spcAft>
                <a:spcPts val="0"/>
              </a:spcAft>
              <a:buNone/>
            </a:pPr>
            <a:r>
              <a:rPr lang="en" b="1" dirty="0"/>
              <a:t>CHAPTER NUMBER: </a:t>
            </a:r>
            <a:r>
              <a:rPr lang="en" b="1" dirty="0" smtClean="0"/>
              <a:t>02</a:t>
            </a:r>
            <a:endParaRPr b="1" dirty="0"/>
          </a:p>
          <a:p>
            <a:pPr marL="0" lvl="0" indent="0" algn="l" rtl="0">
              <a:spcBef>
                <a:spcPts val="0"/>
              </a:spcBef>
              <a:spcAft>
                <a:spcPts val="0"/>
              </a:spcAft>
              <a:buNone/>
            </a:pPr>
            <a:r>
              <a:rPr lang="en" b="1" dirty="0"/>
              <a:t>CHAPTER NAME </a:t>
            </a:r>
            <a:r>
              <a:rPr lang="en" b="1" dirty="0" smtClean="0"/>
              <a:t>: ESTIMATION</a:t>
            </a:r>
          </a:p>
          <a:p>
            <a:pPr lvl="0"/>
            <a:r>
              <a:rPr lang="en" b="1" dirty="0" smtClean="0"/>
              <a:t>SUB TOPIC: </a:t>
            </a:r>
            <a:r>
              <a:rPr lang="en-IN" b="1" dirty="0" smtClean="0"/>
              <a:t>Introduction, Rounding </a:t>
            </a:r>
            <a:r>
              <a:rPr lang="en-IN" b="1" dirty="0"/>
              <a:t>off Numbers to Nearest Ten, Hundred and </a:t>
            </a:r>
            <a:r>
              <a:rPr lang="en-IN" b="1" dirty="0" smtClean="0"/>
              <a:t>Thousand</a:t>
            </a:r>
          </a:p>
          <a:p>
            <a:pPr lvl="0"/>
            <a:r>
              <a:rPr lang="en-IN" b="1" dirty="0" smtClean="0"/>
              <a:t>PERIOD NO:1</a:t>
            </a:r>
            <a:endParaRPr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24187" y="4442368"/>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51054572"/>
              </p:ext>
            </p:extLst>
          </p:nvPr>
        </p:nvGraphicFramePr>
        <p:xfrm>
          <a:off x="836762" y="1949569"/>
          <a:ext cx="7021901" cy="1863305"/>
        </p:xfrm>
        <a:graphic>
          <a:graphicData uri="http://schemas.openxmlformats.org/drawingml/2006/table">
            <a:tbl>
              <a:tblPr>
                <a:tableStyleId>{5C22544A-7EE6-4342-B048-85BDC9FD1C3A}</a:tableStyleId>
              </a:tblPr>
              <a:tblGrid>
                <a:gridCol w="7021901"/>
              </a:tblGrid>
              <a:tr h="1083201">
                <a:tc>
                  <a:txBody>
                    <a:bodyPr/>
                    <a:lstStyle/>
                    <a:p>
                      <a:pPr algn="just">
                        <a:lnSpc>
                          <a:spcPct val="115000"/>
                        </a:lnSpc>
                        <a:spcAft>
                          <a:spcPts val="0"/>
                        </a:spcAft>
                      </a:pPr>
                      <a:r>
                        <a:rPr lang="en-US" sz="1100">
                          <a:effectLst/>
                        </a:rPr>
                        <a:t>Q1.When rounded off to nearest thousands, the number 85642 is</a:t>
                      </a:r>
                      <a:br>
                        <a:rPr lang="en-US" sz="1100">
                          <a:effectLst/>
                        </a:rPr>
                      </a:br>
                      <a:r>
                        <a:rPr lang="en-US" sz="1100">
                          <a:effectLst/>
                        </a:rPr>
                        <a:t>(a)85600(b)85700</a:t>
                      </a:r>
                      <a:br>
                        <a:rPr lang="en-US" sz="1100">
                          <a:effectLst/>
                        </a:rPr>
                      </a:br>
                      <a:r>
                        <a:rPr lang="en-US" sz="1100">
                          <a:effectLst/>
                        </a:rPr>
                        <a:t>(c) 85000 (d) 86000</a:t>
                      </a:r>
                      <a:endParaRPr lang="en-IN" sz="1100">
                        <a:effectLst/>
                        <a:latin typeface="Arial"/>
                        <a:ea typeface="Arial"/>
                      </a:endParaRPr>
                    </a:p>
                  </a:txBody>
                  <a:tcPr marL="63500" marR="63500" marT="63500" marB="63500" anchor="ctr"/>
                </a:tc>
              </a:tr>
              <a:tr h="780104">
                <a:tc>
                  <a:txBody>
                    <a:bodyPr/>
                    <a:lstStyle/>
                    <a:p>
                      <a:pPr marL="457200" indent="-457200" algn="just">
                        <a:lnSpc>
                          <a:spcPct val="115000"/>
                        </a:lnSpc>
                        <a:spcAft>
                          <a:spcPts val="0"/>
                        </a:spcAft>
                      </a:pPr>
                      <a:r>
                        <a:rPr lang="en-US" sz="1100" dirty="0">
                          <a:effectLst/>
                        </a:rPr>
                        <a:t>Q2. The greatest number which on rounding off to nearest thousands gives 5000, is</a:t>
                      </a:r>
                      <a:br>
                        <a:rPr lang="en-US" sz="1100" dirty="0">
                          <a:effectLst/>
                        </a:rPr>
                      </a:br>
                      <a:r>
                        <a:rPr lang="en-US" sz="1100" dirty="0">
                          <a:effectLst/>
                        </a:rPr>
                        <a:t>(a) 5001 (b) 5559 (c) 5999 (d) 5499</a:t>
                      </a:r>
                      <a:endParaRPr lang="en-IN" sz="1100" dirty="0">
                        <a:effectLst/>
                        <a:latin typeface="Arial"/>
                        <a:ea typeface="Arial"/>
                      </a:endParaRPr>
                    </a:p>
                  </a:txBody>
                  <a:tcPr marL="63500" marR="63500" marT="63500" marB="63500" anchor="ctr"/>
                </a:tc>
              </a:tr>
            </a:tbl>
          </a:graphicData>
        </a:graphic>
      </p:graphicFrame>
      <p:sp>
        <p:nvSpPr>
          <p:cNvPr id="7" name="Rectangle 6"/>
          <p:cNvSpPr/>
          <p:nvPr/>
        </p:nvSpPr>
        <p:spPr>
          <a:xfrm>
            <a:off x="2475782" y="1293963"/>
            <a:ext cx="3079630" cy="400110"/>
          </a:xfrm>
          <a:prstGeom prst="rect">
            <a:avLst/>
          </a:prstGeom>
        </p:spPr>
        <p:txBody>
          <a:bodyPr wrap="square">
            <a:spAutoFit/>
          </a:bodyPr>
          <a:lstStyle/>
          <a:p>
            <a:r>
              <a:rPr lang="en-IN" sz="2000" dirty="0">
                <a:solidFill>
                  <a:srgbClr val="FF0000"/>
                </a:solidFill>
                <a:latin typeface="Calibri" panose="020F0502020204030204" pitchFamily="34" charset="0"/>
                <a:cs typeface="Calibri" panose="020F0502020204030204" pitchFamily="34" charset="0"/>
              </a:rPr>
              <a:t>Home assignment</a:t>
            </a:r>
            <a:endParaRPr lang="en-IN" sz="2000" dirty="0"/>
          </a:p>
        </p:txBody>
      </p:sp>
      <p:sp>
        <p:nvSpPr>
          <p:cNvPr id="9" name="Rounded Rectangle 8"/>
          <p:cNvSpPr/>
          <p:nvPr/>
        </p:nvSpPr>
        <p:spPr>
          <a:xfrm>
            <a:off x="2794958" y="4054415"/>
            <a:ext cx="2639684" cy="9998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dirty="0" smtClean="0"/>
              <a:t>HW</a:t>
            </a:r>
          </a:p>
          <a:p>
            <a:pPr algn="ctr"/>
            <a:r>
              <a:rPr lang="en-IN" dirty="0" smtClean="0"/>
              <a:t>EX 1A. Q.NO.4</a:t>
            </a:r>
            <a:endParaRPr lang="en-IN" dirty="0"/>
          </a:p>
        </p:txBody>
      </p:sp>
    </p:spTree>
    <p:extLst>
      <p:ext uri="{BB962C8B-B14F-4D97-AF65-F5344CB8AC3E}">
        <p14:creationId xmlns:p14="http://schemas.microsoft.com/office/powerpoint/2010/main" val="2299607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16"/>
          <p:cNvPicPr preferRelativeResize="0"/>
          <p:nvPr/>
        </p:nvPicPr>
        <p:blipFill rotWithShape="1">
          <a:blip r:embed="rId3">
            <a:alphaModFix/>
          </a:blip>
          <a:srcRect/>
          <a:stretch/>
        </p:blipFill>
        <p:spPr>
          <a:xfrm>
            <a:off x="7806362" y="4400000"/>
            <a:ext cx="1232526" cy="611875"/>
          </a:xfrm>
          <a:prstGeom prst="rect">
            <a:avLst/>
          </a:prstGeom>
          <a:noFill/>
          <a:ln>
            <a:noFill/>
          </a:ln>
        </p:spPr>
      </p:pic>
      <p:sp>
        <p:nvSpPr>
          <p:cNvPr id="78" name="Google Shape;78;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DC50AA-92E1-4EA1-8232-C138600022BD}"/>
              </a:ext>
            </a:extLst>
          </p:cNvPr>
          <p:cNvSpPr>
            <a:spLocks noGrp="1"/>
          </p:cNvSpPr>
          <p:nvPr>
            <p:ph type="title"/>
          </p:nvPr>
        </p:nvSpPr>
        <p:spPr>
          <a:xfrm>
            <a:off x="2678654" y="445025"/>
            <a:ext cx="6153646" cy="572700"/>
          </a:xfrm>
        </p:spPr>
        <p:txBody>
          <a:bodyPr/>
          <a:lstStyle/>
          <a:p>
            <a:r>
              <a:rPr lang="en-IN" dirty="0">
                <a:solidFill>
                  <a:srgbClr val="FF0000"/>
                </a:solidFill>
                <a:latin typeface="Calibri" panose="020F0502020204030204" pitchFamily="34" charset="0"/>
                <a:cs typeface="Calibri" panose="020F0502020204030204" pitchFamily="34" charset="0"/>
              </a:rPr>
              <a:t>Learning outcomes </a:t>
            </a:r>
          </a:p>
        </p:txBody>
      </p:sp>
      <p:sp>
        <p:nvSpPr>
          <p:cNvPr id="15" name="TextBox 14">
            <a:extLst>
              <a:ext uri="{FF2B5EF4-FFF2-40B4-BE49-F238E27FC236}">
                <a16:creationId xmlns:a16="http://schemas.microsoft.com/office/drawing/2014/main" xmlns="" id="{7FDCA470-F94A-4770-8999-EEE0CD45DF12}"/>
              </a:ext>
            </a:extLst>
          </p:cNvPr>
          <p:cNvSpPr txBox="1"/>
          <p:nvPr/>
        </p:nvSpPr>
        <p:spPr>
          <a:xfrm>
            <a:off x="957533" y="1431985"/>
            <a:ext cx="7444596" cy="1200329"/>
          </a:xfrm>
          <a:prstGeom prst="rect">
            <a:avLst/>
          </a:prstGeom>
          <a:noFill/>
        </p:spPr>
        <p:txBody>
          <a:bodyPr wrap="square">
            <a:spAutoFit/>
          </a:bodyPr>
          <a:lstStyle/>
          <a:p>
            <a:pPr lvl="0"/>
            <a:r>
              <a:rPr lang="en-US" sz="1800" dirty="0" smtClean="0"/>
              <a:t>*Students </a:t>
            </a:r>
            <a:r>
              <a:rPr lang="en-US" sz="1800" dirty="0"/>
              <a:t>will be able to round off given number to nearest ten.</a:t>
            </a:r>
            <a:endParaRPr lang="en-IN" sz="1800" dirty="0"/>
          </a:p>
          <a:p>
            <a:pPr lvl="0"/>
            <a:r>
              <a:rPr lang="en-US" sz="1800" dirty="0" smtClean="0"/>
              <a:t>*Students </a:t>
            </a:r>
            <a:r>
              <a:rPr lang="en-US" sz="1800" dirty="0"/>
              <a:t>will be able to round off given number to nearest hundred.</a:t>
            </a:r>
            <a:endParaRPr lang="en-IN" sz="1800" dirty="0"/>
          </a:p>
          <a:p>
            <a:pPr lvl="0"/>
            <a:r>
              <a:rPr lang="en-US" sz="1800" dirty="0" smtClean="0"/>
              <a:t>*Students </a:t>
            </a:r>
            <a:r>
              <a:rPr lang="en-US" sz="1800" dirty="0"/>
              <a:t>will be able to round off given number to nearest thousand.</a:t>
            </a:r>
            <a:endParaRPr lang="en-IN" sz="1800" dirty="0"/>
          </a:p>
          <a:p>
            <a:r>
              <a:rPr lang="en-US" sz="1800" dirty="0" smtClean="0"/>
              <a:t>*Students </a:t>
            </a:r>
            <a:r>
              <a:rPr lang="en-US" sz="1800" dirty="0"/>
              <a:t>will be able to solve problems based on rounding off.</a:t>
            </a:r>
            <a:endParaRPr lang="en-US" sz="1800" dirty="0">
              <a:latin typeface="Calibri" panose="020F0502020204030204" pitchFamily="34" charset="0"/>
              <a:cs typeface="Calibri" panose="020F0502020204030204" pitchFamily="34" charset="0"/>
            </a:endParaRPr>
          </a:p>
        </p:txBody>
      </p:sp>
      <p:pic>
        <p:nvPicPr>
          <p:cNvPr id="3" name="Picture 2">
            <a:extLst>
              <a:ext uri="{FF2B5EF4-FFF2-40B4-BE49-F238E27FC236}">
                <a16:creationId xmlns:a16="http://schemas.microsoft.com/office/drawing/2014/main" xmlns="" id="{7987FE54-A185-4E72-BABD-C045E2D687F9}"/>
              </a:ext>
            </a:extLst>
          </p:cNvPr>
          <p:cNvPicPr>
            <a:picLocks noChangeAspect="1"/>
          </p:cNvPicPr>
          <p:nvPr/>
        </p:nvPicPr>
        <p:blipFill>
          <a:blip r:embed="rId2"/>
          <a:stretch>
            <a:fillRect/>
          </a:stretch>
        </p:blipFill>
        <p:spPr>
          <a:xfrm>
            <a:off x="7390504" y="4518999"/>
            <a:ext cx="1549101" cy="572701"/>
          </a:xfrm>
          <a:prstGeom prst="rect">
            <a:avLst/>
          </a:prstGeom>
        </p:spPr>
      </p:pic>
    </p:spTree>
    <p:extLst>
      <p:ext uri="{BB962C8B-B14F-4D97-AF65-F5344CB8AC3E}">
        <p14:creationId xmlns:p14="http://schemas.microsoft.com/office/powerpoint/2010/main" val="11732445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8108097" y="4392734"/>
            <a:ext cx="815519"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1164566" y="1759788"/>
            <a:ext cx="6659592" cy="1015663"/>
          </a:xfrm>
          <a:prstGeom prst="rect">
            <a:avLst/>
          </a:prstGeom>
        </p:spPr>
        <p:txBody>
          <a:bodyPr wrap="square">
            <a:spAutoFit/>
          </a:bodyPr>
          <a:lstStyle/>
          <a:p>
            <a:r>
              <a:rPr lang="en-US" sz="2000" dirty="0"/>
              <a:t>Rounding off to nearest 10, 100,1000 will be explained with the help of a video</a:t>
            </a:r>
            <a:r>
              <a:rPr lang="en-US" sz="2000" dirty="0" smtClean="0"/>
              <a:t>.</a:t>
            </a:r>
          </a:p>
          <a:p>
            <a:r>
              <a:rPr lang="en-IN" sz="2000" dirty="0"/>
              <a:t>https://www.youtube.com/watch?v=jvp0mtr1kFM</a:t>
            </a:r>
            <a:endParaRPr lang="en-IN" sz="2000" dirty="0"/>
          </a:p>
        </p:txBody>
      </p:sp>
    </p:spTree>
    <p:extLst>
      <p:ext uri="{BB962C8B-B14F-4D97-AF65-F5344CB8AC3E}">
        <p14:creationId xmlns:p14="http://schemas.microsoft.com/office/powerpoint/2010/main" val="5044300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917900" y="4179304"/>
            <a:ext cx="914400"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Title 4">
            <a:extLst>
              <a:ext uri="{FF2B5EF4-FFF2-40B4-BE49-F238E27FC236}">
                <a16:creationId xmlns:a16="http://schemas.microsoft.com/office/drawing/2014/main" xmlns="" id="{DB4AA984-35B5-4C7B-9B56-B1356246C3B0}"/>
              </a:ext>
            </a:extLst>
          </p:cNvPr>
          <p:cNvSpPr>
            <a:spLocks noGrp="1"/>
          </p:cNvSpPr>
          <p:nvPr>
            <p:ph type="title"/>
          </p:nvPr>
        </p:nvSpPr>
        <p:spPr>
          <a:xfrm>
            <a:off x="1043492" y="445025"/>
            <a:ext cx="7788808" cy="572700"/>
          </a:xfrm>
        </p:spPr>
        <p:txBody>
          <a:bodyPr/>
          <a:lstStyle/>
          <a:p>
            <a:r>
              <a:rPr lang="en-US" sz="1800" b="1" i="0" dirty="0">
                <a:solidFill>
                  <a:srgbClr val="FF0000"/>
                </a:solidFill>
                <a:effectLst/>
                <a:latin typeface="Calibri" panose="020F0502020204030204" pitchFamily="34" charset="0"/>
                <a:cs typeface="Calibri" panose="020F0502020204030204" pitchFamily="34" charset="0"/>
              </a:rPr>
              <a:t> </a:t>
            </a:r>
            <a:r>
              <a:rPr lang="en-US" sz="1800" b="1" i="0" dirty="0" smtClean="0">
                <a:solidFill>
                  <a:srgbClr val="FF0000"/>
                </a:solidFill>
                <a:effectLst/>
                <a:latin typeface="Calibri" panose="020F0502020204030204" pitchFamily="34" charset="0"/>
                <a:cs typeface="Calibri" panose="020F0502020204030204" pitchFamily="34" charset="0"/>
              </a:rPr>
              <a:t>ROUNDING OFF TO NEAREST TEN ,HUNDRED AND THOUSAND</a:t>
            </a:r>
            <a:endParaRPr lang="en-IN" sz="1800" b="1" dirty="0">
              <a:solidFill>
                <a:srgbClr val="FF0000"/>
              </a:solidFill>
              <a:latin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xmlns="" id="{B3285B6B-20FC-4136-AF54-41E7AE903D2B}"/>
              </a:ext>
            </a:extLst>
          </p:cNvPr>
          <p:cNvSpPr>
            <a:spLocks noGrp="1"/>
          </p:cNvSpPr>
          <p:nvPr>
            <p:ph type="body" idx="1"/>
          </p:nvPr>
        </p:nvSpPr>
        <p:spPr>
          <a:xfrm>
            <a:off x="406591" y="1374779"/>
            <a:ext cx="8520600" cy="3416400"/>
          </a:xfrm>
        </p:spPr>
        <p:txBody>
          <a:bodyPr/>
          <a:lstStyle/>
          <a:p>
            <a:pPr algn="just"/>
            <a:endParaRPr lang="en-US" sz="1400" b="0" i="0" dirty="0">
              <a:solidFill>
                <a:srgbClr val="222222"/>
              </a:solidFill>
              <a:effectLst/>
              <a:latin typeface="Calibri" panose="020F0502020204030204" pitchFamily="34" charset="0"/>
              <a:cs typeface="Calibri" panose="020F0502020204030204" pitchFamily="34" charset="0"/>
            </a:endParaRPr>
          </a:p>
          <a:p>
            <a:endParaRPr lang="en-IN" dirty="0"/>
          </a:p>
        </p:txBody>
      </p:sp>
      <p:pic>
        <p:nvPicPr>
          <p:cNvPr id="2050" name="Picture 2" descr="PPT - ROUNDING OFF PowerPoint Presentation, free download - ID:644860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3577" y="1017917"/>
            <a:ext cx="5969480" cy="35904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461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745505" y="4029483"/>
            <a:ext cx="1098241" cy="611875"/>
          </a:xfrm>
          <a:prstGeom prst="rect">
            <a:avLst/>
          </a:prstGeom>
          <a:noFill/>
          <a:ln>
            <a:noFill/>
          </a:ln>
        </p:spPr>
      </p:pic>
      <p:sp>
        <p:nvSpPr>
          <p:cNvPr id="64" name="Google Shape;64;p14"/>
          <p:cNvSpPr txBox="1"/>
          <p:nvPr/>
        </p:nvSpPr>
        <p:spPr>
          <a:xfrm>
            <a:off x="1549101" y="359317"/>
            <a:ext cx="7046259" cy="483176"/>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1800" b="1" dirty="0" smtClean="0">
                <a:solidFill>
                  <a:srgbClr val="FF0000"/>
                </a:solidFill>
                <a:latin typeface="Calibri Light" panose="020F0302020204030204" pitchFamily="34" charset="0"/>
                <a:cs typeface="Calibri Light" panose="020F0302020204030204" pitchFamily="34" charset="0"/>
              </a:rPr>
              <a:t>LETS  KNOW  ABOUT  ROUNDING OFF NUMBERS</a:t>
            </a:r>
            <a:endParaRPr sz="1800" b="1" i="0" u="none" strike="noStrike" cap="none" dirty="0">
              <a:solidFill>
                <a:srgbClr val="FF0000"/>
              </a:solidFill>
              <a:latin typeface="Calibri Light" panose="020F0302020204030204" pitchFamily="34" charset="0"/>
              <a:cs typeface="Calibri Light" panose="020F0302020204030204" pitchFamily="34" charset="0"/>
              <a:sym typeface="Arial"/>
            </a:endParaRPr>
          </a:p>
        </p:txBody>
      </p:sp>
      <p:sp>
        <p:nvSpPr>
          <p:cNvPr id="2" name="AutoShape 2" descr="ROUNDING NUMBERS. RULES For Rounding Off Numbers (Round the following  numbers to three sig fig). If the two digits are greater than 50, let it  soar ppt download"/>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2189" y="1017229"/>
            <a:ext cx="3873171" cy="2901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rotWithShape="1">
          <a:blip r:embed="rId5">
            <a:extLst>
              <a:ext uri="{28A0092B-C50C-407E-A947-70E740481C1C}">
                <a14:useLocalDpi xmlns:a14="http://schemas.microsoft.com/office/drawing/2010/main" val="0"/>
              </a:ext>
            </a:extLst>
          </a:blip>
          <a:srcRect t="13158" r="7361"/>
          <a:stretch/>
        </p:blipFill>
        <p:spPr bwMode="auto">
          <a:xfrm>
            <a:off x="0" y="905774"/>
            <a:ext cx="4502117" cy="278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7415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 calcmode="lin" valueType="num">
                                      <p:cBhvr additive="base">
                                        <p:cTn id="7" dur="500" fill="hold"/>
                                        <p:tgtEl>
                                          <p:spTgt spid="1028"/>
                                        </p:tgtEl>
                                        <p:attrNameLst>
                                          <p:attrName>ppt_x</p:attrName>
                                        </p:attrNameLst>
                                      </p:cBhvr>
                                      <p:tavLst>
                                        <p:tav tm="0">
                                          <p:val>
                                            <p:strVal val="#ppt_x"/>
                                          </p:val>
                                        </p:tav>
                                        <p:tav tm="100000">
                                          <p:val>
                                            <p:strVal val="#ppt_x"/>
                                          </p:val>
                                        </p:tav>
                                      </p:tavLst>
                                    </p:anim>
                                    <p:anim calcmode="lin" valueType="num">
                                      <p:cBhvr additive="base">
                                        <p:cTn id="8"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7"/>
                                        </p:tgtEl>
                                        <p:attrNameLst>
                                          <p:attrName>style.visibility</p:attrName>
                                        </p:attrNameLst>
                                      </p:cBhvr>
                                      <p:to>
                                        <p:strVal val="visible"/>
                                      </p:to>
                                    </p:set>
                                    <p:anim calcmode="lin" valueType="num">
                                      <p:cBhvr additive="base">
                                        <p:cTn id="13" dur="500" fill="hold"/>
                                        <p:tgtEl>
                                          <p:spTgt spid="1027"/>
                                        </p:tgtEl>
                                        <p:attrNameLst>
                                          <p:attrName>ppt_x</p:attrName>
                                        </p:attrNameLst>
                                      </p:cBhvr>
                                      <p:tavLst>
                                        <p:tav tm="0">
                                          <p:val>
                                            <p:strVal val="#ppt_x"/>
                                          </p:val>
                                        </p:tav>
                                        <p:tav tm="100000">
                                          <p:val>
                                            <p:strVal val="#ppt_x"/>
                                          </p:val>
                                        </p:tav>
                                      </p:tavLst>
                                    </p:anim>
                                    <p:anim calcmode="lin" valueType="num">
                                      <p:cBhvr additive="base">
                                        <p:cTn id="14" dur="500" fill="hold"/>
                                        <p:tgtEl>
                                          <p:spTgt spid="10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03897" y="4400820"/>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905773" y="948906"/>
            <a:ext cx="6898123" cy="400110"/>
          </a:xfrm>
          <a:prstGeom prst="rect">
            <a:avLst/>
          </a:prstGeom>
        </p:spPr>
        <p:txBody>
          <a:bodyPr wrap="square">
            <a:spAutoFit/>
          </a:bodyPr>
          <a:lstStyle/>
          <a:p>
            <a:r>
              <a:rPr lang="en-US" sz="2000" b="1" dirty="0">
                <a:solidFill>
                  <a:srgbClr val="FF0000"/>
                </a:solidFill>
                <a:latin typeface="Calibri" panose="020F0502020204030204" pitchFamily="34" charset="0"/>
                <a:cs typeface="Calibri" panose="020F0502020204030204" pitchFamily="34" charset="0"/>
              </a:rPr>
              <a:t> ROUNDING OFF TO NEAREST TEN ,HUNDRED AND </a:t>
            </a:r>
            <a:r>
              <a:rPr lang="en-US" sz="2000" b="1" dirty="0" smtClean="0">
                <a:solidFill>
                  <a:srgbClr val="FF0000"/>
                </a:solidFill>
                <a:latin typeface="Calibri" panose="020F0502020204030204" pitchFamily="34" charset="0"/>
                <a:cs typeface="Calibri" panose="020F0502020204030204" pitchFamily="34" charset="0"/>
              </a:rPr>
              <a:t>THOUSAND</a:t>
            </a:r>
            <a:endParaRPr lang="en-IN" sz="2000" dirty="0"/>
          </a:p>
        </p:txBody>
      </p:sp>
      <p:sp>
        <p:nvSpPr>
          <p:cNvPr id="2" name="Rectangle 1"/>
          <p:cNvSpPr/>
          <p:nvPr/>
        </p:nvSpPr>
        <p:spPr>
          <a:xfrm>
            <a:off x="759125" y="1349017"/>
            <a:ext cx="6098875" cy="2677656"/>
          </a:xfrm>
          <a:prstGeom prst="rect">
            <a:avLst/>
          </a:prstGeom>
        </p:spPr>
        <p:txBody>
          <a:bodyPr wrap="square">
            <a:spAutoFit/>
          </a:bodyPr>
          <a:lstStyle/>
          <a:p>
            <a:r>
              <a:rPr lang="en-US" dirty="0" smtClean="0"/>
              <a:t>Q1.Round </a:t>
            </a:r>
            <a:r>
              <a:rPr lang="en-US" dirty="0"/>
              <a:t>off</a:t>
            </a:r>
            <a:endParaRPr lang="en-IN" dirty="0"/>
          </a:p>
          <a:p>
            <a:r>
              <a:rPr lang="en-US" dirty="0"/>
              <a:t>i</a:t>
            </a:r>
            <a:r>
              <a:rPr lang="en-US" dirty="0" smtClean="0"/>
              <a:t>) 62and </a:t>
            </a:r>
            <a:r>
              <a:rPr lang="en-US" dirty="0"/>
              <a:t>87 to nearest ten</a:t>
            </a:r>
            <a:endParaRPr lang="en-IN" dirty="0"/>
          </a:p>
          <a:p>
            <a:r>
              <a:rPr lang="en-US" dirty="0"/>
              <a:t>ii</a:t>
            </a:r>
            <a:r>
              <a:rPr lang="en-US" dirty="0" smtClean="0"/>
              <a:t>) 748 </a:t>
            </a:r>
            <a:r>
              <a:rPr lang="en-US" dirty="0"/>
              <a:t>and 2667 to nearest hundred</a:t>
            </a:r>
            <a:endParaRPr lang="en-IN" dirty="0"/>
          </a:p>
          <a:p>
            <a:r>
              <a:rPr lang="en-US" dirty="0"/>
              <a:t>iii</a:t>
            </a:r>
            <a:r>
              <a:rPr lang="en-US" dirty="0" smtClean="0"/>
              <a:t>) 6475 </a:t>
            </a:r>
            <a:r>
              <a:rPr lang="en-US" dirty="0"/>
              <a:t>and </a:t>
            </a:r>
            <a:r>
              <a:rPr lang="en-US" dirty="0" smtClean="0"/>
              <a:t>6732 </a:t>
            </a:r>
            <a:r>
              <a:rPr lang="en-US" dirty="0"/>
              <a:t>to nearest </a:t>
            </a:r>
            <a:r>
              <a:rPr lang="en-US" dirty="0" smtClean="0"/>
              <a:t>thousand</a:t>
            </a:r>
          </a:p>
          <a:p>
            <a:r>
              <a:rPr lang="en-US" dirty="0" smtClean="0"/>
              <a:t>Solution:</a:t>
            </a:r>
          </a:p>
          <a:p>
            <a:pPr marL="400050" indent="-400050">
              <a:buAutoNum type="romanLcParenBoth"/>
            </a:pPr>
            <a:r>
              <a:rPr lang="en-IN" dirty="0" smtClean="0"/>
              <a:t>62 </a:t>
            </a:r>
            <a:r>
              <a:rPr lang="en-IN" dirty="0"/>
              <a:t>to the nearest ten is </a:t>
            </a:r>
            <a:r>
              <a:rPr lang="en-IN" dirty="0" smtClean="0"/>
              <a:t>60</a:t>
            </a:r>
          </a:p>
          <a:p>
            <a:r>
              <a:rPr lang="en-IN" dirty="0" smtClean="0"/>
              <a:t>       87 </a:t>
            </a:r>
            <a:r>
              <a:rPr lang="en-IN" dirty="0"/>
              <a:t>to the nearest ten is </a:t>
            </a:r>
            <a:r>
              <a:rPr lang="en-IN" dirty="0" smtClean="0"/>
              <a:t>90</a:t>
            </a:r>
          </a:p>
          <a:p>
            <a:r>
              <a:rPr lang="en-IN" dirty="0" smtClean="0"/>
              <a:t>(ii)  748 </a:t>
            </a:r>
            <a:r>
              <a:rPr lang="en-IN" dirty="0"/>
              <a:t>to the nearest hundred is </a:t>
            </a:r>
            <a:r>
              <a:rPr lang="en-IN" dirty="0" smtClean="0"/>
              <a:t>700</a:t>
            </a:r>
          </a:p>
          <a:p>
            <a:r>
              <a:rPr lang="en-IN" dirty="0" smtClean="0"/>
              <a:t>      2667 </a:t>
            </a:r>
            <a:r>
              <a:rPr lang="en-IN" dirty="0"/>
              <a:t>to the nearest hundred is </a:t>
            </a:r>
            <a:r>
              <a:rPr lang="en-IN" dirty="0" smtClean="0"/>
              <a:t>2700</a:t>
            </a:r>
          </a:p>
          <a:p>
            <a:r>
              <a:rPr lang="en-IN" dirty="0" smtClean="0"/>
              <a:t>(iii) </a:t>
            </a:r>
            <a:r>
              <a:rPr lang="en-IN" dirty="0"/>
              <a:t>6475 to the nearest thousand is 6000</a:t>
            </a:r>
          </a:p>
          <a:p>
            <a:r>
              <a:rPr lang="en-IN" dirty="0" smtClean="0"/>
              <a:t>      </a:t>
            </a:r>
            <a:r>
              <a:rPr lang="en-IN" dirty="0"/>
              <a:t>6732 to the nearest thousand is 7000</a:t>
            </a:r>
          </a:p>
          <a:p>
            <a:endParaRPr lang="en-IN" dirty="0"/>
          </a:p>
        </p:txBody>
      </p:sp>
    </p:spTree>
    <p:extLst>
      <p:ext uri="{BB962C8B-B14F-4D97-AF65-F5344CB8AC3E}">
        <p14:creationId xmlns:p14="http://schemas.microsoft.com/office/powerpoint/2010/main" val="13988440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825801" y="4456321"/>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dirty="0" smtClean="0">
                <a:solidFill>
                  <a:srgbClr val="FF0000"/>
                </a:solidFill>
              </a:rPr>
              <a:t>Evaluation Questions</a:t>
            </a:r>
            <a:endParaRPr lang="en-IN" dirty="0">
              <a:solidFill>
                <a:srgbClr val="FF0000"/>
              </a:solidFill>
            </a:endParaRPr>
          </a:p>
        </p:txBody>
      </p:sp>
      <p:sp>
        <p:nvSpPr>
          <p:cNvPr id="3" name="Text Placeholder 2"/>
          <p:cNvSpPr>
            <a:spLocks noGrp="1"/>
          </p:cNvSpPr>
          <p:nvPr>
            <p:ph type="body" idx="1"/>
          </p:nvPr>
        </p:nvSpPr>
        <p:spPr/>
        <p:txBody>
          <a:bodyPr/>
          <a:lstStyle/>
          <a:p>
            <a:pPr marL="114300" indent="0">
              <a:buNone/>
            </a:pPr>
            <a:r>
              <a:rPr lang="en-IN" b="1" dirty="0"/>
              <a:t>1. Round off each of the following to the nearest ten:</a:t>
            </a:r>
            <a:endParaRPr lang="en-IN" dirty="0"/>
          </a:p>
          <a:p>
            <a:pPr marL="114300" indent="0">
              <a:buNone/>
            </a:pPr>
            <a:r>
              <a:rPr lang="en-IN" dirty="0" smtClean="0"/>
              <a:t>ii)265  	v)6294</a:t>
            </a:r>
            <a:endParaRPr lang="en-IN" dirty="0"/>
          </a:p>
          <a:p>
            <a:pPr marL="114300" indent="0">
              <a:buNone/>
            </a:pPr>
            <a:r>
              <a:rPr lang="en-IN" b="1" dirty="0" smtClean="0"/>
              <a:t>Solution</a:t>
            </a:r>
            <a:r>
              <a:rPr lang="en-IN" b="1" dirty="0"/>
              <a:t>:</a:t>
            </a:r>
            <a:endParaRPr lang="en-IN" dirty="0"/>
          </a:p>
          <a:p>
            <a:pPr marL="114300" indent="0">
              <a:buNone/>
            </a:pPr>
            <a:r>
              <a:rPr lang="en-IN" dirty="0"/>
              <a:t>If the ones place digit is less than 5, replace ones digit by 0, and keep the other digit as the same</a:t>
            </a:r>
          </a:p>
          <a:p>
            <a:pPr marL="114300" indent="0">
              <a:buNone/>
            </a:pPr>
            <a:r>
              <a:rPr lang="en-IN" dirty="0"/>
              <a:t>And if the digit at ones place is 5 or more than 5, increase tens digit by 1 and replace ones digit by 0</a:t>
            </a:r>
          </a:p>
          <a:p>
            <a:pPr marL="114300" indent="0">
              <a:buNone/>
            </a:pPr>
            <a:r>
              <a:rPr lang="en-IN" dirty="0" smtClean="0"/>
              <a:t>(</a:t>
            </a:r>
            <a:r>
              <a:rPr lang="en-IN" dirty="0"/>
              <a:t>ii) 265 to the nearest ten is </a:t>
            </a:r>
            <a:r>
              <a:rPr lang="en-IN" dirty="0" smtClean="0"/>
              <a:t>270</a:t>
            </a:r>
          </a:p>
          <a:p>
            <a:pPr marL="114300" indent="0">
              <a:buNone/>
            </a:pPr>
            <a:r>
              <a:rPr lang="en-IN" dirty="0" smtClean="0"/>
              <a:t>(v</a:t>
            </a:r>
            <a:r>
              <a:rPr lang="en-IN" dirty="0"/>
              <a:t>) 6294 to the nearest ten is 6290</a:t>
            </a:r>
          </a:p>
          <a:p>
            <a:endParaRPr lang="en-IN" dirty="0"/>
          </a:p>
        </p:txBody>
      </p:sp>
    </p:spTree>
    <p:extLst>
      <p:ext uri="{BB962C8B-B14F-4D97-AF65-F5344CB8AC3E}">
        <p14:creationId xmlns:p14="http://schemas.microsoft.com/office/powerpoint/2010/main" val="22688459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68710" y="4347065"/>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dirty="0">
                <a:solidFill>
                  <a:srgbClr val="FF0000"/>
                </a:solidFill>
              </a:rPr>
              <a:t>Evaluation Questions</a:t>
            </a:r>
            <a:endParaRPr lang="en-IN" dirty="0"/>
          </a:p>
        </p:txBody>
      </p:sp>
      <p:sp>
        <p:nvSpPr>
          <p:cNvPr id="3" name="Text Placeholder 2"/>
          <p:cNvSpPr>
            <a:spLocks noGrp="1"/>
          </p:cNvSpPr>
          <p:nvPr>
            <p:ph type="body" idx="1"/>
          </p:nvPr>
        </p:nvSpPr>
        <p:spPr/>
        <p:txBody>
          <a:bodyPr/>
          <a:lstStyle/>
          <a:p>
            <a:pPr marL="114300" indent="0">
              <a:buNone/>
            </a:pPr>
            <a:r>
              <a:rPr lang="en-IN" b="1" dirty="0" smtClean="0"/>
              <a:t>Q2. </a:t>
            </a:r>
            <a:r>
              <a:rPr lang="en-IN" b="1" dirty="0"/>
              <a:t>Round off each of the following to the nearest hundred:</a:t>
            </a:r>
            <a:endParaRPr lang="en-IN" dirty="0"/>
          </a:p>
          <a:p>
            <a:pPr marL="114300" indent="0">
              <a:buNone/>
            </a:pPr>
            <a:r>
              <a:rPr lang="en-IN" b="1" dirty="0" smtClean="0"/>
              <a:t>(</a:t>
            </a:r>
            <a:r>
              <a:rPr lang="en-IN" b="1" dirty="0"/>
              <a:t>ii) 784</a:t>
            </a:r>
            <a:endParaRPr lang="en-IN" dirty="0"/>
          </a:p>
          <a:p>
            <a:pPr marL="114300" indent="0">
              <a:buNone/>
            </a:pPr>
            <a:r>
              <a:rPr lang="en-IN" b="1" dirty="0" smtClean="0"/>
              <a:t>(</a:t>
            </a:r>
            <a:r>
              <a:rPr lang="en-IN" b="1" dirty="0"/>
              <a:t>v) 6388</a:t>
            </a:r>
            <a:endParaRPr lang="en-IN" dirty="0"/>
          </a:p>
          <a:p>
            <a:pPr marL="114300" indent="0">
              <a:buNone/>
            </a:pPr>
            <a:r>
              <a:rPr lang="en-IN" b="1" dirty="0"/>
              <a:t>Solution:</a:t>
            </a:r>
            <a:endParaRPr lang="en-IN" dirty="0"/>
          </a:p>
          <a:p>
            <a:pPr marL="114300" indent="0">
              <a:buNone/>
            </a:pPr>
            <a:r>
              <a:rPr lang="en-IN" dirty="0"/>
              <a:t>If the digit at tens place is less than 5, replace each one of tens and ones digits by 0 and keep the other digits as the same</a:t>
            </a:r>
          </a:p>
          <a:p>
            <a:pPr marL="114300" indent="0">
              <a:buNone/>
            </a:pPr>
            <a:r>
              <a:rPr lang="en-IN" dirty="0"/>
              <a:t>If the tens digit is 5 or more than 5, increase the hundreds digit by 1 and replace each of tens and ones digit by 0</a:t>
            </a:r>
          </a:p>
          <a:p>
            <a:pPr marL="114300" indent="0">
              <a:buNone/>
            </a:pPr>
            <a:r>
              <a:rPr lang="en-IN" dirty="0" smtClean="0"/>
              <a:t>(</a:t>
            </a:r>
            <a:r>
              <a:rPr lang="en-IN" dirty="0"/>
              <a:t>ii) 784 to the nearest hundred is 800</a:t>
            </a:r>
          </a:p>
          <a:p>
            <a:pPr marL="114300" indent="0">
              <a:buNone/>
            </a:pPr>
            <a:r>
              <a:rPr lang="en-IN" dirty="0" smtClean="0"/>
              <a:t>(</a:t>
            </a:r>
            <a:r>
              <a:rPr lang="en-IN" dirty="0"/>
              <a:t>v) 6388 to the nearest hundred is 6400</a:t>
            </a:r>
          </a:p>
          <a:p>
            <a:endParaRPr lang="en-IN" dirty="0"/>
          </a:p>
        </p:txBody>
      </p:sp>
    </p:spTree>
    <p:extLst>
      <p:ext uri="{BB962C8B-B14F-4D97-AF65-F5344CB8AC3E}">
        <p14:creationId xmlns:p14="http://schemas.microsoft.com/office/powerpoint/2010/main" val="14177000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14"/>
          <p:cNvPicPr preferRelativeResize="0"/>
          <p:nvPr/>
        </p:nvPicPr>
        <p:blipFill rotWithShape="1">
          <a:blip r:embed="rId3">
            <a:alphaModFix/>
          </a:blip>
          <a:srcRect/>
          <a:stretch/>
        </p:blipFill>
        <p:spPr>
          <a:xfrm>
            <a:off x="7668710" y="4347065"/>
            <a:ext cx="1232526" cy="611875"/>
          </a:xfrm>
          <a:prstGeom prst="rect">
            <a:avLst/>
          </a:prstGeom>
          <a:noFill/>
          <a:ln>
            <a:noFill/>
          </a:ln>
        </p:spPr>
      </p:pic>
      <p:sp>
        <p:nvSpPr>
          <p:cNvPr id="8" name="Rectangle 7">
            <a:extLst>
              <a:ext uri="{FF2B5EF4-FFF2-40B4-BE49-F238E27FC236}">
                <a16:creationId xmlns:a16="http://schemas.microsoft.com/office/drawing/2014/main" xmlns="" id="{734A2662-4B06-4904-A8B7-3703B1425CC2}"/>
              </a:ext>
            </a:extLst>
          </p:cNvPr>
          <p:cNvSpPr>
            <a:spLocks noChangeArrowheads="1"/>
          </p:cNvSpPr>
          <p:nvPr/>
        </p:nvSpPr>
        <p:spPr bwMode="auto">
          <a:xfrm>
            <a:off x="0" y="97795"/>
            <a:ext cx="255198"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100" b="1" i="0" u="none" strike="noStrike" cap="none" normalizeH="0" baseline="0" dirty="0">
              <a:ln>
                <a:noFill/>
              </a:ln>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2" name="Title 1"/>
          <p:cNvSpPr>
            <a:spLocks noGrp="1"/>
          </p:cNvSpPr>
          <p:nvPr>
            <p:ph type="title"/>
          </p:nvPr>
        </p:nvSpPr>
        <p:spPr/>
        <p:txBody>
          <a:bodyPr/>
          <a:lstStyle/>
          <a:p>
            <a:r>
              <a:rPr lang="en-IN" dirty="0">
                <a:solidFill>
                  <a:srgbClr val="FF0000"/>
                </a:solidFill>
              </a:rPr>
              <a:t>Evaluation Questions</a:t>
            </a:r>
            <a:endParaRPr lang="en-IN" dirty="0"/>
          </a:p>
        </p:txBody>
      </p:sp>
      <p:sp>
        <p:nvSpPr>
          <p:cNvPr id="3" name="Text Placeholder 2"/>
          <p:cNvSpPr>
            <a:spLocks noGrp="1"/>
          </p:cNvSpPr>
          <p:nvPr>
            <p:ph type="body" idx="1"/>
          </p:nvPr>
        </p:nvSpPr>
        <p:spPr>
          <a:xfrm>
            <a:off x="311700" y="1152474"/>
            <a:ext cx="8589536" cy="3500527"/>
          </a:xfrm>
        </p:spPr>
        <p:txBody>
          <a:bodyPr/>
          <a:lstStyle/>
          <a:p>
            <a:pPr marL="114300" indent="0">
              <a:buNone/>
            </a:pPr>
            <a:r>
              <a:rPr lang="en-IN" b="1" dirty="0"/>
              <a:t>3. Round off each of the following to the nearest thousand:</a:t>
            </a:r>
            <a:br>
              <a:rPr lang="en-IN" b="1" dirty="0"/>
            </a:br>
            <a:r>
              <a:rPr lang="en-IN" b="1" dirty="0" smtClean="0"/>
              <a:t>(</a:t>
            </a:r>
            <a:r>
              <a:rPr lang="en-IN" b="1" dirty="0"/>
              <a:t>iii) 25352</a:t>
            </a:r>
            <a:br>
              <a:rPr lang="en-IN" b="1" dirty="0"/>
            </a:br>
            <a:r>
              <a:rPr lang="en-IN" b="1" dirty="0" smtClean="0"/>
              <a:t>(</a:t>
            </a:r>
            <a:r>
              <a:rPr lang="en-IN" b="1" dirty="0"/>
              <a:t>v) 9248</a:t>
            </a:r>
            <a:endParaRPr lang="en-IN" dirty="0"/>
          </a:p>
          <a:p>
            <a:pPr marL="114300" indent="0">
              <a:buNone/>
            </a:pPr>
            <a:r>
              <a:rPr lang="en-IN" b="1" dirty="0"/>
              <a:t>Solution:</a:t>
            </a:r>
            <a:endParaRPr lang="en-IN" dirty="0"/>
          </a:p>
          <a:p>
            <a:pPr marL="114300" indent="0">
              <a:buNone/>
            </a:pPr>
            <a:r>
              <a:rPr lang="en-IN" dirty="0"/>
              <a:t>Observe the hundreds digit of the given number</a:t>
            </a:r>
          </a:p>
          <a:p>
            <a:pPr marL="114300" indent="0">
              <a:buNone/>
            </a:pPr>
            <a:r>
              <a:rPr lang="en-IN" dirty="0"/>
              <a:t>If the hundreds digit is less than 5, replace each one of hundreds, tens, and </a:t>
            </a:r>
            <a:r>
              <a:rPr lang="en-IN" dirty="0" smtClean="0"/>
              <a:t>ones digits </a:t>
            </a:r>
            <a:r>
              <a:rPr lang="en-IN" dirty="0"/>
              <a:t>by 0 and keep the other digits as same</a:t>
            </a:r>
          </a:p>
          <a:p>
            <a:pPr marL="114300" indent="0">
              <a:buNone/>
            </a:pPr>
            <a:r>
              <a:rPr lang="en-IN" dirty="0" smtClean="0"/>
              <a:t>If </a:t>
            </a:r>
            <a:r>
              <a:rPr lang="en-IN" dirty="0"/>
              <a:t>hundreds digit is 5 or more than 5 in the given number, increase thousand digit by 1 and replace each other digit on its right by 0</a:t>
            </a:r>
          </a:p>
          <a:p>
            <a:pPr marL="114300" indent="0">
              <a:buNone/>
            </a:pPr>
            <a:r>
              <a:rPr lang="en-IN" dirty="0" smtClean="0"/>
              <a:t>(</a:t>
            </a:r>
            <a:r>
              <a:rPr lang="en-IN" dirty="0"/>
              <a:t>iii) 25352 to the nearest thousand is 25000</a:t>
            </a:r>
          </a:p>
          <a:p>
            <a:pPr marL="114300" indent="0">
              <a:buNone/>
            </a:pPr>
            <a:r>
              <a:rPr lang="en-IN" dirty="0" smtClean="0"/>
              <a:t>(</a:t>
            </a:r>
            <a:r>
              <a:rPr lang="en-IN" dirty="0"/>
              <a:t>v) 9248 to the nearest thousand is 9000</a:t>
            </a:r>
          </a:p>
          <a:p>
            <a:endParaRPr lang="en-IN" dirty="0"/>
          </a:p>
        </p:txBody>
      </p:sp>
    </p:spTree>
    <p:extLst>
      <p:ext uri="{BB962C8B-B14F-4D97-AF65-F5344CB8AC3E}">
        <p14:creationId xmlns:p14="http://schemas.microsoft.com/office/powerpoint/2010/main" val="827129254"/>
      </p:ext>
    </p:extLst>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1848</TotalTime>
  <Words>362</Words>
  <Application>Microsoft Office PowerPoint</Application>
  <PresentationFormat>On-screen Show (16:9)</PresentationFormat>
  <Paragraphs>60</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Learning outcomes </vt:lpstr>
      <vt:lpstr>PowerPoint Presentation</vt:lpstr>
      <vt:lpstr> ROUNDING OFF TO NEAREST TEN ,HUNDRED AND THOUSAND</vt:lpstr>
      <vt:lpstr>PowerPoint Presentation</vt:lpstr>
      <vt:lpstr>PowerPoint Presentation</vt:lpstr>
      <vt:lpstr>Evaluation Questions</vt:lpstr>
      <vt:lpstr>Evaluation Questions</vt:lpstr>
      <vt:lpstr>Evaluation Questions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Windows User</cp:lastModifiedBy>
  <cp:revision>81</cp:revision>
  <dcterms:modified xsi:type="dcterms:W3CDTF">2021-04-24T12:06:10Z</dcterms:modified>
</cp:coreProperties>
</file>