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7"/>
  </p:notesMasterIdLst>
  <p:sldIdLst>
    <p:sldId id="256" r:id="rId2"/>
    <p:sldId id="286" r:id="rId3"/>
    <p:sldId id="314" r:id="rId4"/>
    <p:sldId id="303" r:id="rId5"/>
    <p:sldId id="290" r:id="rId6"/>
    <p:sldId id="308" r:id="rId7"/>
    <p:sldId id="310" r:id="rId8"/>
    <p:sldId id="315" r:id="rId9"/>
    <p:sldId id="311" r:id="rId10"/>
    <p:sldId id="316" r:id="rId11"/>
    <p:sldId id="312" r:id="rId12"/>
    <p:sldId id="317" r:id="rId13"/>
    <p:sldId id="318" r:id="rId14"/>
    <p:sldId id="309" r:id="rId15"/>
    <p:sldId id="259" r:id="rId1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97" autoAdjust="0"/>
    <p:restoredTop sz="93248" autoAdjust="0"/>
  </p:normalViewPr>
  <p:slideViewPr>
    <p:cSldViewPr snapToGrid="0">
      <p:cViewPr>
        <p:scale>
          <a:sx n="110" d="100"/>
          <a:sy n="110" d="100"/>
        </p:scale>
        <p:origin x="-96" y="3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3360040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513790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3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40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134044" y="214224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207699" y="1418975"/>
            <a:ext cx="6469812" cy="48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-IN" sz="2400" b="1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SIMPLE LINEAR EQUATIONS</a:t>
            </a:r>
            <a:endParaRPr sz="24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2189999" y="2411013"/>
            <a:ext cx="4944045" cy="1470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latin typeface="Calibri" pitchFamily="34" charset="0"/>
                <a:cs typeface="Calibri" pitchFamily="34" charset="0"/>
              </a:rPr>
              <a:t>SUBJECT : MATHEMATICS</a:t>
            </a:r>
            <a:endParaRPr b="1" dirty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latin typeface="Calibri" pitchFamily="34" charset="0"/>
                <a:cs typeface="Calibri" pitchFamily="34" charset="0"/>
              </a:rPr>
              <a:t>CHAPTER NUMBER: </a:t>
            </a:r>
            <a:r>
              <a:rPr lang="en" b="1" dirty="0" smtClean="0">
                <a:latin typeface="Calibri" pitchFamily="34" charset="0"/>
                <a:cs typeface="Calibri" pitchFamily="34" charset="0"/>
              </a:rPr>
              <a:t>22</a:t>
            </a:r>
            <a:endParaRPr b="1" dirty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latin typeface="Calibri" pitchFamily="34" charset="0"/>
                <a:cs typeface="Calibri" pitchFamily="34" charset="0"/>
              </a:rPr>
              <a:t>CHAPTER </a:t>
            </a:r>
            <a:r>
              <a:rPr lang="en" b="1" dirty="0" smtClean="0">
                <a:latin typeface="Calibri" pitchFamily="34" charset="0"/>
                <a:cs typeface="Calibri" pitchFamily="34" charset="0"/>
              </a:rPr>
              <a:t>NAME:SIMPLE  LINEAR EQUATIONS</a:t>
            </a:r>
          </a:p>
          <a:p>
            <a:pPr lvl="0"/>
            <a:r>
              <a:rPr lang="en" b="1" dirty="0" smtClean="0">
                <a:latin typeface="Calibri" pitchFamily="34" charset="0"/>
                <a:cs typeface="Calibri" pitchFamily="34" charset="0"/>
              </a:rPr>
              <a:t>SUB TOPIC:</a:t>
            </a:r>
            <a:r>
              <a:rPr lang="en-IN" dirty="0"/>
              <a:t>Solving Word Problems</a:t>
            </a:r>
            <a:r>
              <a:rPr lang="en" b="1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>
                <a:latin typeface="Calibri" pitchFamily="34" charset="0"/>
                <a:cs typeface="Calibri" pitchFamily="34" charset="0"/>
              </a:rPr>
              <a:t>PERIOD NO:4</a:t>
            </a:r>
            <a:endParaRPr b="1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91322" y="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8187" y="109239"/>
            <a:ext cx="8469991" cy="500332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27599" y="497421"/>
            <a:ext cx="8704701" cy="4209470"/>
          </a:xfrm>
        </p:spPr>
        <p:txBody>
          <a:bodyPr/>
          <a:lstStyle/>
          <a:p>
            <a:pPr marL="114300" indent="0">
              <a:buNone/>
            </a:pPr>
            <a:r>
              <a:rPr lang="en-IN" sz="1600" b="1" dirty="0" smtClean="0"/>
              <a:t>7</a:t>
            </a:r>
            <a:r>
              <a:rPr lang="en-IN" sz="1600" b="1" dirty="0"/>
              <a:t>. The age of a man is 27 years more than the age of his son. If the sum of their ages is 47 years, find the age of the son and his father.</a:t>
            </a:r>
            <a:endParaRPr lang="en-IN" sz="1600" dirty="0"/>
          </a:p>
          <a:p>
            <a:pPr marL="114300" indent="0">
              <a:buNone/>
            </a:pPr>
            <a:endParaRPr lang="en-IN" sz="1600" b="1" dirty="0" smtClean="0"/>
          </a:p>
          <a:p>
            <a:pPr marL="114300" indent="0">
              <a:buNone/>
            </a:pPr>
            <a:r>
              <a:rPr lang="en-IN" sz="1600" b="1" dirty="0" smtClean="0"/>
              <a:t>8</a:t>
            </a:r>
            <a:r>
              <a:rPr lang="en-IN" sz="1600" b="1" dirty="0"/>
              <a:t>. The difference between the ages of </a:t>
            </a:r>
            <a:r>
              <a:rPr lang="en-IN" sz="1600" b="1" dirty="0" err="1"/>
              <a:t>Gopal</a:t>
            </a:r>
            <a:r>
              <a:rPr lang="en-IN" sz="1600" b="1" dirty="0"/>
              <a:t> and his father is 26 years. If the sum of their ages is 56 years, find the ages of </a:t>
            </a:r>
            <a:r>
              <a:rPr lang="en-IN" sz="1600" b="1" dirty="0" err="1"/>
              <a:t>Gopal</a:t>
            </a:r>
            <a:r>
              <a:rPr lang="en-IN" sz="1600" b="1" dirty="0"/>
              <a:t> and his father.</a:t>
            </a:r>
            <a:endParaRPr lang="en-IN" sz="1600" dirty="0"/>
          </a:p>
          <a:p>
            <a:pPr marL="114300" indent="0">
              <a:buNone/>
            </a:pPr>
            <a:endParaRPr lang="en-IN" sz="1600" b="1" dirty="0" smtClean="0"/>
          </a:p>
          <a:p>
            <a:pPr marL="114300" indent="0">
              <a:buNone/>
            </a:pPr>
            <a:r>
              <a:rPr lang="en-IN" sz="1600" b="1" dirty="0" smtClean="0"/>
              <a:t>9</a:t>
            </a:r>
            <a:r>
              <a:rPr lang="en-IN" sz="1600" b="1" dirty="0"/>
              <a:t>. When two consecutive natural numbers are added, the sum is 31; find the numbers.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 smtClean="0"/>
              <a:t>.</a:t>
            </a:r>
            <a:endParaRPr lang="en-IN" sz="1600" dirty="0"/>
          </a:p>
          <a:p>
            <a:endParaRPr lang="en-IN" sz="1600" dirty="0"/>
          </a:p>
          <a:p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1595982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91322" y="30486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8188" y="163903"/>
            <a:ext cx="8444111" cy="422694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55198" y="603849"/>
            <a:ext cx="8577101" cy="3965026"/>
          </a:xfrm>
        </p:spPr>
        <p:txBody>
          <a:bodyPr/>
          <a:lstStyle/>
          <a:p>
            <a:pPr marL="114300" indent="0">
              <a:buNone/>
            </a:pPr>
            <a:r>
              <a:rPr lang="en-IN" sz="1600" b="1" dirty="0" smtClean="0"/>
              <a:t>Solution:</a:t>
            </a:r>
            <a:r>
              <a:rPr lang="en-IN" sz="1600" dirty="0" smtClean="0"/>
              <a:t> Given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/>
              <a:t>Age of a man is 27 years more than the age of his son</a:t>
            </a:r>
          </a:p>
          <a:p>
            <a:pPr marL="114300" indent="0">
              <a:buNone/>
            </a:pPr>
            <a:r>
              <a:rPr lang="en-IN" sz="1600" dirty="0" smtClean="0"/>
              <a:t>Sum </a:t>
            </a:r>
            <a:r>
              <a:rPr lang="en-IN" sz="1600" dirty="0"/>
              <a:t>of their ages = 47 years</a:t>
            </a:r>
          </a:p>
          <a:p>
            <a:pPr marL="114300" indent="0">
              <a:buNone/>
            </a:pPr>
            <a:r>
              <a:rPr lang="en-IN" sz="1600" dirty="0"/>
              <a:t>Let us assume the age of son is x</a:t>
            </a:r>
          </a:p>
          <a:p>
            <a:pPr marL="114300" indent="0">
              <a:buNone/>
            </a:pPr>
            <a:r>
              <a:rPr lang="en-IN" sz="1600" dirty="0" smtClean="0"/>
              <a:t>Age </a:t>
            </a:r>
            <a:r>
              <a:rPr lang="en-IN" sz="1600" dirty="0"/>
              <a:t>of son = x years</a:t>
            </a:r>
          </a:p>
          <a:p>
            <a:pPr marL="114300" indent="0">
              <a:buNone/>
            </a:pPr>
            <a:r>
              <a:rPr lang="en-IN" sz="1600" dirty="0"/>
              <a:t>Age of father = x + 27</a:t>
            </a:r>
          </a:p>
          <a:p>
            <a:pPr marL="114300" indent="0">
              <a:buNone/>
            </a:pPr>
            <a:r>
              <a:rPr lang="en-IN" sz="1600" dirty="0"/>
              <a:t>To find the value of x,</a:t>
            </a:r>
          </a:p>
          <a:p>
            <a:pPr marL="114300" indent="0">
              <a:buNone/>
            </a:pPr>
            <a:r>
              <a:rPr lang="en-IN" sz="1600" dirty="0"/>
              <a:t>x + x + 27 = 47</a:t>
            </a:r>
          </a:p>
          <a:p>
            <a:pPr marL="114300" indent="0">
              <a:buNone/>
            </a:pPr>
            <a:r>
              <a:rPr lang="en-IN" sz="1600" dirty="0"/>
              <a:t>2x + 27 = 47</a:t>
            </a:r>
          </a:p>
          <a:p>
            <a:pPr marL="114300" indent="0">
              <a:buNone/>
            </a:pPr>
            <a:r>
              <a:rPr lang="en-IN" sz="1600" dirty="0"/>
              <a:t>2x = 47 – 27</a:t>
            </a:r>
          </a:p>
          <a:p>
            <a:pPr marL="114300" indent="0">
              <a:buNone/>
            </a:pPr>
            <a:r>
              <a:rPr lang="en-IN" sz="1600" dirty="0"/>
              <a:t>2x = 20</a:t>
            </a:r>
          </a:p>
          <a:p>
            <a:pPr marL="114300" indent="0">
              <a:buNone/>
            </a:pPr>
            <a:r>
              <a:rPr lang="en-IN" sz="1600" dirty="0"/>
              <a:t>x = 20 / </a:t>
            </a:r>
            <a:r>
              <a:rPr lang="en-IN" sz="1600" dirty="0" smtClean="0"/>
              <a:t>2=10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/>
              <a:t>Thus age of son = 10 years</a:t>
            </a:r>
          </a:p>
          <a:p>
            <a:pPr marL="114300" indent="0">
              <a:buNone/>
            </a:pPr>
            <a:r>
              <a:rPr lang="en-IN" sz="1600" dirty="0"/>
              <a:t>Age of father = x + </a:t>
            </a:r>
            <a:r>
              <a:rPr lang="en-IN" sz="1600" dirty="0" smtClean="0"/>
              <a:t>27  = </a:t>
            </a:r>
            <a:r>
              <a:rPr lang="en-IN" sz="1600" dirty="0"/>
              <a:t>10 + </a:t>
            </a:r>
            <a:r>
              <a:rPr lang="en-IN" sz="1600" dirty="0" smtClean="0"/>
              <a:t>27= </a:t>
            </a:r>
            <a:r>
              <a:rPr lang="en-IN" sz="1600" dirty="0"/>
              <a:t>37 years</a:t>
            </a:r>
          </a:p>
          <a:p>
            <a:pPr marL="114300" indent="0">
              <a:buNone/>
            </a:pPr>
            <a:r>
              <a:rPr lang="en-IN" sz="1600" dirty="0"/>
              <a:t>Hence, the age of father is 37 years.</a:t>
            </a:r>
          </a:p>
          <a:p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61405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6304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8188" y="163903"/>
            <a:ext cx="8444111" cy="422694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55198" y="603849"/>
            <a:ext cx="8577101" cy="3965026"/>
          </a:xfrm>
        </p:spPr>
        <p:txBody>
          <a:bodyPr/>
          <a:lstStyle/>
          <a:p>
            <a:pPr marL="114300" indent="0">
              <a:buNone/>
            </a:pPr>
            <a:r>
              <a:rPr lang="en-IN" sz="1600" dirty="0"/>
              <a:t>Therefore, the age of son is 10 years and the age of father is 37 years</a:t>
            </a:r>
          </a:p>
          <a:p>
            <a:pPr marL="114300" indent="0">
              <a:buNone/>
            </a:pPr>
            <a:r>
              <a:rPr lang="en-IN" sz="1600" dirty="0" smtClean="0"/>
              <a:t>8.</a:t>
            </a:r>
            <a:r>
              <a:rPr lang="en-IN" sz="1600" b="1" dirty="0"/>
              <a:t> Solution: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 smtClean="0"/>
              <a:t>Difference </a:t>
            </a:r>
            <a:r>
              <a:rPr lang="en-IN" sz="1600" dirty="0"/>
              <a:t>between the ages of </a:t>
            </a:r>
            <a:r>
              <a:rPr lang="en-IN" sz="1600" dirty="0" err="1"/>
              <a:t>Gopal</a:t>
            </a:r>
            <a:r>
              <a:rPr lang="en-IN" sz="1600" dirty="0"/>
              <a:t> and his father is 26 years</a:t>
            </a:r>
          </a:p>
          <a:p>
            <a:pPr marL="114300" indent="0">
              <a:buNone/>
            </a:pPr>
            <a:r>
              <a:rPr lang="en-IN" sz="1600" dirty="0"/>
              <a:t>Sum of their ages = 56 years</a:t>
            </a:r>
          </a:p>
          <a:p>
            <a:pPr marL="114300" indent="0">
              <a:buNone/>
            </a:pPr>
            <a:r>
              <a:rPr lang="en-IN" sz="1600" dirty="0"/>
              <a:t>Let us assume the age of </a:t>
            </a:r>
            <a:r>
              <a:rPr lang="en-IN" sz="1600" dirty="0" err="1"/>
              <a:t>Gopal</a:t>
            </a:r>
            <a:r>
              <a:rPr lang="en-IN" sz="1600" dirty="0"/>
              <a:t> is x</a:t>
            </a:r>
          </a:p>
          <a:p>
            <a:pPr marL="114300" indent="0">
              <a:buNone/>
            </a:pPr>
            <a:r>
              <a:rPr lang="en-IN" sz="1600" dirty="0" smtClean="0"/>
              <a:t>Age </a:t>
            </a:r>
            <a:r>
              <a:rPr lang="en-IN" sz="1600" dirty="0"/>
              <a:t>of </a:t>
            </a:r>
            <a:r>
              <a:rPr lang="en-IN" sz="1600" dirty="0" err="1"/>
              <a:t>Gopal</a:t>
            </a:r>
            <a:r>
              <a:rPr lang="en-IN" sz="1600" dirty="0"/>
              <a:t> = x</a:t>
            </a:r>
          </a:p>
          <a:p>
            <a:pPr marL="114300" indent="0">
              <a:buNone/>
            </a:pPr>
            <a:r>
              <a:rPr lang="en-IN" sz="1600" dirty="0"/>
              <a:t>Age of father = x + 26</a:t>
            </a:r>
          </a:p>
          <a:p>
            <a:pPr marL="114300" indent="0">
              <a:buNone/>
            </a:pPr>
            <a:r>
              <a:rPr lang="en-IN" sz="1600" dirty="0"/>
              <a:t>To find the value of x</a:t>
            </a:r>
          </a:p>
          <a:p>
            <a:pPr marL="114300" indent="0">
              <a:buNone/>
            </a:pPr>
            <a:r>
              <a:rPr lang="en-IN" sz="1600" dirty="0"/>
              <a:t>x + x + 26 = 56</a:t>
            </a:r>
          </a:p>
          <a:p>
            <a:pPr marL="114300" indent="0">
              <a:buNone/>
            </a:pPr>
            <a:r>
              <a:rPr lang="en-IN" sz="1600" dirty="0"/>
              <a:t>2x = 56 – 26</a:t>
            </a:r>
          </a:p>
          <a:p>
            <a:pPr marL="114300" indent="0">
              <a:buNone/>
            </a:pPr>
            <a:r>
              <a:rPr lang="en-IN" sz="1600" dirty="0"/>
              <a:t>2x = 30</a:t>
            </a:r>
          </a:p>
          <a:p>
            <a:pPr marL="114300" indent="0">
              <a:buNone/>
            </a:pPr>
            <a:r>
              <a:rPr lang="en-IN" sz="1600" dirty="0"/>
              <a:t>x = 30 / 2</a:t>
            </a:r>
          </a:p>
          <a:p>
            <a:pPr marL="114300" indent="0">
              <a:buNone/>
            </a:pPr>
            <a:r>
              <a:rPr lang="en-IN" sz="1600" dirty="0" smtClean="0"/>
              <a:t>x </a:t>
            </a:r>
            <a:r>
              <a:rPr lang="en-IN" sz="1600" dirty="0"/>
              <a:t>= </a:t>
            </a:r>
            <a:r>
              <a:rPr lang="en-IN" sz="1600" dirty="0" smtClean="0"/>
              <a:t>15	Thus </a:t>
            </a:r>
            <a:r>
              <a:rPr lang="en-IN" sz="1600" dirty="0"/>
              <a:t>the age of </a:t>
            </a:r>
            <a:r>
              <a:rPr lang="en-IN" sz="1600" dirty="0" err="1"/>
              <a:t>Gopal</a:t>
            </a:r>
            <a:r>
              <a:rPr lang="en-IN" sz="1600" dirty="0"/>
              <a:t> is 15 years</a:t>
            </a:r>
          </a:p>
          <a:p>
            <a:pPr marL="114300" indent="0">
              <a:buNone/>
            </a:pPr>
            <a:r>
              <a:rPr lang="en-IN" sz="1600" dirty="0"/>
              <a:t>Age of father = x + </a:t>
            </a:r>
            <a:r>
              <a:rPr lang="en-IN" sz="1600" dirty="0" smtClean="0"/>
              <a:t>26	= </a:t>
            </a:r>
            <a:r>
              <a:rPr lang="en-IN" sz="1600" dirty="0"/>
              <a:t>15 + </a:t>
            </a:r>
            <a:r>
              <a:rPr lang="en-IN" sz="1600" dirty="0" smtClean="0"/>
              <a:t>26	= </a:t>
            </a:r>
            <a:r>
              <a:rPr lang="en-IN" sz="1600" dirty="0"/>
              <a:t>41 years</a:t>
            </a:r>
          </a:p>
          <a:p>
            <a:pPr marL="114300" indent="0">
              <a:buNone/>
            </a:pPr>
            <a:r>
              <a:rPr lang="en-IN" sz="1600" dirty="0"/>
              <a:t>Hence, the age of father is 41 years</a:t>
            </a:r>
          </a:p>
          <a:p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1665630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11474" y="360639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8188" y="163903"/>
            <a:ext cx="8444111" cy="422694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55198" y="603849"/>
            <a:ext cx="8577101" cy="3965026"/>
          </a:xfrm>
        </p:spPr>
        <p:txBody>
          <a:bodyPr/>
          <a:lstStyle/>
          <a:p>
            <a:pPr marL="114300" indent="0">
              <a:buNone/>
            </a:pPr>
            <a:r>
              <a:rPr lang="en-IN" sz="1600" b="1" dirty="0" smtClean="0"/>
              <a:t>9.Solution:</a:t>
            </a:r>
            <a:r>
              <a:rPr lang="en-IN" sz="1600" dirty="0" smtClean="0"/>
              <a:t> Two </a:t>
            </a:r>
            <a:r>
              <a:rPr lang="en-IN" sz="1600" dirty="0"/>
              <a:t>consecutive natural numbers sum is 31</a:t>
            </a:r>
          </a:p>
          <a:p>
            <a:pPr marL="114300" indent="0">
              <a:buNone/>
            </a:pPr>
            <a:r>
              <a:rPr lang="en-IN" sz="1600" dirty="0"/>
              <a:t>Let us assume the first natural number is x</a:t>
            </a:r>
          </a:p>
          <a:p>
            <a:pPr marL="114300" indent="0">
              <a:buNone/>
            </a:pPr>
            <a:r>
              <a:rPr lang="en-IN" sz="1600" dirty="0" smtClean="0"/>
              <a:t>First </a:t>
            </a:r>
            <a:r>
              <a:rPr lang="en-IN" sz="1600" dirty="0"/>
              <a:t>number = </a:t>
            </a:r>
            <a:r>
              <a:rPr lang="en-IN" sz="1600" dirty="0" smtClean="0"/>
              <a:t>x	, Second </a:t>
            </a:r>
            <a:r>
              <a:rPr lang="en-IN" sz="1600" dirty="0"/>
              <a:t>number = x + 1</a:t>
            </a:r>
          </a:p>
          <a:p>
            <a:pPr marL="114300" indent="0">
              <a:buNone/>
            </a:pPr>
            <a:r>
              <a:rPr lang="en-IN" sz="1600" dirty="0" smtClean="0"/>
              <a:t>x </a:t>
            </a:r>
            <a:r>
              <a:rPr lang="en-IN" sz="1600" dirty="0"/>
              <a:t>+ x + 1 = 31</a:t>
            </a:r>
          </a:p>
          <a:p>
            <a:pPr marL="114300" indent="0">
              <a:buNone/>
            </a:pPr>
            <a:r>
              <a:rPr lang="en-IN" sz="1600" dirty="0"/>
              <a:t>2x = 31 – </a:t>
            </a:r>
            <a:r>
              <a:rPr lang="en-IN" sz="1600" dirty="0" smtClean="0"/>
              <a:t>1=30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 smtClean="0"/>
              <a:t>x </a:t>
            </a:r>
            <a:r>
              <a:rPr lang="en-IN" sz="1600" dirty="0"/>
              <a:t>= 30 / </a:t>
            </a:r>
            <a:r>
              <a:rPr lang="en-IN" sz="1600" dirty="0" smtClean="0"/>
              <a:t>2=15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 smtClean="0"/>
              <a:t>Thus </a:t>
            </a:r>
            <a:r>
              <a:rPr lang="en-IN" sz="1600" dirty="0"/>
              <a:t>the first number is 15</a:t>
            </a:r>
          </a:p>
          <a:p>
            <a:pPr marL="114300" indent="0">
              <a:buNone/>
            </a:pPr>
            <a:r>
              <a:rPr lang="en-IN" sz="1600" dirty="0"/>
              <a:t>Second number = x + </a:t>
            </a:r>
            <a:r>
              <a:rPr lang="en-IN" sz="1600" dirty="0" smtClean="0"/>
              <a:t>1=15 </a:t>
            </a:r>
            <a:r>
              <a:rPr lang="en-IN" sz="1600" dirty="0"/>
              <a:t>+ </a:t>
            </a:r>
            <a:r>
              <a:rPr lang="en-IN" sz="1600" dirty="0" smtClean="0"/>
              <a:t>1 = </a:t>
            </a:r>
            <a:r>
              <a:rPr lang="en-IN" sz="1600" dirty="0"/>
              <a:t>16</a:t>
            </a:r>
          </a:p>
          <a:p>
            <a:pPr marL="114300" indent="0">
              <a:buNone/>
            </a:pPr>
            <a:r>
              <a:rPr lang="en-IN" sz="1600" dirty="0"/>
              <a:t>Hence, the second number is 16</a:t>
            </a:r>
          </a:p>
          <a:p>
            <a:pPr marL="114300" indent="0">
              <a:buNone/>
            </a:pPr>
            <a:r>
              <a:rPr lang="en-IN" sz="1600" dirty="0"/>
              <a:t>Therefore, the first natural number is 15 and the second natural number is 16</a:t>
            </a:r>
          </a:p>
          <a:p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2738319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24180" y="695961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Additional Homework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 algn="just">
              <a:buNone/>
            </a:pPr>
            <a:r>
              <a:rPr lang="en-IN" b="1" dirty="0" smtClean="0"/>
              <a:t>1. </a:t>
            </a:r>
            <a:r>
              <a:rPr lang="en-IN" b="1" dirty="0"/>
              <a:t>When three consecutive natural numbers are added, the sum is 66, find the numbers</a:t>
            </a:r>
            <a:endParaRPr lang="en-IN" dirty="0"/>
          </a:p>
        </p:txBody>
      </p:sp>
      <p:sp>
        <p:nvSpPr>
          <p:cNvPr id="2" name="Oval 1"/>
          <p:cNvSpPr/>
          <p:nvPr/>
        </p:nvSpPr>
        <p:spPr>
          <a:xfrm>
            <a:off x="1949570" y="2986939"/>
            <a:ext cx="3416060" cy="18201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HW</a:t>
            </a:r>
          </a:p>
          <a:p>
            <a:pPr algn="ctr"/>
            <a:r>
              <a:rPr lang="en-US" b="1" dirty="0" smtClean="0"/>
              <a:t>Ex. 22D Q.NO  1 to 10</a:t>
            </a:r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4250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52679" y="638883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5DC50AA-92E1-4EA1-8232-C13860002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Learning outcomes 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N" dirty="0" smtClean="0"/>
              <a:t>Students will be able to convert word problem to equations.</a:t>
            </a:r>
          </a:p>
          <a:p>
            <a:r>
              <a:rPr lang="en-IN" dirty="0" smtClean="0"/>
              <a:t>Students will be able solve the linear equations. </a:t>
            </a:r>
            <a:endParaRPr lang="en-IN" dirty="0"/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7987FE54-A185-4E72-BABD-C045E2D68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0503" y="662991"/>
            <a:ext cx="1549101" cy="572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3244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5DC50AA-92E1-4EA1-8232-C13860002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IN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SIMPLE LINEAR EQUATIONS</a:t>
            </a:r>
            <a:br>
              <a:rPr lang="en-IN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en-IN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IN" b="1" dirty="0" smtClean="0"/>
              <a:t>1. </a:t>
            </a:r>
            <a:r>
              <a:rPr lang="en-IN" b="1" dirty="0"/>
              <a:t>5y – 3.5 = 10</a:t>
            </a:r>
            <a:endParaRPr lang="en-IN" dirty="0"/>
          </a:p>
          <a:p>
            <a:pPr marL="114300" indent="0">
              <a:buNone/>
            </a:pPr>
            <a:r>
              <a:rPr lang="en-IN" b="1" dirty="0"/>
              <a:t>Solution:</a:t>
            </a:r>
            <a:endParaRPr lang="en-IN" dirty="0"/>
          </a:p>
          <a:p>
            <a:pPr marL="114300" indent="0">
              <a:buNone/>
            </a:pPr>
            <a:r>
              <a:rPr lang="en-IN" dirty="0"/>
              <a:t>Given equation is,</a:t>
            </a:r>
          </a:p>
          <a:p>
            <a:pPr marL="114300" indent="0">
              <a:buNone/>
            </a:pPr>
            <a:r>
              <a:rPr lang="en-IN" dirty="0"/>
              <a:t>5y – 3.5 = 10</a:t>
            </a:r>
          </a:p>
          <a:p>
            <a:pPr marL="114300" indent="0">
              <a:buNone/>
            </a:pPr>
            <a:r>
              <a:rPr lang="en-IN" dirty="0"/>
              <a:t>5y = 10 + </a:t>
            </a:r>
            <a:r>
              <a:rPr lang="en-IN" dirty="0" smtClean="0"/>
              <a:t>3.5</a:t>
            </a:r>
          </a:p>
          <a:p>
            <a:pPr marL="114300" indent="0">
              <a:buNone/>
            </a:pPr>
            <a:r>
              <a:rPr lang="en-IN" dirty="0" smtClean="0"/>
              <a:t>5y </a:t>
            </a:r>
            <a:r>
              <a:rPr lang="en-IN" dirty="0"/>
              <a:t>= 13.5</a:t>
            </a:r>
          </a:p>
          <a:p>
            <a:pPr marL="114300" indent="0">
              <a:buNone/>
            </a:pPr>
            <a:r>
              <a:rPr lang="en-IN" dirty="0"/>
              <a:t>y = 13.5 / 5</a:t>
            </a:r>
          </a:p>
          <a:p>
            <a:pPr marL="114300" indent="0">
              <a:buNone/>
            </a:pPr>
            <a:r>
              <a:rPr lang="en-IN" dirty="0"/>
              <a:t>y = 135 / (5 × 10)</a:t>
            </a:r>
          </a:p>
          <a:p>
            <a:pPr marL="114300" indent="0">
              <a:buNone/>
            </a:pPr>
            <a:r>
              <a:rPr lang="en-IN" dirty="0" smtClean="0"/>
              <a:t>= </a:t>
            </a:r>
            <a:r>
              <a:rPr lang="en-IN" dirty="0"/>
              <a:t>27 / 10</a:t>
            </a:r>
          </a:p>
          <a:p>
            <a:pPr marL="114300" indent="0">
              <a:buNone/>
            </a:pPr>
            <a:r>
              <a:rPr lang="en-IN" dirty="0"/>
              <a:t>y = 2.7</a:t>
            </a:r>
          </a:p>
          <a:p>
            <a:pPr marL="114300" indent="0">
              <a:buNone/>
            </a:pPr>
            <a:r>
              <a:rPr lang="en-IN" dirty="0"/>
              <a:t>Hence, the value of y = 2.7</a:t>
            </a:r>
          </a:p>
          <a:p>
            <a:r>
              <a:rPr lang="en-IN" dirty="0"/>
              <a:t/>
            </a:r>
            <a:br>
              <a:rPr lang="en-IN" dirty="0"/>
            </a:br>
            <a:endParaRPr lang="en-IN" dirty="0"/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7987FE54-A185-4E72-BABD-C045E2D68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0504" y="913158"/>
            <a:ext cx="1549101" cy="572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70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49296" y="890409"/>
            <a:ext cx="815519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4784" y="737553"/>
            <a:ext cx="600398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IN" sz="16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SIMPLE LINEAR EQUATIONS</a:t>
            </a:r>
          </a:p>
          <a:p>
            <a:endParaRPr lang="en-IN" sz="16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IN" b="1" dirty="0" smtClean="0"/>
              <a:t>1. </a:t>
            </a:r>
            <a:r>
              <a:rPr lang="en-IN" b="1" dirty="0"/>
              <a:t>A number increased by 17 becomes 54. Find the number.</a:t>
            </a:r>
            <a:endParaRPr lang="en-IN" dirty="0"/>
          </a:p>
          <a:p>
            <a:pPr marL="114300" indent="0">
              <a:buNone/>
            </a:pPr>
            <a:r>
              <a:rPr lang="en-IN" b="1" dirty="0" smtClean="0"/>
              <a:t>2</a:t>
            </a:r>
            <a:r>
              <a:rPr lang="en-IN" b="1" dirty="0"/>
              <a:t>. A number decreased by 8 equals 26, find the number.</a:t>
            </a:r>
            <a:endParaRPr lang="en-IN" dirty="0"/>
          </a:p>
          <a:p>
            <a:pPr marL="114300" indent="0">
              <a:buNone/>
            </a:pPr>
            <a:r>
              <a:rPr lang="en-IN" b="1" dirty="0" smtClean="0"/>
              <a:t>3</a:t>
            </a:r>
            <a:r>
              <a:rPr lang="en-IN" b="1" dirty="0"/>
              <a:t>. One-fourth of a number add to two-seventh of it gives 135; find the number.</a:t>
            </a:r>
            <a:endParaRPr lang="en-IN" dirty="0"/>
          </a:p>
          <a:p>
            <a:pPr marL="114300" indent="0">
              <a:buNone/>
            </a:pPr>
            <a:r>
              <a:rPr lang="en-IN" b="1" dirty="0" smtClean="0"/>
              <a:t>4</a:t>
            </a:r>
            <a:r>
              <a:rPr lang="en-IN" b="1" dirty="0"/>
              <a:t>. Two-fifths of a number subtracted from three-fourths of it gives 56, </a:t>
            </a:r>
            <a:r>
              <a:rPr lang="en-IN" b="1" dirty="0" smtClean="0"/>
              <a:t>find the </a:t>
            </a:r>
            <a:r>
              <a:rPr lang="en-IN" b="1" dirty="0"/>
              <a:t>number.</a:t>
            </a:r>
            <a:endParaRPr lang="en-IN" dirty="0"/>
          </a:p>
          <a:p>
            <a:pPr marL="114300" indent="0">
              <a:buNone/>
            </a:pPr>
            <a:r>
              <a:rPr lang="en-IN" b="1" dirty="0" smtClean="0"/>
              <a:t>5</a:t>
            </a:r>
            <a:r>
              <a:rPr lang="en-IN" b="1" dirty="0"/>
              <a:t>. A number is increased by 12 and the new number obtained is multiplied by 5. If the resulting number is 95, find the original number.</a:t>
            </a:r>
            <a:endParaRPr lang="en-IN" dirty="0"/>
          </a:p>
          <a:p>
            <a:pPr marL="114300" indent="0">
              <a:buNone/>
            </a:pPr>
            <a:r>
              <a:rPr lang="en-IN" b="1" dirty="0" smtClean="0"/>
              <a:t>6.A </a:t>
            </a:r>
            <a:r>
              <a:rPr lang="en-IN" b="1" dirty="0"/>
              <a:t>number is increased by 26 and the new number obtained is divided by 3. If the resulting number is 18; find the original number</a:t>
            </a:r>
            <a:r>
              <a:rPr lang="en-IN" b="1" dirty="0" smtClean="0"/>
              <a:t>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04430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62695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0" y="72861"/>
            <a:ext cx="8521700" cy="573088"/>
          </a:xfrm>
        </p:spPr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Evaluation Question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4294967295"/>
          </p:nvPr>
        </p:nvSpPr>
        <p:spPr>
          <a:xfrm>
            <a:off x="132631" y="591809"/>
            <a:ext cx="7889935" cy="4169972"/>
          </a:xfrm>
        </p:spPr>
        <p:txBody>
          <a:bodyPr/>
          <a:lstStyle/>
          <a:p>
            <a:pPr marL="114300" indent="0">
              <a:buNone/>
            </a:pPr>
            <a:r>
              <a:rPr lang="en-IN" sz="1600" b="1" dirty="0" smtClean="0"/>
              <a:t>1.Solution</a:t>
            </a:r>
            <a:r>
              <a:rPr lang="en-IN" sz="1600" b="1" dirty="0"/>
              <a:t>: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/>
              <a:t>Let us assume the number is x</a:t>
            </a:r>
          </a:p>
          <a:p>
            <a:pPr marL="114300" indent="0">
              <a:buNone/>
            </a:pPr>
            <a:r>
              <a:rPr lang="en-IN" sz="1600" dirty="0"/>
              <a:t>x + 17 = 54</a:t>
            </a:r>
          </a:p>
          <a:p>
            <a:pPr marL="114300" indent="0">
              <a:buNone/>
            </a:pPr>
            <a:r>
              <a:rPr lang="en-IN" sz="1600" dirty="0"/>
              <a:t>x = 54 – 17</a:t>
            </a:r>
          </a:p>
          <a:p>
            <a:pPr marL="114300" indent="0">
              <a:buNone/>
            </a:pPr>
            <a:r>
              <a:rPr lang="en-IN" sz="1600" dirty="0"/>
              <a:t>x = 37</a:t>
            </a:r>
          </a:p>
          <a:p>
            <a:pPr marL="114300" indent="0">
              <a:buNone/>
            </a:pPr>
            <a:r>
              <a:rPr lang="en-IN" sz="1600" dirty="0"/>
              <a:t>Therefore, the required number is </a:t>
            </a:r>
            <a:r>
              <a:rPr lang="en-IN" sz="1600" dirty="0" smtClean="0"/>
              <a:t>37.</a:t>
            </a:r>
          </a:p>
          <a:p>
            <a:pPr marL="114300" indent="0">
              <a:buNone/>
            </a:pPr>
            <a:r>
              <a:rPr lang="en-IN" sz="1600" b="1" dirty="0" smtClean="0"/>
              <a:t>2.Solution</a:t>
            </a:r>
            <a:r>
              <a:rPr lang="en-IN" sz="1600" b="1" dirty="0"/>
              <a:t>: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/>
              <a:t>Let us assume the number is x,</a:t>
            </a:r>
          </a:p>
          <a:p>
            <a:pPr marL="114300" indent="0">
              <a:buNone/>
            </a:pPr>
            <a:r>
              <a:rPr lang="en-IN" sz="1600" dirty="0" smtClean="0"/>
              <a:t>x </a:t>
            </a:r>
            <a:r>
              <a:rPr lang="en-IN" sz="1600" dirty="0"/>
              <a:t>– 8 = 26</a:t>
            </a:r>
          </a:p>
          <a:p>
            <a:pPr marL="114300" indent="0">
              <a:buNone/>
            </a:pPr>
            <a:r>
              <a:rPr lang="en-IN" sz="1600" dirty="0"/>
              <a:t>x = 26 + 8</a:t>
            </a:r>
          </a:p>
          <a:p>
            <a:pPr marL="114300" indent="0">
              <a:buNone/>
            </a:pPr>
            <a:r>
              <a:rPr lang="en-IN" sz="1600" dirty="0"/>
              <a:t>x = 34</a:t>
            </a:r>
          </a:p>
          <a:p>
            <a:pPr marL="114300" indent="0">
              <a:buNone/>
            </a:pPr>
            <a:r>
              <a:rPr lang="en-IN" sz="1600" dirty="0"/>
              <a:t>Therefore, the required number is 34</a:t>
            </a:r>
          </a:p>
          <a:p>
            <a:pPr marL="114300" indent="0">
              <a:buNone/>
            </a:pPr>
            <a:endParaRPr lang="en-IN" sz="1600" dirty="0"/>
          </a:p>
          <a:p>
            <a:pPr marL="114300" indent="0">
              <a:buNone/>
            </a:pP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954233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96376" y="609697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11700" y="-3527"/>
            <a:ext cx="8520600" cy="572700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311700" y="781557"/>
            <a:ext cx="8520600" cy="3416400"/>
          </a:xfrm>
        </p:spPr>
        <p:txBody>
          <a:bodyPr/>
          <a:lstStyle/>
          <a:p>
            <a:pPr marL="114300" indent="0">
              <a:buNone/>
            </a:pPr>
            <a:r>
              <a:rPr lang="en-IN" sz="1600" b="1" dirty="0" smtClean="0"/>
              <a:t>3.Solution</a:t>
            </a:r>
            <a:r>
              <a:rPr lang="en-IN" sz="1600" b="1" dirty="0"/>
              <a:t>: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/>
              <a:t>Let us assume the number is </a:t>
            </a:r>
            <a:r>
              <a:rPr lang="en-IN" sz="1600" dirty="0" smtClean="0"/>
              <a:t>x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/>
              <a:t>(1 / 4) × x + (2 / 7) × x = 135</a:t>
            </a:r>
          </a:p>
          <a:p>
            <a:pPr marL="114300" indent="0">
              <a:buNone/>
            </a:pPr>
            <a:r>
              <a:rPr lang="en-IN" sz="1600" dirty="0"/>
              <a:t>(x / 4) + (2x / 7) = 135</a:t>
            </a:r>
          </a:p>
          <a:p>
            <a:pPr marL="114300" indent="0">
              <a:buNone/>
            </a:pPr>
            <a:r>
              <a:rPr lang="en-IN" sz="1600" dirty="0"/>
              <a:t>Taking L.C.M. we get,</a:t>
            </a:r>
          </a:p>
          <a:p>
            <a:pPr marL="114300" indent="0">
              <a:buNone/>
            </a:pPr>
            <a:r>
              <a:rPr lang="en-IN" sz="1600" dirty="0"/>
              <a:t>(7x + 8x) / 28 = 135</a:t>
            </a:r>
          </a:p>
          <a:p>
            <a:pPr marL="114300" indent="0">
              <a:buNone/>
            </a:pPr>
            <a:r>
              <a:rPr lang="en-IN" sz="1600" dirty="0"/>
              <a:t>15x = 135 × 28</a:t>
            </a:r>
          </a:p>
          <a:p>
            <a:pPr marL="114300" indent="0">
              <a:buNone/>
            </a:pPr>
            <a:r>
              <a:rPr lang="en-IN" sz="1600" dirty="0"/>
              <a:t>x = (135 × 28) / </a:t>
            </a:r>
            <a:r>
              <a:rPr lang="en-IN" sz="1600" dirty="0" smtClean="0"/>
              <a:t>15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/>
              <a:t>x = 9 × 28</a:t>
            </a:r>
          </a:p>
          <a:p>
            <a:pPr marL="114300" indent="0">
              <a:buNone/>
            </a:pPr>
            <a:r>
              <a:rPr lang="en-IN" sz="1600" dirty="0"/>
              <a:t>x = </a:t>
            </a:r>
            <a:r>
              <a:rPr lang="en-IN" sz="1600" dirty="0" smtClean="0"/>
              <a:t>252</a:t>
            </a:r>
          </a:p>
          <a:p>
            <a:pPr marL="114300" indent="0">
              <a:buNone/>
            </a:pPr>
            <a:r>
              <a:rPr lang="en-IN" sz="1600" dirty="0"/>
              <a:t>Therefore, the required number is 252</a:t>
            </a:r>
          </a:p>
          <a:p>
            <a:pPr marL="114300" indent="0">
              <a:buNone/>
            </a:pPr>
            <a:endParaRPr lang="en-IN" sz="1600" dirty="0"/>
          </a:p>
          <a:p>
            <a:pPr marL="114300" indent="0">
              <a:buNone/>
            </a:pP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81250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91322" y="56656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5198" y="56080"/>
            <a:ext cx="8577102" cy="418381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55198" y="646981"/>
            <a:ext cx="8577102" cy="3921894"/>
          </a:xfrm>
        </p:spPr>
        <p:txBody>
          <a:bodyPr/>
          <a:lstStyle/>
          <a:p>
            <a:pPr marL="114300" indent="0">
              <a:buNone/>
            </a:pPr>
            <a:r>
              <a:rPr lang="en-IN" sz="1600" b="1" dirty="0" smtClean="0"/>
              <a:t>4.Solution</a:t>
            </a:r>
            <a:r>
              <a:rPr lang="en-IN" sz="1600" b="1" dirty="0"/>
              <a:t>: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/>
              <a:t>Let us assume the number is x</a:t>
            </a:r>
          </a:p>
          <a:p>
            <a:pPr marL="114300" indent="0">
              <a:buNone/>
            </a:pPr>
            <a:r>
              <a:rPr lang="en-IN" sz="1600" dirty="0"/>
              <a:t>(3 / 4) x – (2 / 5) x = 56</a:t>
            </a:r>
          </a:p>
          <a:p>
            <a:pPr marL="114300" indent="0">
              <a:buNone/>
            </a:pPr>
            <a:r>
              <a:rPr lang="en-IN" sz="1600" dirty="0"/>
              <a:t>(3x / 4) – (2x / 5) = 56</a:t>
            </a:r>
          </a:p>
          <a:p>
            <a:pPr marL="114300" indent="0">
              <a:buNone/>
            </a:pPr>
            <a:r>
              <a:rPr lang="en-IN" sz="1600" dirty="0"/>
              <a:t>Taking L.C.M. we get,</a:t>
            </a:r>
          </a:p>
          <a:p>
            <a:pPr marL="114300" indent="0">
              <a:buNone/>
            </a:pPr>
            <a:r>
              <a:rPr lang="en-IN" sz="1600" dirty="0"/>
              <a:t>(15x – 8x) / 20 = </a:t>
            </a:r>
            <a:r>
              <a:rPr lang="en-IN" sz="1600" dirty="0" smtClean="0"/>
              <a:t>56</a:t>
            </a:r>
          </a:p>
          <a:p>
            <a:pPr marL="114300" indent="0">
              <a:buNone/>
            </a:pPr>
            <a:r>
              <a:rPr lang="en-IN" sz="1600" dirty="0" smtClean="0"/>
              <a:t>7x </a:t>
            </a:r>
            <a:r>
              <a:rPr lang="en-IN" sz="1600" dirty="0"/>
              <a:t>= 56 × 20</a:t>
            </a:r>
          </a:p>
          <a:p>
            <a:pPr marL="114300" indent="0">
              <a:buNone/>
            </a:pPr>
            <a:r>
              <a:rPr lang="en-IN" sz="1600" dirty="0"/>
              <a:t>x = (56 × 20) / 7</a:t>
            </a:r>
          </a:p>
          <a:p>
            <a:pPr marL="114300" indent="0">
              <a:buNone/>
            </a:pPr>
            <a:r>
              <a:rPr lang="en-IN" sz="1600" dirty="0"/>
              <a:t>We get,</a:t>
            </a:r>
          </a:p>
          <a:p>
            <a:pPr marL="114300" indent="0">
              <a:buNone/>
            </a:pPr>
            <a:r>
              <a:rPr lang="en-IN" sz="1600" dirty="0"/>
              <a:t>x = 8 × 20</a:t>
            </a:r>
          </a:p>
          <a:p>
            <a:pPr marL="114300" indent="0">
              <a:buNone/>
            </a:pPr>
            <a:r>
              <a:rPr lang="en-IN" sz="1600" dirty="0"/>
              <a:t>x = 160</a:t>
            </a:r>
          </a:p>
          <a:p>
            <a:pPr marL="114300" indent="0">
              <a:buNone/>
            </a:pPr>
            <a:r>
              <a:rPr lang="en-IN" sz="1600" dirty="0"/>
              <a:t>Therefore, the required number is 160</a:t>
            </a:r>
          </a:p>
          <a:p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1904027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62695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5198" y="56080"/>
            <a:ext cx="8577102" cy="418381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55198" y="646981"/>
            <a:ext cx="8577102" cy="3921894"/>
          </a:xfrm>
        </p:spPr>
        <p:txBody>
          <a:bodyPr/>
          <a:lstStyle/>
          <a:p>
            <a:pPr marL="114300" indent="0">
              <a:buNone/>
            </a:pPr>
            <a:r>
              <a:rPr lang="en-IN" sz="1600" b="1" dirty="0" smtClean="0"/>
              <a:t>5.Solution</a:t>
            </a:r>
            <a:r>
              <a:rPr lang="en-IN" sz="1600" b="1" dirty="0"/>
              <a:t>: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/>
              <a:t>Let us assume the number is x</a:t>
            </a:r>
          </a:p>
          <a:p>
            <a:pPr marL="114300" indent="0">
              <a:buNone/>
            </a:pPr>
            <a:r>
              <a:rPr lang="en-IN" sz="1600" dirty="0"/>
              <a:t>Hence,</a:t>
            </a:r>
          </a:p>
          <a:p>
            <a:pPr marL="114300" indent="0">
              <a:buNone/>
            </a:pPr>
            <a:r>
              <a:rPr lang="en-IN" sz="1600" dirty="0"/>
              <a:t>(x + 12) 5 = 95</a:t>
            </a:r>
          </a:p>
          <a:p>
            <a:pPr marL="114300" indent="0">
              <a:buNone/>
            </a:pPr>
            <a:r>
              <a:rPr lang="en-IN" sz="1600" dirty="0"/>
              <a:t>5x + 60 = 95</a:t>
            </a:r>
          </a:p>
          <a:p>
            <a:pPr marL="114300" indent="0">
              <a:buNone/>
            </a:pPr>
            <a:r>
              <a:rPr lang="en-IN" sz="1600" dirty="0"/>
              <a:t>5x = 95 – 60</a:t>
            </a:r>
          </a:p>
          <a:p>
            <a:pPr marL="114300" indent="0">
              <a:buNone/>
            </a:pPr>
            <a:r>
              <a:rPr lang="en-IN" sz="1600" dirty="0"/>
              <a:t>5x = 35</a:t>
            </a:r>
          </a:p>
          <a:p>
            <a:pPr marL="114300" indent="0">
              <a:buNone/>
            </a:pPr>
            <a:r>
              <a:rPr lang="en-IN" sz="1600" dirty="0"/>
              <a:t>x = 35 / 5</a:t>
            </a:r>
          </a:p>
          <a:p>
            <a:pPr marL="114300" indent="0">
              <a:buNone/>
            </a:pPr>
            <a:r>
              <a:rPr lang="en-IN" sz="1600" dirty="0"/>
              <a:t>We get,</a:t>
            </a:r>
          </a:p>
          <a:p>
            <a:pPr marL="114300" indent="0">
              <a:buNone/>
            </a:pPr>
            <a:r>
              <a:rPr lang="en-IN" sz="1600" dirty="0"/>
              <a:t>x = 7</a:t>
            </a:r>
          </a:p>
          <a:p>
            <a:pPr marL="114300" indent="0">
              <a:buNone/>
            </a:pPr>
            <a:r>
              <a:rPr lang="en-IN" sz="1600" dirty="0"/>
              <a:t>Therefore, the original number is 7</a:t>
            </a:r>
          </a:p>
          <a:p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1396877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53467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62308" y="69011"/>
            <a:ext cx="8469991" cy="500332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91620" y="524679"/>
            <a:ext cx="8704701" cy="4209470"/>
          </a:xfrm>
        </p:spPr>
        <p:txBody>
          <a:bodyPr/>
          <a:lstStyle/>
          <a:p>
            <a:pPr marL="114300" indent="0">
              <a:buNone/>
            </a:pPr>
            <a:r>
              <a:rPr lang="en-IN" sz="1600" b="1" dirty="0" smtClean="0"/>
              <a:t>6.Solution</a:t>
            </a:r>
            <a:r>
              <a:rPr lang="en-IN" sz="1600" b="1" dirty="0"/>
              <a:t>: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/>
              <a:t>Let us assume the number is x</a:t>
            </a:r>
          </a:p>
          <a:p>
            <a:pPr marL="114300" indent="0">
              <a:buNone/>
            </a:pPr>
            <a:r>
              <a:rPr lang="en-IN" sz="1600" dirty="0"/>
              <a:t>Hence,</a:t>
            </a:r>
          </a:p>
          <a:p>
            <a:pPr marL="114300" indent="0">
              <a:buNone/>
            </a:pPr>
            <a:r>
              <a:rPr lang="en-IN" sz="1600" dirty="0"/>
              <a:t>(x + 26) ÷ 3 = 18</a:t>
            </a:r>
          </a:p>
          <a:p>
            <a:pPr marL="114300" indent="0">
              <a:buNone/>
            </a:pPr>
            <a:r>
              <a:rPr lang="en-IN" sz="1600" dirty="0"/>
              <a:t>This can be written as,</a:t>
            </a:r>
          </a:p>
          <a:p>
            <a:pPr marL="114300" indent="0">
              <a:buNone/>
            </a:pPr>
            <a:r>
              <a:rPr lang="en-IN" sz="1600" dirty="0"/>
              <a:t>(x + 26) / 3 = 18</a:t>
            </a:r>
          </a:p>
          <a:p>
            <a:pPr marL="114300" indent="0">
              <a:buNone/>
            </a:pPr>
            <a:r>
              <a:rPr lang="en-IN" sz="1600" dirty="0"/>
              <a:t>(x + 26) = 18 × 3</a:t>
            </a:r>
          </a:p>
          <a:p>
            <a:pPr marL="114300" indent="0">
              <a:buNone/>
            </a:pPr>
            <a:r>
              <a:rPr lang="en-IN" sz="1600" dirty="0" smtClean="0"/>
              <a:t>x + </a:t>
            </a:r>
            <a:r>
              <a:rPr lang="en-IN" sz="1600" dirty="0"/>
              <a:t>26 = 54</a:t>
            </a:r>
          </a:p>
          <a:p>
            <a:pPr marL="114300" indent="0">
              <a:buNone/>
            </a:pPr>
            <a:r>
              <a:rPr lang="en-IN" sz="1600" dirty="0"/>
              <a:t>x = 54 – 26</a:t>
            </a:r>
          </a:p>
          <a:p>
            <a:pPr marL="114300" indent="0">
              <a:buNone/>
            </a:pPr>
            <a:r>
              <a:rPr lang="en-IN" sz="1600" dirty="0"/>
              <a:t>We </a:t>
            </a:r>
            <a:r>
              <a:rPr lang="en-IN" sz="1600" dirty="0" smtClean="0"/>
              <a:t>get,</a:t>
            </a:r>
          </a:p>
          <a:p>
            <a:pPr marL="114300" indent="0">
              <a:buNone/>
            </a:pPr>
            <a:r>
              <a:rPr lang="en-IN" sz="1600" dirty="0" smtClean="0"/>
              <a:t>x </a:t>
            </a:r>
            <a:r>
              <a:rPr lang="en-IN" sz="1600" dirty="0"/>
              <a:t>= 28</a:t>
            </a:r>
          </a:p>
          <a:p>
            <a:pPr marL="114300" indent="0">
              <a:buNone/>
            </a:pPr>
            <a:r>
              <a:rPr lang="en-IN" sz="1600" dirty="0"/>
              <a:t>Therefore, the original number is 28</a:t>
            </a:r>
          </a:p>
          <a:p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1670151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2896</TotalTime>
  <Words>936</Words>
  <Application>Microsoft Office PowerPoint</Application>
  <PresentationFormat>On-screen Show (16:9)</PresentationFormat>
  <Paragraphs>148</Paragraphs>
  <Slides>15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Simple Light</vt:lpstr>
      <vt:lpstr>PowerPoint Presentation</vt:lpstr>
      <vt:lpstr>Learning outcomes </vt:lpstr>
      <vt:lpstr>SIMPLE LINEAR EQUATIONS </vt:lpstr>
      <vt:lpstr>PowerPoint Presentation</vt:lpstr>
      <vt:lpstr>Evaluation Question</vt:lpstr>
      <vt:lpstr>Evaluation Question</vt:lpstr>
      <vt:lpstr>Evaluation Question</vt:lpstr>
      <vt:lpstr>Evaluation Question</vt:lpstr>
      <vt:lpstr>Evaluation Question</vt:lpstr>
      <vt:lpstr>Evaluation Question</vt:lpstr>
      <vt:lpstr>Evaluation Question</vt:lpstr>
      <vt:lpstr>Evaluation Question</vt:lpstr>
      <vt:lpstr>Evaluation Question</vt:lpstr>
      <vt:lpstr>Additional Homework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Windows User</cp:lastModifiedBy>
  <cp:revision>127</cp:revision>
  <dcterms:modified xsi:type="dcterms:W3CDTF">2021-12-18T05:59:07Z</dcterms:modified>
</cp:coreProperties>
</file>