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86" r:id="rId3"/>
    <p:sldId id="314" r:id="rId4"/>
    <p:sldId id="290" r:id="rId5"/>
    <p:sldId id="308" r:id="rId6"/>
    <p:sldId id="310" r:id="rId7"/>
    <p:sldId id="311" r:id="rId8"/>
    <p:sldId id="312" r:id="rId9"/>
    <p:sldId id="315" r:id="rId10"/>
    <p:sldId id="316" r:id="rId11"/>
    <p:sldId id="309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4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8479" y="723183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/>
              <a:t>More Problems on Solving Linear Equation</a:t>
            </a:r>
            <a:r>
              <a:rPr lang="en" b="1" smtClean="0">
                <a:latin typeface="Calibri" pitchFamily="34" charset="0"/>
                <a:cs typeface="Calibri" pitchFamily="34" charset="0"/>
              </a:rPr>
              <a:t>.</a:t>
            </a:r>
            <a:endParaRPr lang="en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NO:3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3483" y="61832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14</a:t>
            </a:r>
            <a:r>
              <a:rPr lang="en-IN" sz="1600" b="1" dirty="0"/>
              <a:t>. 2x + 4.6 = 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Solution:  </a:t>
            </a:r>
            <a:r>
              <a:rPr lang="en-IN" sz="1600" dirty="0" smtClean="0"/>
              <a:t>2x </a:t>
            </a:r>
            <a:r>
              <a:rPr lang="en-IN" sz="1600" dirty="0"/>
              <a:t>+ 4.6 = 8</a:t>
            </a:r>
          </a:p>
          <a:p>
            <a:pPr marL="114300" indent="0">
              <a:buNone/>
            </a:pPr>
            <a:r>
              <a:rPr lang="en-IN" sz="1600" dirty="0"/>
              <a:t>2x = 8 – 4.6</a:t>
            </a:r>
          </a:p>
          <a:p>
            <a:pPr marL="114300" indent="0">
              <a:buNone/>
            </a:pPr>
            <a:r>
              <a:rPr lang="en-IN" sz="1600" dirty="0"/>
              <a:t>2x = 3.4</a:t>
            </a:r>
          </a:p>
          <a:p>
            <a:pPr marL="114300" indent="0">
              <a:buNone/>
            </a:pPr>
            <a:r>
              <a:rPr lang="en-IN" sz="1600" dirty="0"/>
              <a:t>x = 34 / (2 × 10</a:t>
            </a:r>
            <a:r>
              <a:rPr lang="en-IN" sz="1600" dirty="0" smtClean="0"/>
              <a:t>)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x = 17 / 10</a:t>
            </a:r>
          </a:p>
          <a:p>
            <a:pPr marL="114300" indent="0">
              <a:buNone/>
            </a:pPr>
            <a:r>
              <a:rPr lang="en-IN" sz="1600" dirty="0"/>
              <a:t>x = 1.7</a:t>
            </a:r>
          </a:p>
          <a:p>
            <a:pPr marL="114300" indent="0">
              <a:buNone/>
            </a:pPr>
            <a:r>
              <a:rPr lang="en-IN" sz="1600" b="1" dirty="0" smtClean="0"/>
              <a:t>15.Solution:</a:t>
            </a:r>
            <a:r>
              <a:rPr lang="en-IN" sz="1600" dirty="0" smtClean="0"/>
              <a:t>5y </a:t>
            </a:r>
            <a:r>
              <a:rPr lang="en-IN" sz="1600" dirty="0"/>
              <a:t>– 3.5 = 10</a:t>
            </a:r>
          </a:p>
          <a:p>
            <a:pPr marL="114300" indent="0">
              <a:buNone/>
            </a:pPr>
            <a:r>
              <a:rPr lang="en-IN" sz="1600" dirty="0"/>
              <a:t>5y = 10 + 3.5</a:t>
            </a:r>
          </a:p>
          <a:p>
            <a:pPr marL="114300" indent="0">
              <a:buNone/>
            </a:pPr>
            <a:r>
              <a:rPr lang="en-IN" sz="1600" dirty="0"/>
              <a:t>5y = 13.5</a:t>
            </a:r>
          </a:p>
          <a:p>
            <a:pPr marL="114300" indent="0">
              <a:buNone/>
            </a:pPr>
            <a:r>
              <a:rPr lang="en-IN" sz="1600" dirty="0"/>
              <a:t>y = 13.5 / 5</a:t>
            </a:r>
          </a:p>
          <a:p>
            <a:pPr marL="114300" indent="0">
              <a:buNone/>
            </a:pPr>
            <a:r>
              <a:rPr lang="en-IN" sz="1600" dirty="0"/>
              <a:t>y = 135 / (5 × </a:t>
            </a:r>
            <a:r>
              <a:rPr lang="en-IN" sz="1600" dirty="0" smtClean="0"/>
              <a:t>10) </a:t>
            </a:r>
            <a:r>
              <a:rPr lang="en-IN" sz="1600" dirty="0"/>
              <a:t>= 27 / 10</a:t>
            </a:r>
          </a:p>
          <a:p>
            <a:pPr marL="114300" indent="0">
              <a:buNone/>
            </a:pPr>
            <a:r>
              <a:rPr lang="en-IN" sz="1600" dirty="0"/>
              <a:t>y = 2.7</a:t>
            </a:r>
          </a:p>
          <a:p>
            <a:pPr marL="114300" indent="0">
              <a:buNone/>
            </a:pPr>
            <a:r>
              <a:rPr lang="en-IN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8807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4398" y="60969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IN" b="1" dirty="0" smtClean="0"/>
              <a:t>Solve the following</a:t>
            </a:r>
          </a:p>
          <a:p>
            <a:pPr marL="114300" indent="0" algn="just">
              <a:buNone/>
            </a:pPr>
            <a:r>
              <a:rPr lang="en-IN" b="1" dirty="0" smtClean="0"/>
              <a:t>1. </a:t>
            </a:r>
            <a:r>
              <a:rPr lang="en-IN" b="1" dirty="0"/>
              <a:t>2x/3 + x/2 – 3x/4 = 1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Ex.22C Q. No 1 to 15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5207" y="7435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29375"/>
            <a:ext cx="8520600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885069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dirty="0" smtClean="0"/>
              <a:t>Students will be able to solve linear equations by the method of transposition.</a:t>
            </a:r>
          </a:p>
          <a:p>
            <a:pPr marL="114300" indent="0">
              <a:buNone/>
            </a:pPr>
            <a:r>
              <a:rPr lang="en-IN" dirty="0"/>
              <a:t>Students will be able </a:t>
            </a:r>
            <a:r>
              <a:rPr lang="en-IN" dirty="0" smtClean="0"/>
              <a:t>to apply solving </a:t>
            </a:r>
            <a:r>
              <a:rPr lang="en-IN" dirty="0"/>
              <a:t>linear equations by the method of </a:t>
            </a:r>
            <a:r>
              <a:rPr lang="en-IN" dirty="0" smtClean="0"/>
              <a:t>transposition in real life situations.</a:t>
            </a:r>
            <a:endParaRPr lang="en-IN" dirty="0"/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300682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Previous knowledge test</a:t>
            </a:r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/>
              <a:t>1. 5 – x = </a:t>
            </a:r>
            <a:r>
              <a:rPr lang="en-IN" b="1" dirty="0" smtClean="0"/>
              <a:t>3</a:t>
            </a:r>
          </a:p>
          <a:p>
            <a:pPr marL="114300" indent="0">
              <a:buNone/>
            </a:pPr>
            <a:r>
              <a:rPr lang="en-IN" b="1" dirty="0"/>
              <a:t>2. 2 – y = </a:t>
            </a:r>
            <a:r>
              <a:rPr lang="en-IN" b="1" dirty="0" smtClean="0"/>
              <a:t>8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3</a:t>
            </a:r>
            <a:r>
              <a:rPr lang="en-IN" b="1" dirty="0"/>
              <a:t>. 8.4 – x = – </a:t>
            </a:r>
            <a:r>
              <a:rPr lang="en-IN" b="1" dirty="0" smtClean="0"/>
              <a:t>2</a:t>
            </a:r>
          </a:p>
          <a:p>
            <a:pPr marL="114300" indent="0">
              <a:buNone/>
            </a:pPr>
            <a:r>
              <a:rPr lang="en-IN" b="1" dirty="0"/>
              <a:t>4. x + 2 (1 / 5) = 3</a:t>
            </a:r>
            <a:endParaRPr lang="en-IN" dirty="0"/>
          </a:p>
          <a:p>
            <a:pPr marL="114300" indent="0">
              <a:buNone/>
            </a:pPr>
            <a:endParaRPr lang="en-IN" dirty="0"/>
          </a:p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987" y="154033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6304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10162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5. y – 3(1 / 2) = 2(1 / 3)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6</a:t>
            </a:r>
            <a:r>
              <a:rPr lang="en-IN" sz="1600" b="1" dirty="0"/>
              <a:t>. 5(2 / 3) – z = 2(1 / 2)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7</a:t>
            </a:r>
            <a:r>
              <a:rPr lang="en-IN" sz="1600" b="1" dirty="0"/>
              <a:t>. 1.6z = 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8</a:t>
            </a:r>
            <a:r>
              <a:rPr lang="en-IN" sz="1600" b="1" dirty="0"/>
              <a:t>. 3a = – 2.1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9</a:t>
            </a:r>
            <a:r>
              <a:rPr lang="en-IN" sz="1600" b="1" dirty="0"/>
              <a:t>. z / 4 = – </a:t>
            </a:r>
            <a:r>
              <a:rPr lang="en-IN" sz="1600" b="1" dirty="0" smtClean="0"/>
              <a:t>1.5</a:t>
            </a:r>
          </a:p>
          <a:p>
            <a:pPr marL="114300" indent="0">
              <a:buNone/>
            </a:pPr>
            <a:r>
              <a:rPr lang="en-IN" sz="1600" b="1" dirty="0"/>
              <a:t>10. z / 6 </a:t>
            </a:r>
            <a:r>
              <a:rPr lang="en-IN" sz="1600" b="1" dirty="0" smtClean="0"/>
              <a:t>= 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b="1" dirty="0"/>
              <a:t>11. – 5x = 10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12. 2.4z = – 4.8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14. 2x + 4.6 = 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15</a:t>
            </a:r>
            <a:r>
              <a:rPr lang="en-IN" sz="1600" b="1" dirty="0"/>
              <a:t>. 5y – 3.5 = 10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  <p:pic>
        <p:nvPicPr>
          <p:cNvPr id="7" name="Picture 6" descr="Selina Solutions Concise Mathematics Class 6 Chapter 22 Simple (Linear) Equations -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96" y="2046922"/>
            <a:ext cx="316230" cy="349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0497" y="58384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5.Solution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Given </a:t>
            </a:r>
            <a:r>
              <a:rPr lang="en-IN" sz="1600" dirty="0"/>
              <a:t>equation is,</a:t>
            </a:r>
          </a:p>
          <a:p>
            <a:pPr marL="114300" indent="0">
              <a:buNone/>
            </a:pPr>
            <a:r>
              <a:rPr lang="en-IN" sz="1600" dirty="0"/>
              <a:t>y – 3(1 / 2) = 2(1 / 3)</a:t>
            </a:r>
          </a:p>
          <a:p>
            <a:pPr marL="114300" indent="0">
              <a:buNone/>
            </a:pPr>
            <a:r>
              <a:rPr lang="en-IN" sz="1600" dirty="0"/>
              <a:t>This can be written as,</a:t>
            </a:r>
          </a:p>
          <a:p>
            <a:pPr marL="114300" indent="0">
              <a:buNone/>
            </a:pPr>
            <a:r>
              <a:rPr lang="en-IN" sz="1600" dirty="0"/>
              <a:t>y – 7 / 2 = 7 / 3</a:t>
            </a:r>
          </a:p>
          <a:p>
            <a:pPr marL="114300" indent="0">
              <a:buNone/>
            </a:pPr>
            <a:r>
              <a:rPr lang="en-IN" sz="1600" dirty="0"/>
              <a:t>y = 7 / 3 + 7 / 2</a:t>
            </a:r>
          </a:p>
          <a:p>
            <a:pPr marL="114300" indent="0">
              <a:buNone/>
            </a:pPr>
            <a:r>
              <a:rPr lang="en-IN" sz="1600" dirty="0"/>
              <a:t>Taking L.C.M. we get,</a:t>
            </a:r>
          </a:p>
          <a:p>
            <a:pPr marL="114300" indent="0">
              <a:buNone/>
            </a:pPr>
            <a:r>
              <a:rPr lang="en-IN" sz="1600" dirty="0"/>
              <a:t>y = (14 + 21) / 6</a:t>
            </a:r>
          </a:p>
          <a:p>
            <a:pPr marL="114300" indent="0">
              <a:buNone/>
            </a:pPr>
            <a:r>
              <a:rPr lang="en-IN" sz="1600" dirty="0"/>
              <a:t>y = 35 / 6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6889" y="5751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6.Solution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equation is,</a:t>
            </a:r>
          </a:p>
          <a:p>
            <a:pPr marL="114300" indent="0">
              <a:buNone/>
            </a:pPr>
            <a:r>
              <a:rPr lang="en-IN" sz="1600" dirty="0"/>
              <a:t>5(2 / 3) – z = 2(1 / 2)</a:t>
            </a:r>
          </a:p>
          <a:p>
            <a:pPr marL="114300" indent="0">
              <a:buNone/>
            </a:pPr>
            <a:r>
              <a:rPr lang="en-IN" sz="1600" dirty="0"/>
              <a:t>This can be written as,</a:t>
            </a:r>
          </a:p>
          <a:p>
            <a:pPr marL="114300" indent="0">
              <a:buNone/>
            </a:pPr>
            <a:r>
              <a:rPr lang="en-IN" sz="1600" dirty="0"/>
              <a:t>17 / 3 – z = 5 / 2</a:t>
            </a:r>
          </a:p>
          <a:p>
            <a:pPr marL="114300" indent="0">
              <a:buNone/>
            </a:pPr>
            <a:r>
              <a:rPr lang="en-IN" sz="1600" dirty="0"/>
              <a:t>17 / 3 – 5 / 2 = z</a:t>
            </a:r>
          </a:p>
          <a:p>
            <a:pPr marL="114300" indent="0">
              <a:buNone/>
            </a:pPr>
            <a:r>
              <a:rPr lang="en-IN" sz="1600" dirty="0"/>
              <a:t>z = 17 / 3 – 5 / 2</a:t>
            </a:r>
          </a:p>
          <a:p>
            <a:pPr marL="114300" indent="0">
              <a:buNone/>
            </a:pPr>
            <a:r>
              <a:rPr lang="en-IN" sz="1600" dirty="0"/>
              <a:t>Taking L.C.M. we get,</a:t>
            </a:r>
          </a:p>
          <a:p>
            <a:pPr marL="114300" indent="0">
              <a:buNone/>
            </a:pPr>
            <a:r>
              <a:rPr lang="en-IN" sz="1600" dirty="0"/>
              <a:t>z = (34 – 15) / 6</a:t>
            </a:r>
          </a:p>
          <a:p>
            <a:pPr marL="114300" indent="0">
              <a:buNone/>
            </a:pPr>
            <a:r>
              <a:rPr lang="en-IN" sz="1600" dirty="0"/>
              <a:t>z = 19 / 6</a:t>
            </a:r>
          </a:p>
          <a:p>
            <a:pPr marL="114300" indent="0">
              <a:buNone/>
            </a:pPr>
            <a:r>
              <a:rPr lang="en-IN" sz="1600" dirty="0"/>
              <a:t/>
            </a:r>
            <a:br>
              <a:rPr lang="en-IN" sz="1600" dirty="0"/>
            </a:b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73909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7.Solution: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1.6z = 8</a:t>
            </a:r>
          </a:p>
          <a:p>
            <a:pPr marL="114300" indent="0">
              <a:buNone/>
            </a:pPr>
            <a:r>
              <a:rPr lang="en-IN" sz="1600" dirty="0"/>
              <a:t>z = 8 / 1.6</a:t>
            </a:r>
          </a:p>
          <a:p>
            <a:pPr marL="114300" indent="0">
              <a:buNone/>
            </a:pPr>
            <a:r>
              <a:rPr lang="en-IN" sz="1600" dirty="0"/>
              <a:t>z = (8 × 10) / 16</a:t>
            </a:r>
          </a:p>
          <a:p>
            <a:pPr marL="114300" indent="0">
              <a:buNone/>
            </a:pPr>
            <a:r>
              <a:rPr lang="en-IN" sz="1600" dirty="0"/>
              <a:t>z = (1 × 10) / </a:t>
            </a:r>
            <a:r>
              <a:rPr lang="en-IN" sz="1600" dirty="0" smtClean="0"/>
              <a:t>2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z = 5</a:t>
            </a:r>
          </a:p>
          <a:p>
            <a:pPr marL="114300" indent="0">
              <a:buNone/>
            </a:pPr>
            <a:r>
              <a:rPr lang="en-IN" sz="1600" dirty="0"/>
              <a:t>Hence, the value of z = </a:t>
            </a:r>
            <a:r>
              <a:rPr lang="en-IN" sz="1600" dirty="0" smtClean="0"/>
              <a:t>5</a:t>
            </a:r>
          </a:p>
          <a:p>
            <a:pPr marL="114300" indent="0">
              <a:buNone/>
            </a:pPr>
            <a:r>
              <a:rPr lang="en-IN" sz="1600" b="1" dirty="0" smtClean="0"/>
              <a:t>8.Solution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equation is,</a:t>
            </a:r>
          </a:p>
          <a:p>
            <a:pPr marL="114300" indent="0">
              <a:buNone/>
            </a:pPr>
            <a:r>
              <a:rPr lang="en-IN" sz="1600" dirty="0"/>
              <a:t>3a = – 2. 1</a:t>
            </a:r>
          </a:p>
          <a:p>
            <a:pPr marL="114300" indent="0">
              <a:buNone/>
            </a:pPr>
            <a:r>
              <a:rPr lang="en-IN" sz="1600" dirty="0"/>
              <a:t>a = – 2.1 / 3</a:t>
            </a:r>
          </a:p>
          <a:p>
            <a:pPr marL="114300" indent="0">
              <a:buNone/>
            </a:pPr>
            <a:r>
              <a:rPr lang="en-IN" sz="1600" dirty="0"/>
              <a:t>a = – 21 / (3 × 10)</a:t>
            </a:r>
          </a:p>
          <a:p>
            <a:pPr marL="114300" indent="0">
              <a:buNone/>
            </a:pPr>
            <a:r>
              <a:rPr lang="en-IN" sz="1600" dirty="0" smtClean="0"/>
              <a:t>a </a:t>
            </a:r>
            <a:r>
              <a:rPr lang="en-IN" sz="1600" dirty="0"/>
              <a:t>= – 7 / 10</a:t>
            </a:r>
          </a:p>
          <a:p>
            <a:pPr marL="114300" indent="0">
              <a:buNone/>
            </a:pPr>
            <a:r>
              <a:rPr lang="en-IN" sz="1600" dirty="0"/>
              <a:t>a = – 0.7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2110" y="52343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10.Solution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equation is,</a:t>
            </a:r>
          </a:p>
          <a:p>
            <a:pPr marL="114300" indent="0">
              <a:buNone/>
            </a:pPr>
            <a:r>
              <a:rPr lang="en-IN" sz="1600" dirty="0"/>
              <a:t>z / 6 </a:t>
            </a:r>
            <a:r>
              <a:rPr lang="en-IN" sz="1600" dirty="0" smtClean="0"/>
              <a:t>=</a:t>
            </a:r>
          </a:p>
          <a:p>
            <a:pPr marL="114300" indent="0">
              <a:buNone/>
            </a:pPr>
            <a:r>
              <a:rPr lang="en-IN" sz="1600" dirty="0" smtClean="0"/>
              <a:t>This </a:t>
            </a:r>
            <a:r>
              <a:rPr lang="en-IN" sz="1600" dirty="0"/>
              <a:t>can be written as,</a:t>
            </a:r>
          </a:p>
          <a:p>
            <a:pPr marL="114300" indent="0">
              <a:buNone/>
            </a:pPr>
            <a:r>
              <a:rPr lang="en-IN" sz="1600" dirty="0"/>
              <a:t>z / 6 = – 5 / 3</a:t>
            </a:r>
          </a:p>
          <a:p>
            <a:pPr marL="114300" indent="0">
              <a:buNone/>
            </a:pPr>
            <a:r>
              <a:rPr lang="en-IN" sz="1600" dirty="0"/>
              <a:t>z = – 5 / 3 × 6</a:t>
            </a:r>
          </a:p>
          <a:p>
            <a:pPr marL="114300" indent="0">
              <a:buNone/>
            </a:pPr>
            <a:r>
              <a:rPr lang="en-IN" sz="1600" dirty="0"/>
              <a:t>z = – 5 × 2</a:t>
            </a:r>
          </a:p>
          <a:p>
            <a:pPr marL="114300" indent="0">
              <a:buNone/>
            </a:pPr>
            <a:r>
              <a:rPr lang="en-IN" sz="1600" dirty="0" smtClean="0"/>
              <a:t>= </a:t>
            </a:r>
            <a:r>
              <a:rPr lang="en-IN" sz="1600" dirty="0"/>
              <a:t>– 10</a:t>
            </a:r>
          </a:p>
          <a:p>
            <a:pPr marL="114300" indent="0">
              <a:buNone/>
            </a:pPr>
            <a:r>
              <a:rPr lang="en-IN" sz="1600" b="1" dirty="0" smtClean="0"/>
              <a:t>11Solution: </a:t>
            </a:r>
            <a:r>
              <a:rPr lang="en-IN" sz="1600" dirty="0" smtClean="0"/>
              <a:t>Given </a:t>
            </a:r>
            <a:r>
              <a:rPr lang="en-IN" sz="1600" dirty="0"/>
              <a:t>equation is,</a:t>
            </a:r>
          </a:p>
          <a:p>
            <a:pPr marL="114300" indent="0">
              <a:buNone/>
            </a:pPr>
            <a:r>
              <a:rPr lang="en-IN" sz="1600" dirty="0"/>
              <a:t>– 5x = 10</a:t>
            </a:r>
          </a:p>
          <a:p>
            <a:pPr marL="114300" indent="0">
              <a:buNone/>
            </a:pPr>
            <a:r>
              <a:rPr lang="en-IN" sz="1600" dirty="0"/>
              <a:t>x = 10 / – 5</a:t>
            </a:r>
          </a:p>
          <a:p>
            <a:pPr marL="114300" indent="0">
              <a:buNone/>
            </a:pPr>
            <a:r>
              <a:rPr lang="en-IN" sz="1600" dirty="0" smtClean="0"/>
              <a:t>   = </a:t>
            </a:r>
            <a:r>
              <a:rPr lang="en-IN" sz="1600" dirty="0"/>
              <a:t>– </a:t>
            </a:r>
            <a:r>
              <a:rPr lang="en-IN" sz="1600" dirty="0" smtClean="0"/>
              <a:t>2</a:t>
            </a:r>
            <a:endParaRPr lang="en-IN" sz="1600" dirty="0"/>
          </a:p>
          <a:p>
            <a:r>
              <a:rPr lang="en-IN" sz="1600" b="1" dirty="0" smtClean="0"/>
              <a:t>12.Solution</a:t>
            </a:r>
            <a:r>
              <a:rPr lang="en-IN" sz="1600" b="1" dirty="0"/>
              <a:t>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2.4z = = – 4.8</a:t>
            </a:r>
          </a:p>
          <a:p>
            <a:r>
              <a:rPr lang="en-IN" sz="1600" dirty="0"/>
              <a:t>z = – 4.8 / 2.4</a:t>
            </a:r>
          </a:p>
          <a:p>
            <a:r>
              <a:rPr lang="en-IN" sz="1600" dirty="0"/>
              <a:t>z = – 48 / 24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z = – 2</a:t>
            </a:r>
          </a:p>
          <a:p>
            <a:r>
              <a:rPr lang="en-IN" sz="1600" dirty="0"/>
              <a:t>Hence, the value of z = – 2</a:t>
            </a:r>
          </a:p>
          <a:p>
            <a:r>
              <a:rPr lang="en-IN" sz="1600" b="1" dirty="0"/>
              <a:t>13. 2y – 5 = – 11</a:t>
            </a:r>
            <a:endParaRPr lang="en-IN" sz="1600" dirty="0"/>
          </a:p>
          <a:p>
            <a:r>
              <a:rPr lang="en-IN" sz="1600" b="1" dirty="0"/>
              <a:t>Solution: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2y – 5 = – 11</a:t>
            </a:r>
          </a:p>
          <a:p>
            <a:r>
              <a:rPr lang="en-IN" sz="1600" dirty="0"/>
              <a:t>2y = – 11 + 5</a:t>
            </a:r>
          </a:p>
          <a:p>
            <a:r>
              <a:rPr lang="en-IN" sz="1600" dirty="0"/>
              <a:t>2y = – 6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y = – 6 / 2</a:t>
            </a:r>
          </a:p>
          <a:p>
            <a:r>
              <a:rPr lang="en-IN" sz="1600" dirty="0"/>
              <a:t>y = – 3</a:t>
            </a:r>
          </a:p>
          <a:p>
            <a:r>
              <a:rPr lang="en-IN" sz="1600" dirty="0"/>
              <a:t>Hence, the value of y = – 3</a:t>
            </a:r>
          </a:p>
          <a:p>
            <a:r>
              <a:rPr lang="en-IN" sz="1600" dirty="0"/>
              <a:t> </a:t>
            </a:r>
          </a:p>
          <a:p>
            <a:r>
              <a:rPr lang="en-IN" sz="1600" b="1" dirty="0"/>
              <a:t>14. 2x + 4.6 = 8</a:t>
            </a:r>
            <a:endParaRPr lang="en-IN" sz="1600" dirty="0"/>
          </a:p>
          <a:p>
            <a:r>
              <a:rPr lang="en-IN" sz="1600" b="1" dirty="0"/>
              <a:t>Solution: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2x + 4.6 = 8</a:t>
            </a:r>
          </a:p>
          <a:p>
            <a:r>
              <a:rPr lang="en-IN" sz="1600" dirty="0"/>
              <a:t>2x = 8 – 4.6</a:t>
            </a:r>
          </a:p>
          <a:p>
            <a:r>
              <a:rPr lang="en-IN" sz="1600" dirty="0"/>
              <a:t>2x = 3.4</a:t>
            </a:r>
          </a:p>
          <a:p>
            <a:r>
              <a:rPr lang="en-IN" sz="1600" dirty="0"/>
              <a:t>x = 34 / (2 × 10)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x = 17 / 10</a:t>
            </a:r>
          </a:p>
          <a:p>
            <a:r>
              <a:rPr lang="en-IN" sz="1600" dirty="0"/>
              <a:t>x = 1.7</a:t>
            </a:r>
          </a:p>
          <a:p>
            <a:r>
              <a:rPr lang="en-IN" sz="1600" dirty="0"/>
              <a:t>Hence, the value of x = 1.7</a:t>
            </a:r>
          </a:p>
          <a:p>
            <a:r>
              <a:rPr lang="en-IN" sz="1600" b="1" dirty="0" smtClean="0"/>
              <a:t>15.Solution</a:t>
            </a:r>
            <a:r>
              <a:rPr lang="en-IN" sz="1600" b="1" dirty="0"/>
              <a:t>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5y – 3.5 = 10</a:t>
            </a:r>
          </a:p>
          <a:p>
            <a:r>
              <a:rPr lang="en-IN" sz="1600" dirty="0"/>
              <a:t>5y = 10 + 3.5</a:t>
            </a:r>
          </a:p>
          <a:p>
            <a:r>
              <a:rPr lang="en-IN" sz="1600" dirty="0"/>
              <a:t>5y = 13.5</a:t>
            </a:r>
          </a:p>
          <a:p>
            <a:r>
              <a:rPr lang="en-IN" sz="1600" dirty="0"/>
              <a:t>y = 13.5 / 5</a:t>
            </a:r>
          </a:p>
          <a:p>
            <a:r>
              <a:rPr lang="en-IN" sz="1600" dirty="0"/>
              <a:t>y = 135 / (5 × 10)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y = 27 / 10</a:t>
            </a:r>
          </a:p>
          <a:p>
            <a:r>
              <a:rPr lang="en-IN" sz="1600" dirty="0"/>
              <a:t>y = 2.7</a:t>
            </a:r>
          </a:p>
          <a:p>
            <a:r>
              <a:rPr lang="en-IN" sz="1600" dirty="0"/>
              <a:t>Hence, the value of y = 2.7</a:t>
            </a:r>
          </a:p>
          <a:p>
            <a:r>
              <a:rPr lang="en-IN" sz="1600" dirty="0"/>
              <a:t> </a:t>
            </a:r>
          </a:p>
        </p:txBody>
      </p:sp>
      <p:pic>
        <p:nvPicPr>
          <p:cNvPr id="7" name="Picture 6" descr="Selina Solutions Concise Mathematics Class 6 Chapter 22 Simple (Linear) Equations -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105" y="1227413"/>
            <a:ext cx="316230" cy="349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4857" y="66853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94813" y="914400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12.Solution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2.4z </a:t>
            </a:r>
            <a:r>
              <a:rPr lang="en-IN" sz="1600" dirty="0"/>
              <a:t>= = – 4.8</a:t>
            </a:r>
          </a:p>
          <a:p>
            <a:pPr marL="114300" indent="0">
              <a:buNone/>
            </a:pPr>
            <a:r>
              <a:rPr lang="en-IN" sz="1600" dirty="0"/>
              <a:t>z = – 4.8 / 2.4</a:t>
            </a:r>
          </a:p>
          <a:p>
            <a:pPr marL="114300" indent="0">
              <a:buNone/>
            </a:pPr>
            <a:r>
              <a:rPr lang="en-IN" sz="1600" dirty="0"/>
              <a:t>z = – 48 / 24</a:t>
            </a:r>
          </a:p>
          <a:p>
            <a:pPr marL="114300" indent="0">
              <a:buNone/>
            </a:pPr>
            <a:r>
              <a:rPr lang="en-IN" sz="1600" dirty="0" smtClean="0"/>
              <a:t>z </a:t>
            </a:r>
            <a:r>
              <a:rPr lang="en-IN" sz="1600" dirty="0"/>
              <a:t>= – 2</a:t>
            </a:r>
          </a:p>
          <a:p>
            <a:pPr marL="114300" indent="0">
              <a:buNone/>
            </a:pPr>
            <a:r>
              <a:rPr lang="en-IN" sz="1600" b="1" dirty="0" smtClean="0"/>
              <a:t>13</a:t>
            </a:r>
            <a:r>
              <a:rPr lang="en-IN" sz="1600" b="1" dirty="0"/>
              <a:t>. 2y – 5 = – 11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equation is,</a:t>
            </a:r>
          </a:p>
          <a:p>
            <a:pPr marL="114300" indent="0">
              <a:buNone/>
            </a:pPr>
            <a:r>
              <a:rPr lang="en-IN" sz="1600" dirty="0"/>
              <a:t>2y – 5 = – 11</a:t>
            </a:r>
          </a:p>
          <a:p>
            <a:pPr marL="114300" indent="0">
              <a:buNone/>
            </a:pPr>
            <a:r>
              <a:rPr lang="en-IN" sz="1600" dirty="0"/>
              <a:t>2y = – 11 + 5</a:t>
            </a:r>
          </a:p>
          <a:p>
            <a:pPr marL="114300" indent="0">
              <a:buNone/>
            </a:pPr>
            <a:r>
              <a:rPr lang="en-IN" sz="1600" dirty="0"/>
              <a:t>2y = – 6</a:t>
            </a:r>
          </a:p>
          <a:p>
            <a:pPr marL="114300" indent="0">
              <a:buNone/>
            </a:pPr>
            <a:r>
              <a:rPr lang="en-IN" sz="1600" dirty="0" smtClean="0"/>
              <a:t>y </a:t>
            </a:r>
            <a:r>
              <a:rPr lang="en-IN" sz="1600" dirty="0"/>
              <a:t>= – 6 / </a:t>
            </a:r>
            <a:r>
              <a:rPr lang="en-IN" sz="1600" dirty="0" smtClean="0"/>
              <a:t>2 </a:t>
            </a:r>
            <a:r>
              <a:rPr lang="en-IN" sz="1600" dirty="0"/>
              <a:t>= – 3</a:t>
            </a:r>
          </a:p>
          <a:p>
            <a:r>
              <a:rPr lang="en-IN" sz="1600" b="1" dirty="0" smtClean="0"/>
              <a:t>14</a:t>
            </a:r>
            <a:r>
              <a:rPr lang="en-IN" sz="1600" b="1" dirty="0"/>
              <a:t>. 2x + 4.6 = 8</a:t>
            </a:r>
            <a:endParaRPr lang="en-IN" sz="1600" dirty="0"/>
          </a:p>
          <a:p>
            <a:r>
              <a:rPr lang="en-IN" sz="1600" b="1" dirty="0"/>
              <a:t>Solution: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2x + 4.6 = 8</a:t>
            </a:r>
          </a:p>
          <a:p>
            <a:r>
              <a:rPr lang="en-IN" sz="1600" dirty="0"/>
              <a:t>2x = 8 – 4.6</a:t>
            </a:r>
          </a:p>
          <a:p>
            <a:r>
              <a:rPr lang="en-IN" sz="1600" dirty="0"/>
              <a:t>2x = 3.4</a:t>
            </a:r>
          </a:p>
          <a:p>
            <a:r>
              <a:rPr lang="en-IN" sz="1600" dirty="0"/>
              <a:t>x = 34 / (2 × 10)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x = 17 / 10</a:t>
            </a:r>
          </a:p>
          <a:p>
            <a:r>
              <a:rPr lang="en-IN" sz="1600" dirty="0"/>
              <a:t>x = 1.7</a:t>
            </a:r>
          </a:p>
          <a:p>
            <a:r>
              <a:rPr lang="en-IN" sz="1600" dirty="0"/>
              <a:t>Hence, the value of x = 1.7</a:t>
            </a:r>
          </a:p>
          <a:p>
            <a:r>
              <a:rPr lang="en-IN" sz="1600" b="1" dirty="0" smtClean="0"/>
              <a:t>15.Solution</a:t>
            </a:r>
            <a:r>
              <a:rPr lang="en-IN" sz="1600" b="1" dirty="0"/>
              <a:t>:</a:t>
            </a:r>
            <a:endParaRPr lang="en-IN" sz="1600" dirty="0"/>
          </a:p>
          <a:p>
            <a:r>
              <a:rPr lang="en-IN" sz="1600" dirty="0"/>
              <a:t>Given equation is,</a:t>
            </a:r>
          </a:p>
          <a:p>
            <a:r>
              <a:rPr lang="en-IN" sz="1600" dirty="0"/>
              <a:t>5y – 3.5 = 10</a:t>
            </a:r>
          </a:p>
          <a:p>
            <a:r>
              <a:rPr lang="en-IN" sz="1600" dirty="0"/>
              <a:t>5y = 10 + 3.5</a:t>
            </a:r>
          </a:p>
          <a:p>
            <a:r>
              <a:rPr lang="en-IN" sz="1600" dirty="0"/>
              <a:t>5y = 13.5</a:t>
            </a:r>
          </a:p>
          <a:p>
            <a:r>
              <a:rPr lang="en-IN" sz="1600" dirty="0"/>
              <a:t>y = 13.5 / 5</a:t>
            </a:r>
          </a:p>
          <a:p>
            <a:r>
              <a:rPr lang="en-IN" sz="1600" dirty="0"/>
              <a:t>y = 135 / (5 × 10)</a:t>
            </a:r>
          </a:p>
          <a:p>
            <a:r>
              <a:rPr lang="en-IN" sz="1600" dirty="0"/>
              <a:t>We get,</a:t>
            </a:r>
          </a:p>
          <a:p>
            <a:r>
              <a:rPr lang="en-IN" sz="1600" dirty="0"/>
              <a:t>y = 27 / 10</a:t>
            </a:r>
          </a:p>
          <a:p>
            <a:r>
              <a:rPr lang="en-IN" sz="1600" dirty="0"/>
              <a:t>y = 2.7</a:t>
            </a:r>
          </a:p>
          <a:p>
            <a:r>
              <a:rPr lang="en-IN" sz="1600" dirty="0"/>
              <a:t>Hence, the value of y = 2.7</a:t>
            </a:r>
          </a:p>
          <a:p>
            <a:r>
              <a:rPr lang="en-IN" sz="1600" dirty="0"/>
              <a:t> </a:t>
            </a:r>
          </a:p>
        </p:txBody>
      </p:sp>
      <p:pic>
        <p:nvPicPr>
          <p:cNvPr id="7" name="Picture 6" descr="Selina Solutions Concise Mathematics Class 6 Chapter 22 Simple (Linear) Equations -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105" y="1227413"/>
            <a:ext cx="316230" cy="349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99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2497</TotalTime>
  <Words>791</Words>
  <Application>Microsoft Office PowerPoint</Application>
  <PresentationFormat>On-screen Show (16:9)</PresentationFormat>
  <Paragraphs>176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Learning outcomes </vt:lpstr>
      <vt:lpstr> Previous knowledge test 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127</cp:revision>
  <dcterms:modified xsi:type="dcterms:W3CDTF">2021-12-18T05:56:22Z</dcterms:modified>
</cp:coreProperties>
</file>