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86" r:id="rId3"/>
    <p:sldId id="314" r:id="rId4"/>
    <p:sldId id="307" r:id="rId5"/>
    <p:sldId id="303" r:id="rId6"/>
    <p:sldId id="290" r:id="rId7"/>
    <p:sldId id="308" r:id="rId8"/>
    <p:sldId id="310" r:id="rId9"/>
    <p:sldId id="311" r:id="rId10"/>
    <p:sldId id="309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2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04962" y="524776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SUBJECT : MATHEMATICS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NUMBER: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22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NAME:SIMPLE  LINEAR EQUATIONS</a:t>
            </a:r>
          </a:p>
          <a:p>
            <a:pPr lvl="0"/>
            <a:r>
              <a:rPr lang="en" b="1" smtClean="0">
                <a:latin typeface="Calibri" pitchFamily="34" charset="0"/>
                <a:cs typeface="Calibri" pitchFamily="34" charset="0"/>
              </a:rPr>
              <a:t>SUB TOPIC:</a:t>
            </a:r>
            <a:r>
              <a:rPr lang="en-IN"/>
              <a:t>Solving a Linear Equation Using Transposition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Calibri" pitchFamily="34" charset="0"/>
                <a:cs typeface="Calibri" pitchFamily="34" charset="0"/>
              </a:rPr>
              <a:t>PERIOD NO:2</a:t>
            </a:r>
            <a:endParaRPr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59244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03248" y="921214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b="1" dirty="0" smtClean="0"/>
              <a:t>Solve the following:</a:t>
            </a:r>
          </a:p>
          <a:p>
            <a:pPr marL="114300" indent="0">
              <a:buNone/>
            </a:pPr>
            <a:r>
              <a:rPr lang="en-IN" b="1" dirty="0" smtClean="0"/>
              <a:t>1. </a:t>
            </a:r>
            <a:r>
              <a:rPr lang="en-IN" b="1" dirty="0"/>
              <a:t>x/2 + x/5 = 14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2. </a:t>
            </a:r>
            <a:r>
              <a:rPr lang="en-IN" b="1" dirty="0"/>
              <a:t>x/3 – x/4 = 2</a:t>
            </a:r>
            <a:endParaRPr lang="en-IN" dirty="0"/>
          </a:p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Ex.22 B 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9713" y="7435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324261"/>
            <a:ext cx="8520600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876443"/>
            <a:ext cx="8520600" cy="3416400"/>
          </a:xfrm>
        </p:spPr>
        <p:txBody>
          <a:bodyPr/>
          <a:lstStyle/>
          <a:p>
            <a:r>
              <a:rPr lang="en-IN" dirty="0" smtClean="0"/>
              <a:t>Students will be able to do transposition of positive and negative terms. </a:t>
            </a:r>
          </a:p>
          <a:p>
            <a:r>
              <a:rPr lang="en-IN" dirty="0" smtClean="0"/>
              <a:t>Students will be able to solve linear equations using transposition.</a:t>
            </a:r>
          </a:p>
          <a:p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899" y="464584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</a:t>
            </a:r>
            <a:r>
              <a:rPr lang="en-IN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EQUATIONS Previous Knowledge Test</a:t>
            </a:r>
            <a: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 smtClean="0">
                <a:latin typeface="Calibri" pitchFamily="34" charset="0"/>
                <a:cs typeface="Calibri" pitchFamily="34" charset="0"/>
              </a:rPr>
              <a:t>1. </a:t>
            </a:r>
            <a:r>
              <a:rPr lang="en-IN" b="1" dirty="0">
                <a:latin typeface="Calibri" pitchFamily="34" charset="0"/>
                <a:cs typeface="Calibri" pitchFamily="34" charset="0"/>
              </a:rPr>
              <a:t>Solve: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b="1" dirty="0">
                <a:latin typeface="Calibri" pitchFamily="34" charset="0"/>
                <a:cs typeface="Calibri" pitchFamily="34" charset="0"/>
              </a:rPr>
              <a:t>(i) x – 3 = 2	(ii) m – 2 = – 5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b="1" dirty="0">
                <a:latin typeface="Calibri" pitchFamily="34" charset="0"/>
                <a:cs typeface="Calibri" pitchFamily="34" charset="0"/>
              </a:rPr>
              <a:t>(iii) b – 5 = 7	(iv) a – 2.5 = – 4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b="1" dirty="0">
                <a:latin typeface="Calibri" pitchFamily="34" charset="0"/>
                <a:cs typeface="Calibri" pitchFamily="34" charset="0"/>
              </a:rPr>
              <a:t>(v) y – 3 (1 / 2) = </a:t>
            </a:r>
            <a:r>
              <a:rPr lang="en-IN" b="1" dirty="0" smtClean="0">
                <a:latin typeface="Calibri" pitchFamily="34" charset="0"/>
                <a:cs typeface="Calibri" pitchFamily="34" charset="0"/>
              </a:rPr>
              <a:t>6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9516" y="85022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4549" y="232719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 lvl="0">
              <a:lnSpc>
                <a:spcPct val="115000"/>
              </a:lnSpc>
            </a:pPr>
            <a:r>
              <a:rPr lang="en-IN" sz="1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br>
              <a:rPr lang="en-IN" sz="1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0883" y="1708030"/>
            <a:ext cx="6047117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 smtClean="0"/>
              <a:t>Solving linear equation by using transposition </a:t>
            </a:r>
            <a:r>
              <a:rPr lang="en-US" dirty="0"/>
              <a:t>will be explained </a:t>
            </a:r>
            <a:r>
              <a:rPr lang="en-US" dirty="0" smtClean="0"/>
              <a:t>with </a:t>
            </a:r>
            <a:r>
              <a:rPr lang="en-US" dirty="0"/>
              <a:t>t</a:t>
            </a:r>
            <a:r>
              <a:rPr lang="en-US" dirty="0" smtClean="0"/>
              <a:t>he help of a video.</a:t>
            </a:r>
          </a:p>
          <a:p>
            <a:pPr algn="just">
              <a:lnSpc>
                <a:spcPct val="115000"/>
              </a:lnSpc>
            </a:pPr>
            <a:r>
              <a:rPr lang="en-IN" sz="1200" dirty="0">
                <a:solidFill>
                  <a:srgbClr val="00B0F0"/>
                </a:solidFill>
              </a:rPr>
              <a:t>https://</a:t>
            </a:r>
            <a:r>
              <a:rPr lang="en-IN" sz="1200" dirty="0" smtClean="0">
                <a:solidFill>
                  <a:srgbClr val="00B0F0"/>
                </a:solidFill>
              </a:rPr>
              <a:t>www.youtube.com/watch?v=gQTkxcriXk0(5.45)</a:t>
            </a:r>
            <a:endParaRPr lang="en-IN" sz="1200" dirty="0">
              <a:solidFill>
                <a:srgbClr val="00B0F0"/>
              </a:solidFill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solidFill>
                  <a:srgbClr val="00B0F0"/>
                </a:solidFill>
              </a:rPr>
              <a:t> </a:t>
            </a:r>
            <a:endParaRPr lang="en-IN" sz="1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13207" y="724002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4784" y="737553"/>
            <a:ext cx="60039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IN" sz="16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</a:p>
          <a:p>
            <a:endParaRPr lang="en-IN" sz="16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35" y="1259457"/>
            <a:ext cx="3260252" cy="1456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776" y="1110726"/>
            <a:ext cx="3814674" cy="209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05002" y="47167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 EXERCISE 22 B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1. Solve: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2x + 5 = </a:t>
            </a:r>
            <a:r>
              <a:rPr lang="en-IN" sz="1600" b="1" dirty="0" smtClean="0"/>
              <a:t>17</a:t>
            </a:r>
            <a:r>
              <a:rPr lang="en-IN" sz="1600" dirty="0"/>
              <a:t>	</a:t>
            </a:r>
            <a:r>
              <a:rPr lang="en-IN" sz="1600" b="1" dirty="0" smtClean="0"/>
              <a:t>(ii</a:t>
            </a:r>
            <a:r>
              <a:rPr lang="en-IN" sz="1600" b="1" dirty="0"/>
              <a:t>) 3y – 2 = 1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5p + 4 = </a:t>
            </a:r>
            <a:r>
              <a:rPr lang="en-IN" sz="1600" b="1" dirty="0" smtClean="0"/>
              <a:t>29</a:t>
            </a:r>
            <a:r>
              <a:rPr lang="en-IN" sz="1600" dirty="0"/>
              <a:t>	</a:t>
            </a:r>
            <a:r>
              <a:rPr lang="en-IN" sz="1600" b="1" dirty="0" smtClean="0"/>
              <a:t>(iv</a:t>
            </a:r>
            <a:r>
              <a:rPr lang="en-IN" sz="1600" b="1" dirty="0"/>
              <a:t>) 4a – 3 = – 27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(</a:t>
            </a:r>
            <a:r>
              <a:rPr lang="en-IN" sz="1600" b="1" dirty="0"/>
              <a:t>v) 2z + 3 = – </a:t>
            </a:r>
            <a:r>
              <a:rPr lang="en-IN" sz="1600" b="1" dirty="0" smtClean="0"/>
              <a:t>19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2. Solve: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x / 3 – 5 = </a:t>
            </a:r>
            <a:r>
              <a:rPr lang="en-IN" sz="1600" b="1" dirty="0" smtClean="0"/>
              <a:t>2	(ii</a:t>
            </a:r>
            <a:r>
              <a:rPr lang="en-IN" sz="1600" b="1" dirty="0"/>
              <a:t>) y / 2 – 3 = 8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z / 7 + 1 = 2 (1 / 2</a:t>
            </a:r>
            <a:r>
              <a:rPr lang="en-IN" sz="1600" b="1" dirty="0" smtClean="0"/>
              <a:t>)	(</a:t>
            </a:r>
            <a:r>
              <a:rPr lang="en-IN" sz="1600" b="1" dirty="0"/>
              <a:t>iv) a / 2.4 – 5 = 2.4	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(v) b / 1.6 + 3 = – </a:t>
            </a:r>
            <a:r>
              <a:rPr lang="en-IN" sz="1600" b="1" dirty="0" smtClean="0"/>
              <a:t>2.5</a:t>
            </a:r>
          </a:p>
          <a:p>
            <a:pPr marL="114300" indent="0">
              <a:buNone/>
            </a:pPr>
            <a:r>
              <a:rPr lang="en-IN" sz="1600" b="1" dirty="0"/>
              <a:t>3. Solve: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– 8m – 2 = – </a:t>
            </a:r>
            <a:r>
              <a:rPr lang="en-IN" sz="1600" b="1" dirty="0" smtClean="0"/>
              <a:t>10</a:t>
            </a:r>
            <a:r>
              <a:rPr lang="en-IN" sz="1600" dirty="0"/>
              <a:t>	</a:t>
            </a:r>
            <a:r>
              <a:rPr lang="en-IN" sz="1600" dirty="0" smtClean="0"/>
              <a:t>	</a:t>
            </a:r>
            <a:r>
              <a:rPr lang="en-IN" sz="1600" b="1" dirty="0" smtClean="0"/>
              <a:t>(ii</a:t>
            </a:r>
            <a:r>
              <a:rPr lang="en-IN" sz="1600" b="1" dirty="0"/>
              <a:t>) 4x + 2x = 3 + 5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4x – x + 5 = </a:t>
            </a:r>
            <a:r>
              <a:rPr lang="en-IN" sz="1600" b="1" dirty="0" smtClean="0"/>
              <a:t>8	(iv</a:t>
            </a:r>
            <a:r>
              <a:rPr lang="en-IN" sz="1600" b="1" dirty="0"/>
              <a:t>) 6x + 2 = 2x + 10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(v) 18 – (2a – 12) = 8a</a:t>
            </a: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79124" y="62694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0" y="-3527"/>
            <a:ext cx="8520600" cy="572700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781557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2x + 5 = 17</a:t>
            </a:r>
          </a:p>
          <a:p>
            <a:pPr marL="114300" indent="0">
              <a:buNone/>
            </a:pPr>
            <a:r>
              <a:rPr lang="en-IN" sz="1600" dirty="0"/>
              <a:t>2x = 17 – 5</a:t>
            </a:r>
          </a:p>
          <a:p>
            <a:pPr marL="114300" indent="0">
              <a:buNone/>
            </a:pPr>
            <a:r>
              <a:rPr lang="en-IN" sz="1600" dirty="0"/>
              <a:t>2x = 12</a:t>
            </a:r>
          </a:p>
          <a:p>
            <a:pPr marL="114300" indent="0">
              <a:buNone/>
            </a:pPr>
            <a:r>
              <a:rPr lang="en-IN" sz="1600" dirty="0"/>
              <a:t>x = 12 / 2</a:t>
            </a:r>
          </a:p>
          <a:p>
            <a:pPr marL="114300" indent="0">
              <a:buNone/>
            </a:pPr>
            <a:r>
              <a:rPr lang="en-IN" sz="1600" dirty="0" smtClean="0"/>
              <a:t>x </a:t>
            </a:r>
            <a:r>
              <a:rPr lang="en-IN" sz="1600" dirty="0"/>
              <a:t>= 6	</a:t>
            </a:r>
          </a:p>
          <a:p>
            <a:pPr marL="114300" indent="0">
              <a:buNone/>
            </a:pPr>
            <a:r>
              <a:rPr lang="en-IN" sz="1600" dirty="0" smtClean="0"/>
              <a:t>(</a:t>
            </a:r>
            <a:r>
              <a:rPr lang="en-IN" sz="1600" dirty="0"/>
              <a:t>ii) 3y – 2 = 1</a:t>
            </a:r>
          </a:p>
          <a:p>
            <a:pPr marL="114300" indent="0">
              <a:buNone/>
            </a:pPr>
            <a:r>
              <a:rPr lang="en-IN" sz="1600" dirty="0"/>
              <a:t>3y = 1 + 2</a:t>
            </a:r>
          </a:p>
          <a:p>
            <a:pPr marL="114300" indent="0">
              <a:buNone/>
            </a:pPr>
            <a:r>
              <a:rPr lang="en-IN" sz="1600" dirty="0"/>
              <a:t>3y = 3</a:t>
            </a:r>
          </a:p>
          <a:p>
            <a:pPr marL="114300" indent="0">
              <a:buNone/>
            </a:pPr>
            <a:r>
              <a:rPr lang="en-IN" sz="1600" dirty="0"/>
              <a:t>y = 3 / 3</a:t>
            </a:r>
          </a:p>
          <a:p>
            <a:pPr marL="114300" indent="0">
              <a:buNone/>
            </a:pPr>
            <a:r>
              <a:rPr lang="en-IN" sz="1600" dirty="0" smtClean="0"/>
              <a:t>y </a:t>
            </a:r>
            <a:r>
              <a:rPr lang="en-IN" sz="1600" dirty="0"/>
              <a:t>= 1</a:t>
            </a:r>
          </a:p>
          <a:p>
            <a:pPr marL="114300" indent="0">
              <a:buNone/>
            </a:pPr>
            <a:r>
              <a:rPr lang="en-IN" sz="1600" dirty="0" smtClean="0"/>
              <a:t>(</a:t>
            </a:r>
            <a:r>
              <a:rPr lang="en-IN" sz="1600" dirty="0"/>
              <a:t>iii) 5p + 4 = 29</a:t>
            </a:r>
          </a:p>
          <a:p>
            <a:pPr marL="114300" indent="0">
              <a:buNone/>
            </a:pPr>
            <a:r>
              <a:rPr lang="en-IN" sz="1600" dirty="0"/>
              <a:t>5p = 29 – 4</a:t>
            </a:r>
          </a:p>
          <a:p>
            <a:pPr marL="114300" indent="0">
              <a:buNone/>
            </a:pPr>
            <a:r>
              <a:rPr lang="en-IN" sz="1600" dirty="0"/>
              <a:t>5p = 25</a:t>
            </a:r>
          </a:p>
          <a:p>
            <a:pPr marL="114300" indent="0">
              <a:buNone/>
            </a:pPr>
            <a:r>
              <a:rPr lang="en-IN" sz="1600" dirty="0"/>
              <a:t>p = 25 / </a:t>
            </a:r>
            <a:r>
              <a:rPr lang="en-IN" sz="1600" dirty="0" smtClean="0"/>
              <a:t>5 or  p </a:t>
            </a:r>
            <a:r>
              <a:rPr lang="en-IN" sz="1600" dirty="0"/>
              <a:t>= 5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86505" y="60969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5608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2.</a:t>
            </a:r>
            <a:r>
              <a:rPr lang="en-IN" sz="1600" b="1" dirty="0"/>
              <a:t> Solution</a:t>
            </a:r>
            <a:r>
              <a:rPr lang="en-IN" sz="1600" b="1" dirty="0" smtClean="0"/>
              <a:t>:</a:t>
            </a:r>
            <a:r>
              <a:rPr lang="en-IN" sz="1600" dirty="0" smtClean="0"/>
              <a:t>(</a:t>
            </a:r>
            <a:r>
              <a:rPr lang="en-IN" sz="1600" dirty="0"/>
              <a:t>i) x / 3 – 5 = 2</a:t>
            </a:r>
          </a:p>
          <a:p>
            <a:pPr marL="114300" indent="0">
              <a:buNone/>
            </a:pPr>
            <a:r>
              <a:rPr lang="en-IN" sz="1600" dirty="0"/>
              <a:t>x / 3 = 2 + 5</a:t>
            </a:r>
          </a:p>
          <a:p>
            <a:pPr marL="114300" indent="0">
              <a:buNone/>
            </a:pPr>
            <a:r>
              <a:rPr lang="en-IN" sz="1600" dirty="0"/>
              <a:t>x / 3 = 7</a:t>
            </a:r>
          </a:p>
          <a:p>
            <a:pPr marL="114300" indent="0">
              <a:buNone/>
            </a:pPr>
            <a:r>
              <a:rPr lang="en-IN" sz="1600" dirty="0"/>
              <a:t>x = 7 × 3</a:t>
            </a:r>
          </a:p>
          <a:p>
            <a:pPr marL="114300" indent="0">
              <a:buNone/>
            </a:pPr>
            <a:r>
              <a:rPr lang="en-IN" sz="1600" dirty="0" smtClean="0"/>
              <a:t>x </a:t>
            </a:r>
            <a:r>
              <a:rPr lang="en-IN" sz="1600" dirty="0"/>
              <a:t>= 21</a:t>
            </a:r>
          </a:p>
          <a:p>
            <a:pPr marL="114300" indent="0">
              <a:buNone/>
            </a:pPr>
            <a:r>
              <a:rPr lang="en-IN" sz="1600" dirty="0" smtClean="0"/>
              <a:t>(</a:t>
            </a:r>
            <a:r>
              <a:rPr lang="en-IN" sz="1600" dirty="0"/>
              <a:t>ii) y / 2 – 3 = 8</a:t>
            </a:r>
          </a:p>
          <a:p>
            <a:pPr marL="114300" indent="0">
              <a:buNone/>
            </a:pPr>
            <a:r>
              <a:rPr lang="en-IN" sz="1600" dirty="0"/>
              <a:t>y / 2 = 8 + 3</a:t>
            </a:r>
          </a:p>
          <a:p>
            <a:pPr marL="114300" indent="0">
              <a:buNone/>
            </a:pPr>
            <a:r>
              <a:rPr lang="en-IN" sz="1600" dirty="0"/>
              <a:t>y / 2 = 11</a:t>
            </a:r>
          </a:p>
          <a:p>
            <a:pPr marL="114300" indent="0">
              <a:buNone/>
            </a:pPr>
            <a:r>
              <a:rPr lang="en-IN" sz="1600" dirty="0"/>
              <a:t>y = 11 × 2</a:t>
            </a:r>
          </a:p>
          <a:p>
            <a:pPr marL="114300" indent="0">
              <a:buNone/>
            </a:pPr>
            <a:r>
              <a:rPr lang="en-IN" sz="1600" dirty="0" smtClean="0"/>
              <a:t>y </a:t>
            </a:r>
            <a:r>
              <a:rPr lang="en-IN" sz="1600" dirty="0"/>
              <a:t>= 22</a:t>
            </a:r>
          </a:p>
          <a:p>
            <a:pPr marL="114300" indent="0">
              <a:buNone/>
            </a:pPr>
            <a:r>
              <a:rPr lang="en-IN" sz="1600" dirty="0"/>
              <a:t>Hence, the value of y = 22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803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3.Solution:</a:t>
            </a:r>
            <a:r>
              <a:rPr lang="en-IN" sz="1600" dirty="0" smtClean="0"/>
              <a:t>(</a:t>
            </a:r>
            <a:r>
              <a:rPr lang="en-IN" sz="1600" dirty="0"/>
              <a:t>i) – 8m – 2 = – 10</a:t>
            </a:r>
          </a:p>
          <a:p>
            <a:pPr marL="114300" indent="0">
              <a:buNone/>
            </a:pPr>
            <a:r>
              <a:rPr lang="en-IN" sz="1600" dirty="0"/>
              <a:t>– 8m = – 10 + 2</a:t>
            </a:r>
          </a:p>
          <a:p>
            <a:pPr marL="114300" indent="0">
              <a:buNone/>
            </a:pPr>
            <a:r>
              <a:rPr lang="en-IN" sz="1600" dirty="0"/>
              <a:t>– 8m = – 8</a:t>
            </a:r>
          </a:p>
          <a:p>
            <a:pPr marL="114300" indent="0">
              <a:buNone/>
            </a:pPr>
            <a:r>
              <a:rPr lang="en-IN" sz="1600" dirty="0"/>
              <a:t>m = – 8 / – 8	</a:t>
            </a:r>
          </a:p>
          <a:p>
            <a:pPr marL="114300" indent="0">
              <a:buNone/>
            </a:pPr>
            <a:r>
              <a:rPr lang="en-IN" sz="1600" dirty="0" smtClean="0"/>
              <a:t>m </a:t>
            </a:r>
            <a:r>
              <a:rPr lang="en-IN" sz="1600" dirty="0"/>
              <a:t>= 1</a:t>
            </a:r>
          </a:p>
          <a:p>
            <a:pPr marL="114300" indent="0">
              <a:buNone/>
            </a:pPr>
            <a:r>
              <a:rPr lang="en-IN" sz="1600" dirty="0"/>
              <a:t>Therefore, the value of m = 1</a:t>
            </a:r>
          </a:p>
          <a:p>
            <a:pPr marL="114300" indent="0">
              <a:buNone/>
            </a:pPr>
            <a:r>
              <a:rPr lang="en-IN" sz="1600" dirty="0"/>
              <a:t>(ii) 4x + 2x = 3 + 5</a:t>
            </a:r>
          </a:p>
          <a:p>
            <a:pPr marL="114300" indent="0">
              <a:buNone/>
            </a:pPr>
            <a:r>
              <a:rPr lang="en-IN" sz="1600" dirty="0"/>
              <a:t>6x = 8</a:t>
            </a:r>
          </a:p>
          <a:p>
            <a:pPr marL="114300" indent="0">
              <a:buNone/>
            </a:pPr>
            <a:r>
              <a:rPr lang="en-IN" sz="1600" dirty="0"/>
              <a:t>x = 8 / 6</a:t>
            </a:r>
          </a:p>
          <a:p>
            <a:pPr marL="114300" indent="0">
              <a:buNone/>
            </a:pPr>
            <a:r>
              <a:rPr lang="en-IN" sz="1600" dirty="0" smtClean="0"/>
              <a:t>x </a:t>
            </a:r>
            <a:r>
              <a:rPr lang="en-IN" sz="1600" dirty="0"/>
              <a:t>= 4 / 3</a:t>
            </a:r>
          </a:p>
          <a:p>
            <a:pPr marL="114300" indent="0">
              <a:buNone/>
            </a:pPr>
            <a:r>
              <a:rPr lang="en-IN" sz="1600" dirty="0"/>
              <a:t/>
            </a:r>
            <a:br>
              <a:rPr lang="en-IN" sz="1600" dirty="0"/>
            </a:b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3087</TotalTime>
  <Words>273</Words>
  <Application>Microsoft Office PowerPoint</Application>
  <PresentationFormat>On-screen Show (16:9)</PresentationFormat>
  <Paragraphs>80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PowerPoint Presentation</vt:lpstr>
      <vt:lpstr>Learning outcomes </vt:lpstr>
      <vt:lpstr>SIMPLE LINEAR EQUATIONS Previous Knowledge Test </vt:lpstr>
      <vt:lpstr>SIMPLE LINEAR EQUATIONS </vt:lpstr>
      <vt:lpstr>PowerPoint Presentation</vt:lpstr>
      <vt:lpstr>Evaluation Question EXERCISE 22 B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127</cp:revision>
  <dcterms:modified xsi:type="dcterms:W3CDTF">2021-12-18T04:22:00Z</dcterms:modified>
</cp:coreProperties>
</file>