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86" r:id="rId3"/>
    <p:sldId id="314" r:id="rId4"/>
    <p:sldId id="307" r:id="rId5"/>
    <p:sldId id="303" r:id="rId6"/>
    <p:sldId id="290" r:id="rId7"/>
    <p:sldId id="315" r:id="rId8"/>
    <p:sldId id="316" r:id="rId9"/>
    <p:sldId id="317" r:id="rId10"/>
    <p:sldId id="318" r:id="rId11"/>
    <p:sldId id="319" r:id="rId12"/>
    <p:sldId id="309" r:id="rId13"/>
    <p:sldId id="25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2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46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1379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86104" y="42988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24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  <a:endParaRPr sz="2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SUBJECT : MATHEMATICS</a:t>
            </a:r>
            <a:endParaRPr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CHAPTER NUMBER: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22</a:t>
            </a:r>
            <a:endParaRPr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CHAPTER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NAME:SIMPLE  LINEAR EQUATIONS</a:t>
            </a:r>
          </a:p>
          <a:p>
            <a:pPr lvl="0"/>
            <a:r>
              <a:rPr lang="en" b="1" dirty="0" smtClean="0">
                <a:latin typeface="Calibri" pitchFamily="34" charset="0"/>
                <a:cs typeface="Calibri" pitchFamily="34" charset="0"/>
              </a:rPr>
              <a:t>SUB TOPIC:</a:t>
            </a:r>
            <a:r>
              <a:rPr lang="en-IN"/>
              <a:t>Basic Concepts, Solving a Linear Equation</a:t>
            </a:r>
            <a:r>
              <a:rPr lang="en" b="1" smtClean="0">
                <a:latin typeface="Calibri" pitchFamily="34" charset="0"/>
                <a:cs typeface="Calibri" pitchFamily="34" charset="0"/>
              </a:rPr>
              <a:t>.</a:t>
            </a:r>
            <a:endParaRPr lang="en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atin typeface="Calibri" pitchFamily="34" charset="0"/>
                <a:cs typeface="Calibri" pitchFamily="34" charset="0"/>
              </a:rPr>
              <a:t>PERIOD NO:1</a:t>
            </a:r>
            <a:endParaRPr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35940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 EXERCISE 22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5</a:t>
            </a:r>
            <a:r>
              <a:rPr lang="en-IN" sz="1600" b="1" dirty="0">
                <a:latin typeface="Calibri" pitchFamily="34" charset="0"/>
                <a:cs typeface="Calibri" pitchFamily="34" charset="0"/>
              </a:rPr>
              <a:t>. Solve: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>
                <a:latin typeface="Calibri" pitchFamily="34" charset="0"/>
                <a:cs typeface="Calibri" pitchFamily="34" charset="0"/>
              </a:rPr>
              <a:t>(i) – 2x = </a:t>
            </a: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8	(ii</a:t>
            </a:r>
            <a:r>
              <a:rPr lang="en-IN" sz="1600" b="1" dirty="0">
                <a:latin typeface="Calibri" pitchFamily="34" charset="0"/>
                <a:cs typeface="Calibri" pitchFamily="34" charset="0"/>
              </a:rPr>
              <a:t>) – 3.5y = 14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>
                <a:latin typeface="Calibri" pitchFamily="34" charset="0"/>
                <a:cs typeface="Calibri" pitchFamily="34" charset="0"/>
              </a:rPr>
              <a:t>(iii) – 5z = </a:t>
            </a: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4	(iv</a:t>
            </a:r>
            <a:r>
              <a:rPr lang="en-IN" sz="1600" b="1" dirty="0">
                <a:latin typeface="Calibri" pitchFamily="34" charset="0"/>
                <a:cs typeface="Calibri" pitchFamily="34" charset="0"/>
              </a:rPr>
              <a:t>) – 5 = a + </a:t>
            </a: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3	(v</a:t>
            </a:r>
            <a:r>
              <a:rPr lang="en-IN" sz="1600" b="1" dirty="0">
                <a:latin typeface="Calibri" pitchFamily="34" charset="0"/>
                <a:cs typeface="Calibri" pitchFamily="34" charset="0"/>
              </a:rPr>
              <a:t>) 2 = p + 5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>
                <a:latin typeface="Calibri" pitchFamily="34" charset="0"/>
                <a:cs typeface="Calibri" pitchFamily="34" charset="0"/>
              </a:rPr>
              <a:t>Solution: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(i) – 2x = 8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x = – 8 / 2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x </a:t>
            </a:r>
            <a:r>
              <a:rPr lang="en-IN" sz="1600" dirty="0">
                <a:latin typeface="Calibri" pitchFamily="34" charset="0"/>
                <a:cs typeface="Calibri" pitchFamily="34" charset="0"/>
              </a:rPr>
              <a:t>= – 4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Therefore, the value of x for – 2x = 8 is – 4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(ii) – 3.5y = 14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y = – 14 / 3. 5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y </a:t>
            </a:r>
            <a:r>
              <a:rPr lang="en-IN" sz="1600" dirty="0">
                <a:latin typeface="Calibri" pitchFamily="34" charset="0"/>
                <a:cs typeface="Calibri" pitchFamily="34" charset="0"/>
              </a:rPr>
              <a:t>= – 4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Therefore, the value of y for – 3.5y = 14 is – </a:t>
            </a:r>
            <a:r>
              <a:rPr lang="en-IN" sz="1600" dirty="0" smtClean="0">
                <a:latin typeface="Calibri" pitchFamily="34" charset="0"/>
                <a:cs typeface="Calibri" pitchFamily="34" charset="0"/>
              </a:rPr>
              <a:t>4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129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6304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 EXERCISE 22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IN" sz="1600" dirty="0">
                <a:latin typeface="Calibri" pitchFamily="34" charset="0"/>
                <a:cs typeface="Calibri" pitchFamily="34" charset="0"/>
              </a:rPr>
              <a:t>iii) – 5z = 4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z = – 4 / 5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z </a:t>
            </a:r>
            <a:r>
              <a:rPr lang="en-IN" sz="1600" dirty="0">
                <a:latin typeface="Calibri" pitchFamily="34" charset="0"/>
                <a:cs typeface="Calibri" pitchFamily="34" charset="0"/>
              </a:rPr>
              <a:t>= – 0.8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Therefore, the value of z for – 5z = 4 is – 0.8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(iv) – 5 = a + 3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– 5 – 3 = a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IN" sz="1600" dirty="0">
                <a:latin typeface="Calibri" pitchFamily="34" charset="0"/>
                <a:cs typeface="Calibri" pitchFamily="34" charset="0"/>
              </a:rPr>
              <a:t>= – 8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Therefore, the value of a for – 5 = a + 3 is – 8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(v) 2 = p + 5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2 – 5 = p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p </a:t>
            </a:r>
            <a:r>
              <a:rPr lang="en-IN" sz="1600" dirty="0">
                <a:latin typeface="Calibri" pitchFamily="34" charset="0"/>
                <a:cs typeface="Calibri" pitchFamily="34" charset="0"/>
              </a:rPr>
              <a:t>= – 3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Therefore, the value of p for 2 = p + 5 is – 3</a:t>
            </a:r>
          </a:p>
          <a:p>
            <a:pPr marL="114300" indent="0">
              <a:buNone/>
            </a:pPr>
            <a:endParaRPr lang="en-IN" sz="16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73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13629" y="35940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b="1" dirty="0" smtClean="0"/>
              <a:t>1. Solve the following</a:t>
            </a:r>
          </a:p>
          <a:p>
            <a:pPr marL="114300" indent="0">
              <a:buNone/>
            </a:pPr>
            <a:r>
              <a:rPr lang="en-IN" b="1" dirty="0" smtClean="0"/>
              <a:t>(i) </a:t>
            </a:r>
            <a:r>
              <a:rPr lang="en-IN" b="1" dirty="0"/>
              <a:t>4a – 3 = – 27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/>
              <a:t>(ii) </a:t>
            </a:r>
            <a:r>
              <a:rPr lang="en-IN" b="1" dirty="0"/>
              <a:t>2z + 3 = – 19</a:t>
            </a:r>
            <a:endParaRPr lang="en-IN" dirty="0"/>
          </a:p>
          <a:p>
            <a:pPr algn="just"/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2986939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dirty="0" smtClean="0"/>
              <a:t>Ex. 22A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4219" y="53536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algn="just">
              <a:buFont typeface="Wingdings"/>
              <a:buChar char=""/>
            </a:pPr>
            <a:r>
              <a:rPr lang="en-US" dirty="0"/>
              <a:t>Students will be able </a:t>
            </a:r>
            <a:r>
              <a:rPr lang="en-US" dirty="0" smtClean="0"/>
              <a:t>to solve linear equations of the form </a:t>
            </a:r>
            <a:r>
              <a:rPr lang="en-US" dirty="0" err="1" smtClean="0"/>
              <a:t>x+a</a:t>
            </a:r>
            <a:r>
              <a:rPr lang="en-US" dirty="0" smtClean="0"/>
              <a:t>=b, x-a=b. </a:t>
            </a:r>
            <a:endParaRPr lang="en-IN" sz="1600" dirty="0"/>
          </a:p>
          <a:p>
            <a:pPr marL="342900" lvl="0" algn="just">
              <a:buFont typeface="Wingdings"/>
              <a:buChar char=""/>
            </a:pPr>
            <a:r>
              <a:rPr lang="en-US" dirty="0"/>
              <a:t>Students will be able to </a:t>
            </a:r>
            <a:r>
              <a:rPr lang="en-US" dirty="0" smtClean="0"/>
              <a:t>solve linear equation of the form ax=b.</a:t>
            </a:r>
            <a:endParaRPr lang="en-IN" sz="1600" dirty="0"/>
          </a:p>
          <a:p>
            <a:pPr marL="0" lvl="0" indent="0" algn="just">
              <a:buNone/>
            </a:pPr>
            <a:endParaRPr lang="en-IN" sz="1600" dirty="0"/>
          </a:p>
          <a:p>
            <a:pPr marL="114300" indent="0" algn="just">
              <a:buNone/>
            </a:pPr>
            <a:r>
              <a:rPr lang="en-US" dirty="0"/>
              <a:t> </a:t>
            </a:r>
            <a:endParaRPr lang="en-IN" sz="1600" dirty="0"/>
          </a:p>
          <a:p>
            <a:pPr marL="114300" indent="0">
              <a:buNone/>
            </a:pP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3" y="602606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N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  <a:br>
              <a:rPr lang="en-IN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IN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dirty="0" smtClean="0"/>
              <a:t>Solving linear equations will be taught with the help of a video.</a:t>
            </a:r>
          </a:p>
          <a:p>
            <a:pPr marL="114300" indent="0">
              <a:buNone/>
            </a:pPr>
            <a:r>
              <a:rPr lang="en-IN" dirty="0"/>
              <a:t>https://</a:t>
            </a:r>
            <a:r>
              <a:rPr lang="en-IN" dirty="0" smtClean="0"/>
              <a:t>www.youtube.com/watch?v=tHm3X_Ta_iE(11.05)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3" y="146649"/>
            <a:ext cx="1549101" cy="45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70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29711" y="359405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B4AA984-35B5-4C7B-9B56-B135624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</p:spPr>
        <p:txBody>
          <a:bodyPr/>
          <a:lstStyle/>
          <a:p>
            <a:pPr lvl="0">
              <a:lnSpc>
                <a:spcPct val="115000"/>
              </a:lnSpc>
            </a:pPr>
            <a:r>
              <a:rPr lang="en-IN" sz="18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  <a:br>
              <a:rPr lang="en-IN" sz="18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0883" y="1708030"/>
            <a:ext cx="604711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dirty="0" smtClean="0"/>
              <a:t>.</a:t>
            </a:r>
            <a:endParaRPr lang="en-IN" sz="1200" dirty="0"/>
          </a:p>
          <a:p>
            <a:pPr algn="just">
              <a:lnSpc>
                <a:spcPct val="115000"/>
              </a:lnSpc>
            </a:pPr>
            <a:endParaRPr lang="en-IN" sz="1200" dirty="0">
              <a:solidFill>
                <a:srgbClr val="00B0F0"/>
              </a:solidFill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solidFill>
                  <a:srgbClr val="00B0F0"/>
                </a:solidFill>
              </a:rPr>
              <a:t> </a:t>
            </a:r>
            <a:endParaRPr lang="en-IN" sz="1200" dirty="0">
              <a:solidFill>
                <a:srgbClr val="00B0F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500" y="1021961"/>
            <a:ext cx="602932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101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32051" y="418065"/>
            <a:ext cx="815519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4784" y="737553"/>
            <a:ext cx="60039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IN" sz="16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</a:p>
          <a:p>
            <a:endParaRPr lang="en-IN" sz="16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36" y="1195866"/>
            <a:ext cx="6201314" cy="3638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443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 EXERCISE 22A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>
                <a:latin typeface="Calibri" pitchFamily="34" charset="0"/>
                <a:cs typeface="Calibri" pitchFamily="34" charset="0"/>
              </a:rPr>
              <a:t>1. Solve: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>
                <a:latin typeface="Calibri" pitchFamily="34" charset="0"/>
                <a:cs typeface="Calibri" pitchFamily="34" charset="0"/>
              </a:rPr>
              <a:t>(i) x + 2 = </a:t>
            </a: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6	(ii</a:t>
            </a:r>
            <a:r>
              <a:rPr lang="en-IN" sz="1600" b="1" dirty="0">
                <a:latin typeface="Calibri" pitchFamily="34" charset="0"/>
                <a:cs typeface="Calibri" pitchFamily="34" charset="0"/>
              </a:rPr>
              <a:t>) x + 6 = 2	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>
                <a:latin typeface="Calibri" pitchFamily="34" charset="0"/>
                <a:cs typeface="Calibri" pitchFamily="34" charset="0"/>
              </a:rPr>
              <a:t>(iii) y + 8 = </a:t>
            </a: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5	(iv</a:t>
            </a:r>
            <a:r>
              <a:rPr lang="en-IN" sz="1600" b="1" dirty="0">
                <a:latin typeface="Calibri" pitchFamily="34" charset="0"/>
                <a:cs typeface="Calibri" pitchFamily="34" charset="0"/>
              </a:rPr>
              <a:t>) x + 4 = – 3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>
                <a:latin typeface="Calibri" pitchFamily="34" charset="0"/>
                <a:cs typeface="Calibri" pitchFamily="34" charset="0"/>
              </a:rPr>
              <a:t>(v) y + 2 = – 8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>
                <a:latin typeface="Calibri" pitchFamily="34" charset="0"/>
                <a:cs typeface="Calibri" pitchFamily="34" charset="0"/>
              </a:rPr>
              <a:t>Solution: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(i) x + 2 = 6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x = 6 – </a:t>
            </a:r>
            <a:r>
              <a:rPr lang="en-IN" sz="1600" dirty="0" smtClean="0">
                <a:latin typeface="Calibri" pitchFamily="34" charset="0"/>
                <a:cs typeface="Calibri" pitchFamily="34" charset="0"/>
              </a:rPr>
              <a:t>2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x = 4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Hence, the value of x for x + 2 is 4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(ii) x + 6 = 2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x = 2 – 6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x </a:t>
            </a:r>
            <a:r>
              <a:rPr lang="en-IN" sz="1600" dirty="0">
                <a:latin typeface="Calibri" pitchFamily="34" charset="0"/>
                <a:cs typeface="Calibri" pitchFamily="34" charset="0"/>
              </a:rPr>
              <a:t>= – 4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Hence, the value of x for x + 6 = 2 is – </a:t>
            </a:r>
            <a:r>
              <a:rPr lang="en-IN" sz="1600" dirty="0" smtClean="0">
                <a:latin typeface="Calibri" pitchFamily="34" charset="0"/>
                <a:cs typeface="Calibri" pitchFamily="34" charset="0"/>
              </a:rPr>
              <a:t>4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 EXERCISE 22 A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IN" sz="1600" b="1" dirty="0">
                <a:latin typeface="Calibri" pitchFamily="34" charset="0"/>
                <a:cs typeface="Calibri" pitchFamily="34" charset="0"/>
              </a:rPr>
              <a:t>. Solve: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>
                <a:latin typeface="Calibri" pitchFamily="34" charset="0"/>
                <a:cs typeface="Calibri" pitchFamily="34" charset="0"/>
              </a:rPr>
              <a:t>(i) x – 3 = </a:t>
            </a: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2	(ii</a:t>
            </a:r>
            <a:r>
              <a:rPr lang="en-IN" sz="1600" b="1" dirty="0">
                <a:latin typeface="Calibri" pitchFamily="34" charset="0"/>
                <a:cs typeface="Calibri" pitchFamily="34" charset="0"/>
              </a:rPr>
              <a:t>) m – 2 = – 5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>
                <a:latin typeface="Calibri" pitchFamily="34" charset="0"/>
                <a:cs typeface="Calibri" pitchFamily="34" charset="0"/>
              </a:rPr>
              <a:t>(iii) b – 5 = </a:t>
            </a: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7	(iv</a:t>
            </a:r>
            <a:r>
              <a:rPr lang="en-IN" sz="1600" b="1" dirty="0">
                <a:latin typeface="Calibri" pitchFamily="34" charset="0"/>
                <a:cs typeface="Calibri" pitchFamily="34" charset="0"/>
              </a:rPr>
              <a:t>) a – 2.5 = – 4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>
                <a:latin typeface="Calibri" pitchFamily="34" charset="0"/>
                <a:cs typeface="Calibri" pitchFamily="34" charset="0"/>
              </a:rPr>
              <a:t>(v) y – 3 (1 / 2) = 6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>
                <a:latin typeface="Calibri" pitchFamily="34" charset="0"/>
                <a:cs typeface="Calibri" pitchFamily="34" charset="0"/>
              </a:rPr>
              <a:t>Solution: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(i) x – 3 = 2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x = 2 + 3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x </a:t>
            </a:r>
            <a:r>
              <a:rPr lang="en-IN" sz="1600" dirty="0">
                <a:latin typeface="Calibri" pitchFamily="34" charset="0"/>
                <a:cs typeface="Calibri" pitchFamily="34" charset="0"/>
              </a:rPr>
              <a:t>= 5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Therefore, the value of x for x – 3 = 2 is 5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(ii) m – 2 = – 5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m = – 5 + 2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m </a:t>
            </a:r>
            <a:r>
              <a:rPr lang="en-IN" sz="1600" dirty="0">
                <a:latin typeface="Calibri" pitchFamily="34" charset="0"/>
                <a:cs typeface="Calibri" pitchFamily="34" charset="0"/>
              </a:rPr>
              <a:t>= – 3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Therefore, the value of m for m – 2 = – 5 is – </a:t>
            </a:r>
            <a:r>
              <a:rPr lang="en-IN" sz="1600" dirty="0" smtClean="0">
                <a:latin typeface="Calibri" pitchFamily="34" charset="0"/>
                <a:cs typeface="Calibri" pitchFamily="34" charset="0"/>
              </a:rPr>
              <a:t>3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277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98030" y="2286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 EXERCISE 22 A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3</a:t>
            </a:r>
            <a:r>
              <a:rPr lang="en-IN" sz="1600" b="1" dirty="0">
                <a:latin typeface="Calibri" pitchFamily="34" charset="0"/>
                <a:cs typeface="Calibri" pitchFamily="34" charset="0"/>
              </a:rPr>
              <a:t>. Solve: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>
                <a:latin typeface="Calibri" pitchFamily="34" charset="0"/>
                <a:cs typeface="Calibri" pitchFamily="34" charset="0"/>
              </a:rPr>
              <a:t>(i) 3x = </a:t>
            </a: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12</a:t>
            </a:r>
            <a:r>
              <a:rPr lang="en-IN" sz="1600" dirty="0">
                <a:latin typeface="Calibri" pitchFamily="34" charset="0"/>
                <a:cs typeface="Calibri" pitchFamily="34" charset="0"/>
              </a:rPr>
              <a:t>	</a:t>
            </a: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(ii</a:t>
            </a:r>
            <a:r>
              <a:rPr lang="en-IN" sz="1600" b="1" dirty="0">
                <a:latin typeface="Calibri" pitchFamily="34" charset="0"/>
                <a:cs typeface="Calibri" pitchFamily="34" charset="0"/>
              </a:rPr>
              <a:t>) 2y = 9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>
                <a:latin typeface="Calibri" pitchFamily="34" charset="0"/>
                <a:cs typeface="Calibri" pitchFamily="34" charset="0"/>
              </a:rPr>
              <a:t>(iii) 5z = </a:t>
            </a: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8.5</a:t>
            </a:r>
            <a:r>
              <a:rPr lang="en-IN" sz="1600" dirty="0">
                <a:latin typeface="Calibri" pitchFamily="34" charset="0"/>
                <a:cs typeface="Calibri" pitchFamily="34" charset="0"/>
              </a:rPr>
              <a:t>	</a:t>
            </a: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(iv</a:t>
            </a:r>
            <a:r>
              <a:rPr lang="en-IN" sz="1600" b="1" dirty="0">
                <a:latin typeface="Calibri" pitchFamily="34" charset="0"/>
                <a:cs typeface="Calibri" pitchFamily="34" charset="0"/>
              </a:rPr>
              <a:t>) 2.5m = 7.5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>
                <a:latin typeface="Calibri" pitchFamily="34" charset="0"/>
                <a:cs typeface="Calibri" pitchFamily="34" charset="0"/>
              </a:rPr>
              <a:t>(v) 3.2p = 16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>
                <a:latin typeface="Calibri" pitchFamily="34" charset="0"/>
                <a:cs typeface="Calibri" pitchFamily="34" charset="0"/>
              </a:rPr>
              <a:t>Solution: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(i) 3x = 12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x = 12 / 3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x </a:t>
            </a:r>
            <a:r>
              <a:rPr lang="en-IN" sz="1600" dirty="0">
                <a:latin typeface="Calibri" pitchFamily="34" charset="0"/>
                <a:cs typeface="Calibri" pitchFamily="34" charset="0"/>
              </a:rPr>
              <a:t>= 4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Hence</a:t>
            </a:r>
            <a:r>
              <a:rPr lang="en-IN" sz="1600" dirty="0">
                <a:latin typeface="Calibri" pitchFamily="34" charset="0"/>
                <a:cs typeface="Calibri" pitchFamily="34" charset="0"/>
              </a:rPr>
              <a:t>, the value of x for 3x = 12 is 4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(ii) 2y = 9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y = 9 / 2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y </a:t>
            </a:r>
            <a:r>
              <a:rPr lang="en-IN" sz="1600" dirty="0">
                <a:latin typeface="Calibri" pitchFamily="34" charset="0"/>
                <a:cs typeface="Calibri" pitchFamily="34" charset="0"/>
              </a:rPr>
              <a:t>= 4.5</a:t>
            </a:r>
          </a:p>
          <a:p>
            <a:pPr marL="114300" indent="0">
              <a:buNone/>
            </a:pPr>
            <a:r>
              <a:rPr lang="en-IN" sz="1600" dirty="0">
                <a:latin typeface="Calibri" pitchFamily="34" charset="0"/>
                <a:cs typeface="Calibri" pitchFamily="34" charset="0"/>
              </a:rPr>
              <a:t>Hence, the value of y for 2y = 9 is </a:t>
            </a:r>
            <a:r>
              <a:rPr lang="en-IN" sz="1600" dirty="0" smtClean="0">
                <a:latin typeface="Calibri" pitchFamily="34" charset="0"/>
                <a:cs typeface="Calibri" pitchFamily="34" charset="0"/>
              </a:rPr>
              <a:t>4.5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294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17146" y="35940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 EXERCISE 22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4. Solve:</a:t>
            </a:r>
            <a:endParaRPr lang="en-IN" sz="1600" dirty="0" smtClean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(i) x / 2 = 5</a:t>
            </a:r>
            <a:r>
              <a:rPr lang="en-IN" sz="1600" dirty="0">
                <a:latin typeface="Calibri" pitchFamily="34" charset="0"/>
                <a:cs typeface="Calibri" pitchFamily="34" charset="0"/>
              </a:rPr>
              <a:t>	</a:t>
            </a: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(ii) y / 3 = – 2</a:t>
            </a:r>
            <a:endParaRPr lang="en-IN" sz="1600" dirty="0" smtClean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(iii) a / 5 = – 15		(iv) z / 4 = 3 (1 / 4)</a:t>
            </a:r>
            <a:endParaRPr lang="en-IN" sz="1600" dirty="0" smtClean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(v) m / 6 = 2 (1 / 2)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b="1" dirty="0" smtClean="0">
                <a:latin typeface="Calibri" pitchFamily="34" charset="0"/>
                <a:cs typeface="Calibri" pitchFamily="34" charset="0"/>
              </a:rPr>
              <a:t>Solution:</a:t>
            </a:r>
            <a:endParaRPr lang="en-IN" sz="1600" dirty="0" smtClean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(i) x / 2 = 5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x = 5 × 2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x = 10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Hence, the value of x for x / 2 = 5 is 10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(ii) y / 3 = – 2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y = – 2 × 3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y = – 6</a:t>
            </a:r>
          </a:p>
          <a:p>
            <a:pPr marL="114300" indent="0">
              <a:buNone/>
            </a:pPr>
            <a:r>
              <a:rPr lang="en-IN" sz="1600" dirty="0" smtClean="0">
                <a:latin typeface="Calibri" pitchFamily="34" charset="0"/>
                <a:cs typeface="Calibri" pitchFamily="34" charset="0"/>
              </a:rPr>
              <a:t>Hence, the value of y for y / 3 = – 2 is – 6</a:t>
            </a:r>
          </a:p>
          <a:p>
            <a:r>
              <a:rPr lang="en-IN" sz="1600" dirty="0" smtClean="0">
                <a:latin typeface="Calibri" pitchFamily="34" charset="0"/>
                <a:cs typeface="Calibri" pitchFamily="34" charset="0"/>
              </a:rPr>
              <a:t>(iii) a / 5 = – 15</a:t>
            </a:r>
          </a:p>
          <a:p>
            <a:r>
              <a:rPr lang="en-IN" sz="1600" dirty="0" smtClean="0">
                <a:latin typeface="Calibri" pitchFamily="34" charset="0"/>
                <a:cs typeface="Calibri" pitchFamily="34" charset="0"/>
              </a:rPr>
              <a:t>a = – 15 × 5</a:t>
            </a:r>
          </a:p>
          <a:p>
            <a:r>
              <a:rPr lang="en-IN" sz="1600" dirty="0" smtClean="0">
                <a:latin typeface="Calibri" pitchFamily="34" charset="0"/>
                <a:cs typeface="Calibri" pitchFamily="34" charset="0"/>
              </a:rPr>
              <a:t>We get,</a:t>
            </a:r>
          </a:p>
          <a:p>
            <a:r>
              <a:rPr lang="en-IN" sz="1600" dirty="0" smtClean="0">
                <a:latin typeface="Calibri" pitchFamily="34" charset="0"/>
                <a:cs typeface="Calibri" pitchFamily="34" charset="0"/>
              </a:rPr>
              <a:t>a = – 75</a:t>
            </a:r>
          </a:p>
          <a:p>
            <a:r>
              <a:rPr lang="en-IN" sz="1600" dirty="0" smtClean="0">
                <a:latin typeface="Calibri" pitchFamily="34" charset="0"/>
                <a:cs typeface="Calibri" pitchFamily="34" charset="0"/>
              </a:rPr>
              <a:t>Hence, the value of a for a / 5 = – 15 is – 75</a:t>
            </a:r>
          </a:p>
          <a:p>
            <a:r>
              <a:rPr lang="en-IN" sz="1600" dirty="0" smtClean="0">
                <a:latin typeface="Calibri" pitchFamily="34" charset="0"/>
                <a:cs typeface="Calibri" pitchFamily="34" charset="0"/>
              </a:rPr>
              <a:t>(iv) z / 4 = 3 (1 / 4)</a:t>
            </a:r>
          </a:p>
          <a:p>
            <a:r>
              <a:rPr lang="en-IN" sz="1600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IN" sz="1600" dirty="0">
                <a:latin typeface="Calibri" pitchFamily="34" charset="0"/>
                <a:cs typeface="Calibri" pitchFamily="34" charset="0"/>
              </a:rPr>
              <a:t>can be written as,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z / 4 = 13 / 4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z = 13 / 4 × 4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We get,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z = 13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Hence, the value of z for z / 4 = 3 (1 / 4) is 13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(v) m / 6 = 2 (1 / 2)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This can be written as,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m / 6 = 5 / 2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m = 5 / 2 × 6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m = 5 × 3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We get,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m = 15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Hence, the value of m for m / 6 = 2 (1 / 2) is 15</a:t>
            </a:r>
          </a:p>
          <a:p>
            <a:r>
              <a:rPr lang="en-IN" sz="1600" b="1" dirty="0">
                <a:latin typeface="Calibri" pitchFamily="34" charset="0"/>
                <a:cs typeface="Calibri" pitchFamily="34" charset="0"/>
              </a:rPr>
              <a:t>5. Solve: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r>
              <a:rPr lang="en-IN" sz="1600" b="1" dirty="0">
                <a:latin typeface="Calibri" pitchFamily="34" charset="0"/>
                <a:cs typeface="Calibri" pitchFamily="34" charset="0"/>
              </a:rPr>
              <a:t>(i) – 2x = 8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r>
              <a:rPr lang="en-IN" sz="1600" b="1" dirty="0">
                <a:latin typeface="Calibri" pitchFamily="34" charset="0"/>
                <a:cs typeface="Calibri" pitchFamily="34" charset="0"/>
              </a:rPr>
              <a:t>(ii) – 3.5y = 14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r>
              <a:rPr lang="en-IN" sz="1600" b="1" dirty="0">
                <a:latin typeface="Calibri" pitchFamily="34" charset="0"/>
                <a:cs typeface="Calibri" pitchFamily="34" charset="0"/>
              </a:rPr>
              <a:t>(iii) – 5z = 4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r>
              <a:rPr lang="en-IN" sz="1600" b="1" dirty="0">
                <a:latin typeface="Calibri" pitchFamily="34" charset="0"/>
                <a:cs typeface="Calibri" pitchFamily="34" charset="0"/>
              </a:rPr>
              <a:t>(iv) – 5 = a + 3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r>
              <a:rPr lang="en-IN" sz="1600" b="1" dirty="0">
                <a:latin typeface="Calibri" pitchFamily="34" charset="0"/>
                <a:cs typeface="Calibri" pitchFamily="34" charset="0"/>
              </a:rPr>
              <a:t>(v) 2 = p + 5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r>
              <a:rPr lang="en-IN" sz="1600" b="1" dirty="0">
                <a:latin typeface="Calibri" pitchFamily="34" charset="0"/>
                <a:cs typeface="Calibri" pitchFamily="34" charset="0"/>
              </a:rPr>
              <a:t>Solution:</a:t>
            </a:r>
            <a:endParaRPr lang="en-IN" sz="1600" dirty="0">
              <a:latin typeface="Calibri" pitchFamily="34" charset="0"/>
              <a:cs typeface="Calibri" pitchFamily="34" charset="0"/>
            </a:endParaRP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(i) – 2x = 8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x = – 8 / 2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We get,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x = – 4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Therefore, the value of x for – 2x = 8 is – 4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(ii) – 3.5y = 14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y = – 14 / 3. 5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We get,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y = – 4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Therefore, the value of y for – 3.5y = 14 is – 4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(iii) – 5z = 4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z = – 4 / 5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We get,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z = – 0.8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Therefore, the value of z for – 5z = 4 is – 0.8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(iv) – 5 = a + 3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– 5 – 3 = a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On calculating, we get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a = – 8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Therefore, the value of a for – 5 = a + 3 is – 8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(v) 2 = p + 5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2 – 5 = p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We get,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p = – 3</a:t>
            </a:r>
          </a:p>
          <a:p>
            <a:r>
              <a:rPr lang="en-IN" sz="1600" dirty="0">
                <a:latin typeface="Calibri" pitchFamily="34" charset="0"/>
                <a:cs typeface="Calibri" pitchFamily="34" charset="0"/>
              </a:rPr>
              <a:t>Therefore, the value of p for 2 = p + 5 is – 3</a:t>
            </a:r>
          </a:p>
          <a:p>
            <a:pPr marL="114300" indent="0">
              <a:buNone/>
            </a:pPr>
            <a:endParaRPr lang="en-IN" sz="16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974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4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4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4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4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4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4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4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4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4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4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4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4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4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4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4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4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4">
                                            <p:txEl>
                                              <p:p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4">
                                            <p:txEl>
                                              <p:p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9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4">
                                            <p:txEl>
                                              <p:pRg st="39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4">
                                            <p:txEl>
                                              <p:pRg st="39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0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4">
                                            <p:txEl>
                                              <p:pRg st="40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4">
                                            <p:txEl>
                                              <p:pRg st="40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1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4">
                                            <p:txEl>
                                              <p:pRg st="41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4">
                                            <p:txEl>
                                              <p:pRg st="41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2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4">
                                            <p:txEl>
                                              <p:pRg st="42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4">
                                            <p:txEl>
                                              <p:pRg st="42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3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4">
                                            <p:txEl>
                                              <p:pRg st="43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4">
                                            <p:txEl>
                                              <p:pRg st="43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4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1" dur="500" fill="hold"/>
                                        <p:tgtEl>
                                          <p:spTgt spid="4">
                                            <p:txEl>
                                              <p:pRg st="44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500" fill="hold"/>
                                        <p:tgtEl>
                                          <p:spTgt spid="4">
                                            <p:txEl>
                                              <p:pRg st="44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5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4">
                                            <p:txEl>
                                              <p:pRg st="45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4">
                                            <p:txEl>
                                              <p:pRg st="45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6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4">
                                            <p:txEl>
                                              <p:pRg st="46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500" fill="hold"/>
                                        <p:tgtEl>
                                          <p:spTgt spid="4">
                                            <p:txEl>
                                              <p:pRg st="46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7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4">
                                            <p:txEl>
                                              <p:pRg st="47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500" fill="hold"/>
                                        <p:tgtEl>
                                          <p:spTgt spid="4">
                                            <p:txEl>
                                              <p:pRg st="47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8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5" dur="500" fill="hold"/>
                                        <p:tgtEl>
                                          <p:spTgt spid="4">
                                            <p:txEl>
                                              <p:pRg st="48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6" dur="500" fill="hold"/>
                                        <p:tgtEl>
                                          <p:spTgt spid="4">
                                            <p:txEl>
                                              <p:pRg st="48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9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1" dur="500" fill="hold"/>
                                        <p:tgtEl>
                                          <p:spTgt spid="4">
                                            <p:txEl>
                                              <p:pRg st="49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2" dur="500" fill="hold"/>
                                        <p:tgtEl>
                                          <p:spTgt spid="4">
                                            <p:txEl>
                                              <p:pRg st="49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0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4">
                                            <p:txEl>
                                              <p:pRg st="50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4">
                                            <p:txEl>
                                              <p:pRg st="50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1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3" dur="500" fill="hold"/>
                                        <p:tgtEl>
                                          <p:spTgt spid="4">
                                            <p:txEl>
                                              <p:pRg st="51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4" dur="500" fill="hold"/>
                                        <p:tgtEl>
                                          <p:spTgt spid="4">
                                            <p:txEl>
                                              <p:pRg st="51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2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9" dur="500" fill="hold"/>
                                        <p:tgtEl>
                                          <p:spTgt spid="4">
                                            <p:txEl>
                                              <p:pRg st="52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500" fill="hold"/>
                                        <p:tgtEl>
                                          <p:spTgt spid="4">
                                            <p:txEl>
                                              <p:pRg st="52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3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5" dur="500" fill="hold"/>
                                        <p:tgtEl>
                                          <p:spTgt spid="4">
                                            <p:txEl>
                                              <p:pRg st="53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6" dur="500" fill="hold"/>
                                        <p:tgtEl>
                                          <p:spTgt spid="4">
                                            <p:txEl>
                                              <p:pRg st="53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4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1" dur="500" fill="hold"/>
                                        <p:tgtEl>
                                          <p:spTgt spid="4">
                                            <p:txEl>
                                              <p:pRg st="54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2" dur="500" fill="hold"/>
                                        <p:tgtEl>
                                          <p:spTgt spid="4">
                                            <p:txEl>
                                              <p:pRg st="54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5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7" dur="500" fill="hold"/>
                                        <p:tgtEl>
                                          <p:spTgt spid="4">
                                            <p:txEl>
                                              <p:pRg st="55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8" dur="500" fill="hold"/>
                                        <p:tgtEl>
                                          <p:spTgt spid="4">
                                            <p:txEl>
                                              <p:pRg st="55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6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3" dur="500" fill="hold"/>
                                        <p:tgtEl>
                                          <p:spTgt spid="4">
                                            <p:txEl>
                                              <p:pRg st="56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4" dur="500" fill="hold"/>
                                        <p:tgtEl>
                                          <p:spTgt spid="4">
                                            <p:txEl>
                                              <p:pRg st="56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7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9" dur="500" fill="hold"/>
                                        <p:tgtEl>
                                          <p:spTgt spid="4">
                                            <p:txEl>
                                              <p:pRg st="57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0" dur="500" fill="hold"/>
                                        <p:tgtEl>
                                          <p:spTgt spid="4">
                                            <p:txEl>
                                              <p:pRg st="57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8" end="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5" dur="500" fill="hold"/>
                                        <p:tgtEl>
                                          <p:spTgt spid="4">
                                            <p:txEl>
                                              <p:pRg st="58" end="5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6" dur="500" fill="hold"/>
                                        <p:tgtEl>
                                          <p:spTgt spid="4">
                                            <p:txEl>
                                              <p:pRg st="58" end="5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9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1" dur="500" fill="hold"/>
                                        <p:tgtEl>
                                          <p:spTgt spid="4">
                                            <p:txEl>
                                              <p:pRg st="59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2" dur="500" fill="hold"/>
                                        <p:tgtEl>
                                          <p:spTgt spid="4">
                                            <p:txEl>
                                              <p:pRg st="59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0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7" dur="500" fill="hold"/>
                                        <p:tgtEl>
                                          <p:spTgt spid="4">
                                            <p:txEl>
                                              <p:pRg st="60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8" dur="500" fill="hold"/>
                                        <p:tgtEl>
                                          <p:spTgt spid="4">
                                            <p:txEl>
                                              <p:pRg st="60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1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3" dur="500" fill="hold"/>
                                        <p:tgtEl>
                                          <p:spTgt spid="4">
                                            <p:txEl>
                                              <p:pRg st="61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4" dur="500" fill="hold"/>
                                        <p:tgtEl>
                                          <p:spTgt spid="4">
                                            <p:txEl>
                                              <p:pRg st="61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2" end="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9" dur="500" fill="hold"/>
                                        <p:tgtEl>
                                          <p:spTgt spid="4">
                                            <p:txEl>
                                              <p:pRg st="62" end="6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0" dur="500" fill="hold"/>
                                        <p:tgtEl>
                                          <p:spTgt spid="4">
                                            <p:txEl>
                                              <p:pRg st="62" end="6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3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5" dur="500" fill="hold"/>
                                        <p:tgtEl>
                                          <p:spTgt spid="4">
                                            <p:txEl>
                                              <p:pRg st="63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6" dur="500" fill="hold"/>
                                        <p:tgtEl>
                                          <p:spTgt spid="4">
                                            <p:txEl>
                                              <p:pRg st="63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4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1" dur="500" fill="hold"/>
                                        <p:tgtEl>
                                          <p:spTgt spid="4">
                                            <p:txEl>
                                              <p:pRg st="64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2" dur="500" fill="hold"/>
                                        <p:tgtEl>
                                          <p:spTgt spid="4">
                                            <p:txEl>
                                              <p:pRg st="64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2983</TotalTime>
  <Words>298</Words>
  <Application>Microsoft Office PowerPoint</Application>
  <PresentationFormat>On-screen Show (16:9)</PresentationFormat>
  <Paragraphs>161</Paragraphs>
  <Slides>13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 Light</vt:lpstr>
      <vt:lpstr>PowerPoint Presentation</vt:lpstr>
      <vt:lpstr>Learning outcomes </vt:lpstr>
      <vt:lpstr>SIMPLE LINEAR EQUATIONS </vt:lpstr>
      <vt:lpstr>SIMPLE LINEAR EQUATIONS </vt:lpstr>
      <vt:lpstr>PowerPoint Presentation</vt:lpstr>
      <vt:lpstr>Evaluation Question EXERCISE 22A</vt:lpstr>
      <vt:lpstr>Evaluation Question EXERCISE 22 A</vt:lpstr>
      <vt:lpstr>Evaluation Question EXERCISE 22 A</vt:lpstr>
      <vt:lpstr>Evaluation Question EXERCISE 22</vt:lpstr>
      <vt:lpstr>Evaluation Question EXERCISE 22</vt:lpstr>
      <vt:lpstr>Evaluation Question EXERCISE 22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125</cp:revision>
  <dcterms:modified xsi:type="dcterms:W3CDTF">2021-12-18T09:10:25Z</dcterms:modified>
</cp:coreProperties>
</file>