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86" r:id="rId3"/>
    <p:sldId id="307" r:id="rId4"/>
    <p:sldId id="303" r:id="rId5"/>
    <p:sldId id="314" r:id="rId6"/>
    <p:sldId id="290" r:id="rId7"/>
    <p:sldId id="308" r:id="rId8"/>
    <p:sldId id="310" r:id="rId9"/>
    <p:sldId id="311" r:id="rId10"/>
    <p:sldId id="317" r:id="rId11"/>
    <p:sldId id="318" r:id="rId12"/>
    <p:sldId id="319" r:id="rId13"/>
    <p:sldId id="320" r:id="rId14"/>
    <p:sldId id="322" r:id="rId15"/>
    <p:sldId id="309" r:id="rId16"/>
    <p:sldId id="259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3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46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1379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13588" y="507523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24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FRAMING ALGEBRAIC EXRESSIONS</a:t>
            </a:r>
            <a:endParaRPr sz="2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MATHEMATICS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 </a:t>
            </a:r>
            <a:r>
              <a:rPr lang="en" b="1" dirty="0" smtClean="0"/>
              <a:t>21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NAME:FRAMING ALGEBRAIC EXPRESSIONS.</a:t>
            </a:r>
          </a:p>
          <a:p>
            <a:r>
              <a:rPr lang="en" b="1" dirty="0" smtClean="0"/>
              <a:t>SUB TOPIC:</a:t>
            </a:r>
            <a:r>
              <a:rPr lang="en-IN" dirty="0"/>
              <a:t>Framing Algebraic </a:t>
            </a:r>
            <a:r>
              <a:rPr lang="en-IN" dirty="0" smtClean="0"/>
              <a:t>Expressions</a:t>
            </a:r>
            <a:r>
              <a:rPr lang="en" b="1" dirty="0" smtClean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PERIOD NO:1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2286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b="1" dirty="0" smtClean="0"/>
              <a:t>Solution</a:t>
            </a:r>
            <a:r>
              <a:rPr lang="en-IN" b="1" dirty="0"/>
              <a:t>:</a:t>
            </a:r>
            <a:endParaRPr lang="en-IN" dirty="0"/>
          </a:p>
          <a:p>
            <a:pPr marL="114300" indent="0">
              <a:buNone/>
            </a:pPr>
            <a:r>
              <a:rPr lang="en-IN" dirty="0" smtClean="0"/>
              <a:t>(iii) x</a:t>
            </a:r>
            <a:r>
              <a:rPr lang="en-IN" baseline="30000" dirty="0" smtClean="0"/>
              <a:t>2</a:t>
            </a:r>
            <a:r>
              <a:rPr lang="en-IN" dirty="0" smtClean="0"/>
              <a:t> / 2</a:t>
            </a:r>
          </a:p>
          <a:p>
            <a:pPr marL="114300" indent="0">
              <a:buNone/>
            </a:pPr>
            <a:r>
              <a:rPr lang="en-IN" dirty="0" smtClean="0"/>
              <a:t>The value of x</a:t>
            </a:r>
            <a:r>
              <a:rPr lang="en-IN" baseline="30000" dirty="0" smtClean="0"/>
              <a:t>2</a:t>
            </a:r>
            <a:r>
              <a:rPr lang="en-IN" dirty="0" smtClean="0"/>
              <a:t> / 2 for x =4 is calculated as below</a:t>
            </a:r>
          </a:p>
          <a:p>
            <a:pPr marL="114300" indent="0">
              <a:buNone/>
            </a:pPr>
            <a:r>
              <a:rPr lang="en-IN" dirty="0" smtClean="0"/>
              <a:t>x</a:t>
            </a:r>
            <a:r>
              <a:rPr lang="en-IN" baseline="30000" dirty="0" smtClean="0"/>
              <a:t>2</a:t>
            </a:r>
            <a:r>
              <a:rPr lang="en-IN" dirty="0" smtClean="0"/>
              <a:t> / 2 = 4</a:t>
            </a:r>
            <a:r>
              <a:rPr lang="en-IN" baseline="30000" dirty="0" smtClean="0"/>
              <a:t>2</a:t>
            </a:r>
            <a:r>
              <a:rPr lang="en-IN" dirty="0" smtClean="0"/>
              <a:t> / 2</a:t>
            </a:r>
          </a:p>
          <a:p>
            <a:pPr marL="114300" indent="0">
              <a:buNone/>
            </a:pPr>
            <a:r>
              <a:rPr lang="en-IN" dirty="0" smtClean="0"/>
              <a:t>= 16 / 2 = 8</a:t>
            </a:r>
          </a:p>
          <a:p>
            <a:pPr marL="114300" indent="0">
              <a:buNone/>
            </a:pPr>
            <a:r>
              <a:rPr lang="en-IN" dirty="0" smtClean="0"/>
              <a:t>Therefore, the value of x</a:t>
            </a:r>
            <a:r>
              <a:rPr lang="en-IN" baseline="30000" dirty="0" smtClean="0"/>
              <a:t>2</a:t>
            </a:r>
            <a:r>
              <a:rPr lang="en-IN" dirty="0" smtClean="0"/>
              <a:t> / 2 for x = 4 is 8</a:t>
            </a:r>
            <a:endParaRPr lang="en-IN" b="1" dirty="0" smtClean="0"/>
          </a:p>
          <a:p>
            <a:pPr marL="114300" indent="0">
              <a:buNone/>
            </a:pPr>
            <a:r>
              <a:rPr lang="en-IN" b="1" dirty="0" smtClean="0"/>
              <a:t>5.Solution:</a:t>
            </a:r>
            <a:endParaRPr lang="en-IN" dirty="0" smtClean="0"/>
          </a:p>
          <a:p>
            <a:pPr marL="114300" indent="0">
              <a:buNone/>
            </a:pPr>
            <a:r>
              <a:rPr lang="en-IN" dirty="0" smtClean="0"/>
              <a:t>(i) 5m – 6</a:t>
            </a:r>
          </a:p>
          <a:p>
            <a:pPr marL="114300" indent="0">
              <a:buNone/>
            </a:pPr>
            <a:r>
              <a:rPr lang="en-IN" dirty="0" smtClean="0"/>
              <a:t>The value of 5m – 6 for m = 6 is calculated as below</a:t>
            </a:r>
          </a:p>
          <a:p>
            <a:pPr marL="114300" indent="0">
              <a:buNone/>
            </a:pPr>
            <a:r>
              <a:rPr lang="en-IN" dirty="0" smtClean="0"/>
              <a:t>Now, substituting the value of m = 6 in the given equation, we get</a:t>
            </a:r>
          </a:p>
          <a:p>
            <a:pPr marL="114300" indent="0">
              <a:buNone/>
            </a:pPr>
            <a:r>
              <a:rPr lang="en-IN" dirty="0" smtClean="0"/>
              <a:t>5m – 6 = 5 × 6 – 6</a:t>
            </a:r>
          </a:p>
          <a:p>
            <a:pPr marL="114300" indent="0">
              <a:buNone/>
            </a:pPr>
            <a:r>
              <a:rPr lang="en-IN" dirty="0" smtClean="0"/>
              <a:t>= 30 – 6 = 24</a:t>
            </a:r>
          </a:p>
          <a:p>
            <a:pPr marL="114300" indent="0">
              <a:buNone/>
            </a:pPr>
            <a:r>
              <a:rPr lang="en-IN" dirty="0" smtClean="0"/>
              <a:t>Hence, the value of 5m – 6 for m = 6 is 24</a:t>
            </a:r>
          </a:p>
        </p:txBody>
      </p:sp>
    </p:spTree>
    <p:extLst>
      <p:ext uri="{BB962C8B-B14F-4D97-AF65-F5344CB8AC3E}">
        <p14:creationId xmlns:p14="http://schemas.microsoft.com/office/powerpoint/2010/main" val="205673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66145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dirty="0" smtClean="0"/>
              <a:t>(ii) 2m</a:t>
            </a:r>
            <a:r>
              <a:rPr lang="en-IN" baseline="30000" dirty="0" smtClean="0"/>
              <a:t>2</a:t>
            </a:r>
            <a:r>
              <a:rPr lang="en-IN" dirty="0" smtClean="0"/>
              <a:t> + 3m</a:t>
            </a:r>
          </a:p>
          <a:p>
            <a:pPr marL="114300" indent="0">
              <a:buNone/>
            </a:pPr>
            <a:r>
              <a:rPr lang="en-IN" dirty="0" smtClean="0"/>
              <a:t>The value of 2m</a:t>
            </a:r>
            <a:r>
              <a:rPr lang="en-IN" baseline="30000" dirty="0" smtClean="0"/>
              <a:t>2</a:t>
            </a:r>
            <a:r>
              <a:rPr lang="en-IN" dirty="0" smtClean="0"/>
              <a:t> + 3m for m = 6 is calculated as below</a:t>
            </a:r>
          </a:p>
          <a:p>
            <a:pPr marL="114300" indent="0">
              <a:buNone/>
            </a:pPr>
            <a:r>
              <a:rPr lang="en-IN" dirty="0" smtClean="0"/>
              <a:t>Now, substituting the value of m = 6 in the given equation, we get</a:t>
            </a:r>
          </a:p>
          <a:p>
            <a:pPr marL="114300" indent="0">
              <a:buNone/>
            </a:pPr>
            <a:r>
              <a:rPr lang="en-IN" dirty="0" smtClean="0"/>
              <a:t>2m</a:t>
            </a:r>
            <a:r>
              <a:rPr lang="en-IN" baseline="30000" dirty="0" smtClean="0"/>
              <a:t>2</a:t>
            </a:r>
            <a:r>
              <a:rPr lang="en-IN" dirty="0" smtClean="0"/>
              <a:t> + 3m = 2(6)</a:t>
            </a:r>
            <a:r>
              <a:rPr lang="en-IN" baseline="30000" dirty="0" smtClean="0"/>
              <a:t>2</a:t>
            </a:r>
            <a:r>
              <a:rPr lang="en-IN" dirty="0" smtClean="0"/>
              <a:t> + 3(6)</a:t>
            </a:r>
          </a:p>
          <a:p>
            <a:pPr marL="114300" indent="0">
              <a:buNone/>
            </a:pPr>
            <a:r>
              <a:rPr lang="en-IN" dirty="0" smtClean="0"/>
              <a:t>= 2 × 36 + 3 × 6</a:t>
            </a:r>
          </a:p>
          <a:p>
            <a:pPr marL="114300" indent="0">
              <a:buNone/>
            </a:pPr>
            <a:r>
              <a:rPr lang="en-IN" dirty="0" smtClean="0"/>
              <a:t>= 72 + 18 = 90</a:t>
            </a:r>
          </a:p>
          <a:p>
            <a:pPr marL="114300" indent="0">
              <a:buNone/>
            </a:pPr>
            <a:r>
              <a:rPr lang="en-IN" dirty="0" smtClean="0"/>
              <a:t>Hence, the value of 2m</a:t>
            </a:r>
            <a:r>
              <a:rPr lang="en-IN" baseline="30000" dirty="0" smtClean="0"/>
              <a:t>2</a:t>
            </a:r>
            <a:r>
              <a:rPr lang="en-IN" dirty="0" smtClean="0"/>
              <a:t> + 3m for m = 6 is 90</a:t>
            </a:r>
          </a:p>
          <a:p>
            <a:pPr marL="114300" indent="0">
              <a:buNone/>
            </a:pPr>
            <a:r>
              <a:rPr lang="en-IN" dirty="0" smtClean="0"/>
              <a:t>(iii) The value of (2m)</a:t>
            </a:r>
            <a:r>
              <a:rPr lang="en-IN" baseline="30000" dirty="0" smtClean="0"/>
              <a:t>2</a:t>
            </a:r>
            <a:r>
              <a:rPr lang="en-IN" dirty="0" smtClean="0"/>
              <a:t> for m = 6 is calculated as below</a:t>
            </a:r>
          </a:p>
          <a:p>
            <a:pPr marL="114300" indent="0">
              <a:buNone/>
            </a:pPr>
            <a:r>
              <a:rPr lang="en-IN" dirty="0" smtClean="0"/>
              <a:t>Now, substituting the value of m = 6 in the given equation, we get</a:t>
            </a:r>
          </a:p>
          <a:p>
            <a:pPr marL="114300" indent="0">
              <a:buNone/>
            </a:pPr>
            <a:r>
              <a:rPr lang="en-IN" dirty="0" smtClean="0"/>
              <a:t>(2m)</a:t>
            </a:r>
            <a:r>
              <a:rPr lang="en-IN" baseline="30000" dirty="0" smtClean="0"/>
              <a:t>2</a:t>
            </a:r>
            <a:r>
              <a:rPr lang="en-IN" dirty="0" smtClean="0"/>
              <a:t> = (2 × 6)</a:t>
            </a:r>
            <a:r>
              <a:rPr lang="en-IN" baseline="30000" dirty="0" smtClean="0"/>
              <a:t>2</a:t>
            </a:r>
            <a:endParaRPr lang="en-IN" dirty="0" smtClean="0"/>
          </a:p>
          <a:p>
            <a:pPr marL="114300" indent="0">
              <a:buNone/>
            </a:pPr>
            <a:r>
              <a:rPr lang="en-IN" dirty="0" smtClean="0"/>
              <a:t>= 12</a:t>
            </a:r>
            <a:r>
              <a:rPr lang="en-IN" baseline="30000" dirty="0" smtClean="0"/>
              <a:t>2</a:t>
            </a:r>
            <a:r>
              <a:rPr lang="en-IN" dirty="0"/>
              <a:t> </a:t>
            </a:r>
            <a:r>
              <a:rPr lang="en-IN" dirty="0" smtClean="0"/>
              <a:t>= 144</a:t>
            </a:r>
          </a:p>
          <a:p>
            <a:pPr marL="114300" indent="0">
              <a:buNone/>
            </a:pPr>
            <a:r>
              <a:rPr lang="en-IN" dirty="0" smtClean="0"/>
              <a:t>Hence, the value of (2m)</a:t>
            </a:r>
            <a:r>
              <a:rPr lang="en-IN" baseline="30000" dirty="0" smtClean="0"/>
              <a:t>2</a:t>
            </a:r>
            <a:r>
              <a:rPr lang="en-IN" dirty="0" smtClean="0"/>
              <a:t> for m = 6 is 144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5882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21010" y="7477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b="1" dirty="0" smtClean="0"/>
              <a:t>6. If x = 4, evaluate:</a:t>
            </a:r>
            <a:endParaRPr lang="en-IN" dirty="0" smtClean="0"/>
          </a:p>
          <a:p>
            <a:pPr marL="114300" indent="0">
              <a:buNone/>
            </a:pPr>
            <a:r>
              <a:rPr lang="en-IN" b="1" dirty="0" smtClean="0"/>
              <a:t>(i) 12x + 7</a:t>
            </a:r>
            <a:endParaRPr lang="en-IN" dirty="0" smtClean="0"/>
          </a:p>
          <a:p>
            <a:pPr marL="114300" indent="0">
              <a:buNone/>
            </a:pPr>
            <a:r>
              <a:rPr lang="en-IN" b="1" dirty="0" smtClean="0"/>
              <a:t>(ii) 5x</a:t>
            </a:r>
            <a:r>
              <a:rPr lang="en-IN" b="1" baseline="30000" dirty="0" smtClean="0"/>
              <a:t>2</a:t>
            </a:r>
            <a:r>
              <a:rPr lang="en-IN" b="1" dirty="0" smtClean="0"/>
              <a:t> + 4x</a:t>
            </a:r>
            <a:endParaRPr lang="en-IN" dirty="0" smtClean="0"/>
          </a:p>
          <a:p>
            <a:pPr marL="114300" indent="0">
              <a:buNone/>
            </a:pPr>
            <a:r>
              <a:rPr lang="en-IN" b="1" dirty="0" smtClean="0"/>
              <a:t>(iii) x</a:t>
            </a:r>
            <a:r>
              <a:rPr lang="en-IN" b="1" baseline="30000" dirty="0" smtClean="0"/>
              <a:t>2</a:t>
            </a:r>
            <a:r>
              <a:rPr lang="en-IN" b="1" dirty="0" smtClean="0"/>
              <a:t> / 8</a:t>
            </a:r>
            <a:endParaRPr lang="en-IN" dirty="0" smtClean="0"/>
          </a:p>
          <a:p>
            <a:pPr marL="114300" indent="0">
              <a:buNone/>
            </a:pPr>
            <a:r>
              <a:rPr lang="en-IN" b="1" dirty="0" smtClean="0"/>
              <a:t>Solution:</a:t>
            </a:r>
            <a:r>
              <a:rPr lang="en-IN" dirty="0" smtClean="0"/>
              <a:t>(i) substituting the value of x = 4 in the given equation, we get</a:t>
            </a:r>
          </a:p>
          <a:p>
            <a:pPr marL="114300" indent="0">
              <a:buNone/>
            </a:pPr>
            <a:r>
              <a:rPr lang="en-IN" dirty="0" smtClean="0"/>
              <a:t>12x + 7 = 12 × 4 + 7</a:t>
            </a:r>
          </a:p>
          <a:p>
            <a:pPr marL="114300" indent="0">
              <a:buNone/>
            </a:pPr>
            <a:r>
              <a:rPr lang="en-IN" dirty="0" smtClean="0"/>
              <a:t>= 48 + 7 = 55</a:t>
            </a:r>
          </a:p>
          <a:p>
            <a:pPr marL="114300" indent="0">
              <a:buNone/>
            </a:pPr>
            <a:r>
              <a:rPr lang="en-IN" dirty="0" smtClean="0"/>
              <a:t>Therefore, the value of 12x + 7 for x = 4 is 55</a:t>
            </a:r>
          </a:p>
          <a:p>
            <a:pPr marL="114300" indent="0">
              <a:buNone/>
            </a:pPr>
            <a:r>
              <a:rPr lang="en-IN" dirty="0" smtClean="0"/>
              <a:t>(ii) The value of 5x</a:t>
            </a:r>
            <a:r>
              <a:rPr lang="en-IN" baseline="30000" dirty="0" smtClean="0"/>
              <a:t>2</a:t>
            </a:r>
            <a:r>
              <a:rPr lang="en-IN" dirty="0" smtClean="0"/>
              <a:t> + 4x for x = 4 is calculated as follows,</a:t>
            </a:r>
          </a:p>
          <a:p>
            <a:pPr marL="114300" indent="0">
              <a:buNone/>
            </a:pPr>
            <a:r>
              <a:rPr lang="en-IN" dirty="0" smtClean="0"/>
              <a:t>Substituting the value of x = 4 in the given equation, we get</a:t>
            </a:r>
          </a:p>
          <a:p>
            <a:pPr marL="114300" indent="0">
              <a:buNone/>
            </a:pPr>
            <a:r>
              <a:rPr lang="en-IN" dirty="0" smtClean="0"/>
              <a:t>5x</a:t>
            </a:r>
            <a:r>
              <a:rPr lang="en-IN" baseline="30000" dirty="0" smtClean="0"/>
              <a:t>2</a:t>
            </a:r>
            <a:r>
              <a:rPr lang="en-IN" dirty="0" smtClean="0"/>
              <a:t> + 4x = 5 × 4</a:t>
            </a:r>
            <a:r>
              <a:rPr lang="en-IN" baseline="30000" dirty="0" smtClean="0"/>
              <a:t>2</a:t>
            </a:r>
            <a:r>
              <a:rPr lang="en-IN" dirty="0" smtClean="0"/>
              <a:t> + 4 × 4</a:t>
            </a:r>
          </a:p>
          <a:p>
            <a:pPr marL="114300" indent="0">
              <a:buNone/>
            </a:pPr>
            <a:r>
              <a:rPr lang="en-IN" dirty="0" smtClean="0"/>
              <a:t>= 5 × 16 + 16 = 80 + 16= 96</a:t>
            </a:r>
          </a:p>
          <a:p>
            <a:pPr marL="114300" indent="0">
              <a:buNone/>
            </a:pPr>
            <a:r>
              <a:rPr lang="en-IN" dirty="0" smtClean="0"/>
              <a:t>Therefore, the value of 5x</a:t>
            </a:r>
            <a:r>
              <a:rPr lang="en-IN" baseline="30000" dirty="0" smtClean="0"/>
              <a:t>2</a:t>
            </a:r>
            <a:r>
              <a:rPr lang="en-IN" dirty="0" smtClean="0"/>
              <a:t> + 4x for x = 4 is 96</a:t>
            </a:r>
          </a:p>
          <a:p>
            <a:r>
              <a:rPr lang="en-IN" dirty="0" smtClean="0"/>
              <a:t>(iii) x</a:t>
            </a:r>
            <a:r>
              <a:rPr lang="en-IN" baseline="30000" dirty="0" smtClean="0"/>
              <a:t>2</a:t>
            </a:r>
            <a:r>
              <a:rPr lang="en-IN" dirty="0" smtClean="0"/>
              <a:t> / 8</a:t>
            </a:r>
          </a:p>
          <a:p>
            <a:r>
              <a:rPr lang="en-IN" dirty="0" smtClean="0"/>
              <a:t>The value of x</a:t>
            </a:r>
            <a:r>
              <a:rPr lang="en-IN" baseline="30000" dirty="0" smtClean="0"/>
              <a:t>2</a:t>
            </a:r>
            <a:r>
              <a:rPr lang="en-IN" dirty="0" smtClean="0"/>
              <a:t> / 8 for x = 4 is calculated as follows,</a:t>
            </a:r>
          </a:p>
          <a:p>
            <a:r>
              <a:rPr lang="en-IN" dirty="0" smtClean="0"/>
              <a:t>x</a:t>
            </a:r>
            <a:r>
              <a:rPr lang="en-IN" baseline="30000" dirty="0" smtClean="0"/>
              <a:t>2</a:t>
            </a:r>
            <a:r>
              <a:rPr lang="en-IN" dirty="0" smtClean="0"/>
              <a:t> / 8 = 4</a:t>
            </a:r>
            <a:r>
              <a:rPr lang="en-IN" baseline="30000" dirty="0" smtClean="0"/>
              <a:t>2</a:t>
            </a:r>
            <a:r>
              <a:rPr lang="en-IN" dirty="0" smtClean="0"/>
              <a:t> / 8</a:t>
            </a:r>
          </a:p>
          <a:p>
            <a:r>
              <a:rPr lang="en-IN" dirty="0" smtClean="0"/>
              <a:t>We get,</a:t>
            </a:r>
          </a:p>
          <a:p>
            <a:r>
              <a:rPr lang="en-IN" dirty="0" smtClean="0"/>
              <a:t>= 16 / 8</a:t>
            </a:r>
          </a:p>
          <a:p>
            <a:r>
              <a:rPr lang="en-IN" dirty="0" smtClean="0"/>
              <a:t>= 2</a:t>
            </a:r>
          </a:p>
          <a:p>
            <a:r>
              <a:rPr lang="en-IN" dirty="0" smtClean="0"/>
              <a:t>Therefore, the value of x</a:t>
            </a:r>
            <a:r>
              <a:rPr lang="en-IN" baseline="30000" dirty="0" smtClean="0"/>
              <a:t>2</a:t>
            </a:r>
            <a:r>
              <a:rPr lang="en-IN" dirty="0" smtClean="0"/>
              <a:t> / 8 for x = 4 is 2</a:t>
            </a:r>
          </a:p>
          <a:p>
            <a:r>
              <a:rPr lang="en-IN" b="1" dirty="0" smtClean="0"/>
              <a:t>7. If m = 2, evaluate:</a:t>
            </a:r>
            <a:endParaRPr lang="en-IN" dirty="0" smtClean="0"/>
          </a:p>
          <a:p>
            <a:r>
              <a:rPr lang="en-IN" b="1" dirty="0" smtClean="0"/>
              <a:t>(i) 16m – 7</a:t>
            </a:r>
            <a:endParaRPr lang="en-IN" dirty="0" smtClean="0"/>
          </a:p>
          <a:p>
            <a:r>
              <a:rPr lang="en-IN" b="1" dirty="0" smtClean="0"/>
              <a:t>(ii) 15m</a:t>
            </a:r>
            <a:r>
              <a:rPr lang="en-IN" b="1" baseline="30000" dirty="0" smtClean="0"/>
              <a:t>2</a:t>
            </a:r>
            <a:r>
              <a:rPr lang="en-IN" b="1" dirty="0" smtClean="0"/>
              <a:t> – 10m</a:t>
            </a:r>
            <a:endParaRPr lang="en-IN" dirty="0" smtClean="0"/>
          </a:p>
          <a:p>
            <a:r>
              <a:rPr lang="en-IN" b="1" dirty="0" smtClean="0"/>
              <a:t>(iii) 1 / 4 × m</a:t>
            </a:r>
            <a:r>
              <a:rPr lang="en-IN" b="1" baseline="30000" dirty="0" smtClean="0"/>
              <a:t>3</a:t>
            </a:r>
            <a:endParaRPr lang="en-IN" dirty="0" smtClean="0"/>
          </a:p>
          <a:p>
            <a:r>
              <a:rPr lang="en-IN" b="1" dirty="0" smtClean="0"/>
              <a:t>Solution:</a:t>
            </a:r>
            <a:endParaRPr lang="en-IN" dirty="0" smtClean="0"/>
          </a:p>
          <a:p>
            <a:r>
              <a:rPr lang="en-IN" dirty="0" smtClean="0"/>
              <a:t>(i) 16m – 7</a:t>
            </a:r>
          </a:p>
          <a:p>
            <a:r>
              <a:rPr lang="en-IN" dirty="0" smtClean="0"/>
              <a:t>The value of 16m – 7 for m = 2 is calculated as below,</a:t>
            </a:r>
          </a:p>
          <a:p>
            <a:r>
              <a:rPr lang="en-IN" dirty="0" smtClean="0"/>
              <a:t>16m – 7 = 16 × 2 – 7</a:t>
            </a:r>
          </a:p>
          <a:p>
            <a:r>
              <a:rPr lang="en-IN" dirty="0" smtClean="0"/>
              <a:t>= 32 – 7</a:t>
            </a:r>
          </a:p>
          <a:p>
            <a:r>
              <a:rPr lang="en-IN" dirty="0" smtClean="0"/>
              <a:t>We get,</a:t>
            </a:r>
          </a:p>
          <a:p>
            <a:r>
              <a:rPr lang="en-IN" dirty="0" smtClean="0"/>
              <a:t>= 25</a:t>
            </a:r>
          </a:p>
          <a:p>
            <a:r>
              <a:rPr lang="en-IN" dirty="0" smtClean="0"/>
              <a:t>Hence, the value of 16m – 7 for m = 2 is 25</a:t>
            </a:r>
          </a:p>
          <a:p>
            <a:r>
              <a:rPr lang="en-IN" dirty="0" smtClean="0"/>
              <a:t>(ii) 15m</a:t>
            </a:r>
            <a:r>
              <a:rPr lang="en-IN" baseline="30000" dirty="0" smtClean="0"/>
              <a:t>2</a:t>
            </a:r>
            <a:r>
              <a:rPr lang="en-IN" dirty="0" smtClean="0"/>
              <a:t> – 10m</a:t>
            </a:r>
          </a:p>
          <a:p>
            <a:r>
              <a:rPr lang="en-IN" dirty="0" smtClean="0"/>
              <a:t>The value of 15m</a:t>
            </a:r>
            <a:r>
              <a:rPr lang="en-IN" baseline="30000" dirty="0" smtClean="0"/>
              <a:t>2</a:t>
            </a:r>
            <a:r>
              <a:rPr lang="en-IN" dirty="0" smtClean="0"/>
              <a:t> – 10m for m = 2 is calculated as below,</a:t>
            </a:r>
          </a:p>
          <a:p>
            <a:r>
              <a:rPr lang="en-IN" dirty="0" smtClean="0"/>
              <a:t>15m</a:t>
            </a:r>
            <a:r>
              <a:rPr lang="en-IN" baseline="30000" dirty="0" smtClean="0"/>
              <a:t>2</a:t>
            </a:r>
            <a:r>
              <a:rPr lang="en-IN" dirty="0" smtClean="0"/>
              <a:t> – 10m = 15 × 2</a:t>
            </a:r>
            <a:r>
              <a:rPr lang="en-IN" baseline="30000" dirty="0" smtClean="0"/>
              <a:t>2</a:t>
            </a:r>
            <a:r>
              <a:rPr lang="en-IN" dirty="0" smtClean="0"/>
              <a:t> – 10 × 2</a:t>
            </a:r>
          </a:p>
          <a:p>
            <a:r>
              <a:rPr lang="en-IN" dirty="0" smtClean="0"/>
              <a:t>= 15 × 4 – 20</a:t>
            </a:r>
          </a:p>
          <a:p>
            <a:r>
              <a:rPr lang="en-IN" dirty="0" smtClean="0"/>
              <a:t>= 60 – 20</a:t>
            </a:r>
          </a:p>
          <a:p>
            <a:r>
              <a:rPr lang="en-IN" dirty="0" smtClean="0"/>
              <a:t>We get,</a:t>
            </a:r>
          </a:p>
          <a:p>
            <a:r>
              <a:rPr lang="en-IN" dirty="0" smtClean="0"/>
              <a:t>= 40</a:t>
            </a:r>
          </a:p>
          <a:p>
            <a:r>
              <a:rPr lang="en-IN" dirty="0" smtClean="0"/>
              <a:t>Hence, the value of 15m</a:t>
            </a:r>
            <a:r>
              <a:rPr lang="en-IN" baseline="30000" dirty="0" smtClean="0"/>
              <a:t>2</a:t>
            </a:r>
            <a:r>
              <a:rPr lang="en-IN" dirty="0" smtClean="0"/>
              <a:t> – 10m for m = 2 is 40</a:t>
            </a:r>
          </a:p>
          <a:p>
            <a:r>
              <a:rPr lang="en-IN" dirty="0" smtClean="0"/>
              <a:t>(iii) 1 / 4 × m</a:t>
            </a:r>
            <a:r>
              <a:rPr lang="en-IN" baseline="30000" dirty="0" smtClean="0"/>
              <a:t>3</a:t>
            </a:r>
            <a:endParaRPr lang="en-IN" dirty="0" smtClean="0"/>
          </a:p>
          <a:p>
            <a:r>
              <a:rPr lang="en-IN" dirty="0" smtClean="0"/>
              <a:t>The value of 1 / 4 × m</a:t>
            </a:r>
            <a:r>
              <a:rPr lang="en-IN" baseline="30000" dirty="0" smtClean="0"/>
              <a:t>3</a:t>
            </a:r>
            <a:r>
              <a:rPr lang="en-IN" dirty="0" smtClean="0"/>
              <a:t> for m = 2 is calculated as below,</a:t>
            </a:r>
          </a:p>
          <a:p>
            <a:r>
              <a:rPr lang="en-IN" dirty="0" smtClean="0"/>
              <a:t>1 / 4 × m</a:t>
            </a:r>
            <a:r>
              <a:rPr lang="en-IN" baseline="30000" dirty="0" smtClean="0"/>
              <a:t>3</a:t>
            </a:r>
            <a:r>
              <a:rPr lang="en-IN" dirty="0" smtClean="0"/>
              <a:t> = 1 / 4 × 2</a:t>
            </a:r>
            <a:r>
              <a:rPr lang="en-IN" baseline="30000" dirty="0" smtClean="0"/>
              <a:t>3</a:t>
            </a:r>
            <a:endParaRPr lang="en-IN" dirty="0" smtClean="0"/>
          </a:p>
          <a:p>
            <a:r>
              <a:rPr lang="en-IN" dirty="0" smtClean="0"/>
              <a:t>We get,</a:t>
            </a:r>
          </a:p>
          <a:p>
            <a:r>
              <a:rPr lang="en-IN" dirty="0" smtClean="0"/>
              <a:t>= 1 / 4 × 8</a:t>
            </a:r>
          </a:p>
          <a:p>
            <a:r>
              <a:rPr lang="en-IN" dirty="0" smtClean="0"/>
              <a:t>= 2</a:t>
            </a:r>
          </a:p>
          <a:p>
            <a:r>
              <a:rPr lang="en-IN" dirty="0" smtClean="0"/>
              <a:t>Hence, the value of 1 / 4 × m</a:t>
            </a:r>
            <a:r>
              <a:rPr lang="en-IN" baseline="30000" dirty="0" smtClean="0"/>
              <a:t>3</a:t>
            </a:r>
            <a:r>
              <a:rPr lang="en-IN" dirty="0" smtClean="0"/>
              <a:t> for m = 2 is 2</a:t>
            </a:r>
          </a:p>
          <a:p>
            <a:r>
              <a:rPr lang="en-IN" b="1" dirty="0" smtClean="0"/>
              <a:t>8. If x = 10, evaluate:</a:t>
            </a:r>
            <a:endParaRPr lang="en-IN" dirty="0" smtClean="0"/>
          </a:p>
          <a:p>
            <a:r>
              <a:rPr lang="en-IN" b="1" dirty="0" smtClean="0"/>
              <a:t>(i) 100x + 225</a:t>
            </a:r>
            <a:endParaRPr lang="en-IN" dirty="0" smtClean="0"/>
          </a:p>
          <a:p>
            <a:r>
              <a:rPr lang="en-IN" b="1" dirty="0" smtClean="0"/>
              <a:t>(ii) 6x</a:t>
            </a:r>
            <a:r>
              <a:rPr lang="en-IN" b="1" baseline="30000" dirty="0" smtClean="0"/>
              <a:t>2</a:t>
            </a:r>
            <a:r>
              <a:rPr lang="en-IN" b="1" dirty="0" smtClean="0"/>
              <a:t> – 25x</a:t>
            </a:r>
            <a:endParaRPr lang="en-IN" dirty="0" smtClean="0"/>
          </a:p>
          <a:p>
            <a:r>
              <a:rPr lang="en-IN" b="1" dirty="0" smtClean="0"/>
              <a:t>(iii) 1 / 50 × x</a:t>
            </a:r>
            <a:r>
              <a:rPr lang="en-IN" b="1" baseline="30000" dirty="0" smtClean="0"/>
              <a:t>3</a:t>
            </a:r>
            <a:endParaRPr lang="en-IN" dirty="0" smtClean="0"/>
          </a:p>
          <a:p>
            <a:r>
              <a:rPr lang="en-IN" b="1" dirty="0" smtClean="0"/>
              <a:t>Solution:</a:t>
            </a:r>
            <a:endParaRPr lang="en-IN" dirty="0" smtClean="0"/>
          </a:p>
          <a:p>
            <a:r>
              <a:rPr lang="en-IN" dirty="0" smtClean="0"/>
              <a:t>(i) 100x + 225</a:t>
            </a:r>
          </a:p>
          <a:p>
            <a:r>
              <a:rPr lang="en-IN" dirty="0" smtClean="0"/>
              <a:t>The value of 100x + 225 for x = 10 is calculated as follows,</a:t>
            </a:r>
          </a:p>
          <a:p>
            <a:r>
              <a:rPr lang="en-IN" dirty="0" smtClean="0"/>
              <a:t>100x + 225 = 100 × 10 + 225</a:t>
            </a:r>
          </a:p>
          <a:p>
            <a:r>
              <a:rPr lang="en-IN" dirty="0" smtClean="0"/>
              <a:t>= 1000 + 225</a:t>
            </a:r>
          </a:p>
          <a:p>
            <a:r>
              <a:rPr lang="en-IN" dirty="0" smtClean="0"/>
              <a:t>We get,</a:t>
            </a:r>
          </a:p>
          <a:p>
            <a:r>
              <a:rPr lang="en-IN" dirty="0" smtClean="0"/>
              <a:t>= 1225</a:t>
            </a:r>
          </a:p>
          <a:p>
            <a:r>
              <a:rPr lang="en-IN" dirty="0" smtClean="0"/>
              <a:t>Therefore, the value of 100x + 225 for x = 10 is 1225</a:t>
            </a:r>
          </a:p>
          <a:p>
            <a:r>
              <a:rPr lang="en-IN" dirty="0" smtClean="0"/>
              <a:t>(ii) 6x</a:t>
            </a:r>
            <a:r>
              <a:rPr lang="en-IN" baseline="30000" dirty="0" smtClean="0"/>
              <a:t>2</a:t>
            </a:r>
            <a:r>
              <a:rPr lang="en-IN" dirty="0" smtClean="0"/>
              <a:t> – 25x</a:t>
            </a:r>
          </a:p>
          <a:p>
            <a:r>
              <a:rPr lang="en-IN" dirty="0" smtClean="0"/>
              <a:t>The value of 6x</a:t>
            </a:r>
            <a:r>
              <a:rPr lang="en-IN" baseline="30000" dirty="0" smtClean="0"/>
              <a:t>2</a:t>
            </a:r>
            <a:r>
              <a:rPr lang="en-IN" dirty="0" smtClean="0"/>
              <a:t> – 25x for x = 10 is calculated as follows,</a:t>
            </a:r>
          </a:p>
          <a:p>
            <a:r>
              <a:rPr lang="en-IN" dirty="0" smtClean="0"/>
              <a:t>6x</a:t>
            </a:r>
            <a:r>
              <a:rPr lang="en-IN" baseline="30000" dirty="0" smtClean="0"/>
              <a:t>2</a:t>
            </a:r>
            <a:r>
              <a:rPr lang="en-IN" dirty="0" smtClean="0"/>
              <a:t> – 25x = 6 × 10</a:t>
            </a:r>
            <a:r>
              <a:rPr lang="en-IN" baseline="30000" dirty="0" smtClean="0"/>
              <a:t>2</a:t>
            </a:r>
            <a:r>
              <a:rPr lang="en-IN" dirty="0" smtClean="0"/>
              <a:t> – 25 × 10</a:t>
            </a:r>
          </a:p>
          <a:p>
            <a:r>
              <a:rPr lang="en-IN" dirty="0" smtClean="0"/>
              <a:t>= 6 × 100 – 250</a:t>
            </a:r>
          </a:p>
          <a:p>
            <a:r>
              <a:rPr lang="en-IN" dirty="0" smtClean="0"/>
              <a:t>= 600 – 250</a:t>
            </a:r>
          </a:p>
          <a:p>
            <a:r>
              <a:rPr lang="en-IN" dirty="0" smtClean="0"/>
              <a:t>We get,</a:t>
            </a:r>
          </a:p>
          <a:p>
            <a:r>
              <a:rPr lang="en-IN" dirty="0" smtClean="0"/>
              <a:t>= 350</a:t>
            </a:r>
          </a:p>
          <a:p>
            <a:r>
              <a:rPr lang="en-IN" dirty="0" smtClean="0"/>
              <a:t>Therefore, the value of 6x</a:t>
            </a:r>
            <a:r>
              <a:rPr lang="en-IN" baseline="30000" dirty="0" smtClean="0"/>
              <a:t>2</a:t>
            </a:r>
            <a:r>
              <a:rPr lang="en-IN" dirty="0" smtClean="0"/>
              <a:t> – 25x for x = 10 is 350</a:t>
            </a:r>
          </a:p>
          <a:p>
            <a:r>
              <a:rPr lang="en-IN" dirty="0" smtClean="0"/>
              <a:t>(iii) 1 / 50 × x</a:t>
            </a:r>
            <a:r>
              <a:rPr lang="en-IN" baseline="30000" dirty="0" smtClean="0"/>
              <a:t>3</a:t>
            </a:r>
            <a:endParaRPr lang="en-IN" dirty="0" smtClean="0"/>
          </a:p>
          <a:p>
            <a:r>
              <a:rPr lang="en-IN" dirty="0" smtClean="0"/>
              <a:t>The value of 1 / 50 × x</a:t>
            </a:r>
            <a:r>
              <a:rPr lang="en-IN" baseline="30000" dirty="0" smtClean="0"/>
              <a:t>3</a:t>
            </a:r>
            <a:r>
              <a:rPr lang="en-IN" dirty="0" smtClean="0"/>
              <a:t> for x = 10 is calculated as follows,</a:t>
            </a:r>
          </a:p>
          <a:p>
            <a:r>
              <a:rPr lang="en-IN" dirty="0" smtClean="0"/>
              <a:t>1 / 50 × x</a:t>
            </a:r>
            <a:r>
              <a:rPr lang="en-IN" baseline="30000" dirty="0" smtClean="0"/>
              <a:t>3</a:t>
            </a:r>
            <a:r>
              <a:rPr lang="en-IN" dirty="0" smtClean="0"/>
              <a:t> = 1 / 50 × 10</a:t>
            </a:r>
            <a:r>
              <a:rPr lang="en-IN" baseline="30000" dirty="0" smtClean="0"/>
              <a:t>3</a:t>
            </a:r>
            <a:endParaRPr lang="en-IN" dirty="0" smtClean="0"/>
          </a:p>
          <a:p>
            <a:r>
              <a:rPr lang="en-IN" dirty="0" smtClean="0"/>
              <a:t>= 1 / 50 × 1000</a:t>
            </a:r>
          </a:p>
          <a:p>
            <a:r>
              <a:rPr lang="en-IN" dirty="0" smtClean="0"/>
              <a:t>We get,</a:t>
            </a:r>
          </a:p>
          <a:p>
            <a:r>
              <a:rPr lang="en-IN" dirty="0" smtClean="0"/>
              <a:t>= 20</a:t>
            </a:r>
          </a:p>
          <a:p>
            <a:r>
              <a:rPr lang="en-IN" dirty="0" smtClean="0"/>
              <a:t>Therefore, the value of 1 / 50 × x</a:t>
            </a:r>
            <a:r>
              <a:rPr lang="en-IN" baseline="30000" dirty="0" smtClean="0"/>
              <a:t>3</a:t>
            </a:r>
            <a:r>
              <a:rPr lang="en-IN" dirty="0" smtClean="0"/>
              <a:t> for x = 10 is 20</a:t>
            </a:r>
          </a:p>
          <a:p>
            <a:r>
              <a:rPr lang="en-IN" b="1" dirty="0" smtClean="0"/>
              <a:t>9. If a = – 10, evaluate:</a:t>
            </a:r>
            <a:endParaRPr lang="en-IN" dirty="0" smtClean="0"/>
          </a:p>
          <a:p>
            <a:r>
              <a:rPr lang="en-IN" b="1" dirty="0" smtClean="0"/>
              <a:t>(i) 5a</a:t>
            </a:r>
            <a:endParaRPr lang="en-IN" dirty="0" smtClean="0"/>
          </a:p>
          <a:p>
            <a:r>
              <a:rPr lang="en-IN" b="1" dirty="0" smtClean="0"/>
              <a:t>(ii) a</a:t>
            </a:r>
            <a:r>
              <a:rPr lang="en-IN" b="1" baseline="30000" dirty="0" smtClean="0"/>
              <a:t>2</a:t>
            </a:r>
            <a:endParaRPr lang="en-IN" dirty="0" smtClean="0"/>
          </a:p>
          <a:p>
            <a:r>
              <a:rPr lang="en-IN" b="1" dirty="0" smtClean="0"/>
              <a:t>(iii) a</a:t>
            </a:r>
            <a:r>
              <a:rPr lang="en-IN" b="1" baseline="30000" dirty="0" smtClean="0"/>
              <a:t>3</a:t>
            </a:r>
            <a:endParaRPr lang="en-IN" dirty="0" smtClean="0"/>
          </a:p>
          <a:p>
            <a:r>
              <a:rPr lang="en-IN" b="1" dirty="0" smtClean="0"/>
              <a:t>Solution:</a:t>
            </a:r>
            <a:endParaRPr lang="en-IN" dirty="0" smtClean="0"/>
          </a:p>
          <a:p>
            <a:r>
              <a:rPr lang="en-IN" dirty="0" smtClean="0"/>
              <a:t>(i) 5a</a:t>
            </a:r>
          </a:p>
          <a:p>
            <a:r>
              <a:rPr lang="en-IN" dirty="0" smtClean="0"/>
              <a:t>The value of 5a for a = – 10 is calculated as shown below,</a:t>
            </a:r>
          </a:p>
          <a:p>
            <a:r>
              <a:rPr lang="en-IN" dirty="0" smtClean="0"/>
              <a:t>5a = 5 × (- 10)</a:t>
            </a:r>
          </a:p>
          <a:p>
            <a:r>
              <a:rPr lang="en-IN" dirty="0" smtClean="0"/>
              <a:t>We get,</a:t>
            </a:r>
          </a:p>
          <a:p>
            <a:r>
              <a:rPr lang="en-IN" dirty="0" smtClean="0"/>
              <a:t>= – 50</a:t>
            </a:r>
          </a:p>
          <a:p>
            <a:r>
              <a:rPr lang="en-IN" dirty="0" smtClean="0"/>
              <a:t>Therefore, the value of 5a for a = -10 is – 50</a:t>
            </a:r>
          </a:p>
          <a:p>
            <a:r>
              <a:rPr lang="en-IN" dirty="0" smtClean="0"/>
              <a:t>(ii) a</a:t>
            </a:r>
            <a:r>
              <a:rPr lang="en-IN" baseline="30000" dirty="0" smtClean="0"/>
              <a:t>2</a:t>
            </a:r>
            <a:endParaRPr lang="en-IN" dirty="0" smtClean="0"/>
          </a:p>
          <a:p>
            <a:r>
              <a:rPr lang="en-IN" dirty="0" smtClean="0"/>
              <a:t>The value of a</a:t>
            </a:r>
            <a:r>
              <a:rPr lang="en-IN" baseline="30000" dirty="0" smtClean="0"/>
              <a:t>2</a:t>
            </a:r>
            <a:r>
              <a:rPr lang="en-IN" dirty="0" smtClean="0"/>
              <a:t> for a = -10 is calculated as shown below,</a:t>
            </a:r>
          </a:p>
          <a:p>
            <a:r>
              <a:rPr lang="en-IN" dirty="0" smtClean="0"/>
              <a:t>a</a:t>
            </a:r>
            <a:r>
              <a:rPr lang="en-IN" baseline="30000" dirty="0" smtClean="0"/>
              <a:t>2</a:t>
            </a:r>
            <a:r>
              <a:rPr lang="en-IN" dirty="0" smtClean="0"/>
              <a:t> = (- 10)</a:t>
            </a:r>
            <a:r>
              <a:rPr lang="en-IN" baseline="30000" dirty="0" smtClean="0"/>
              <a:t>2</a:t>
            </a:r>
            <a:endParaRPr lang="en-IN" dirty="0" smtClean="0"/>
          </a:p>
          <a:p>
            <a:r>
              <a:rPr lang="en-IN" dirty="0" smtClean="0"/>
              <a:t>= 100</a:t>
            </a:r>
          </a:p>
          <a:p>
            <a:r>
              <a:rPr lang="en-IN" dirty="0" smtClean="0"/>
              <a:t>Therefore, the value of a</a:t>
            </a:r>
            <a:r>
              <a:rPr lang="en-IN" baseline="30000" dirty="0" smtClean="0"/>
              <a:t>2</a:t>
            </a:r>
            <a:r>
              <a:rPr lang="en-IN" dirty="0" smtClean="0"/>
              <a:t> for a = – 10 is 100</a:t>
            </a:r>
          </a:p>
          <a:p>
            <a:r>
              <a:rPr lang="en-IN" dirty="0" smtClean="0"/>
              <a:t>(iii) a</a:t>
            </a:r>
            <a:r>
              <a:rPr lang="en-IN" baseline="30000" dirty="0" smtClean="0"/>
              <a:t>3</a:t>
            </a:r>
            <a:endParaRPr lang="en-IN" dirty="0" smtClean="0"/>
          </a:p>
          <a:p>
            <a:r>
              <a:rPr lang="en-IN" dirty="0" smtClean="0"/>
              <a:t>The value of a</a:t>
            </a:r>
            <a:r>
              <a:rPr lang="en-IN" baseline="30000" dirty="0" smtClean="0"/>
              <a:t>3</a:t>
            </a:r>
            <a:r>
              <a:rPr lang="en-IN" dirty="0" smtClean="0"/>
              <a:t> for a = – 10 is calculated as shown below,</a:t>
            </a:r>
          </a:p>
          <a:p>
            <a:r>
              <a:rPr lang="en-IN" dirty="0" smtClean="0"/>
              <a:t>a</a:t>
            </a:r>
            <a:r>
              <a:rPr lang="en-IN" baseline="30000" dirty="0" smtClean="0"/>
              <a:t>3</a:t>
            </a:r>
            <a:r>
              <a:rPr lang="en-IN" dirty="0" smtClean="0"/>
              <a:t> = (- 10)</a:t>
            </a:r>
            <a:r>
              <a:rPr lang="en-IN" baseline="30000" dirty="0" smtClean="0"/>
              <a:t>3</a:t>
            </a:r>
            <a:endParaRPr lang="en-IN" dirty="0" smtClean="0"/>
          </a:p>
          <a:p>
            <a:r>
              <a:rPr lang="en-IN" dirty="0" smtClean="0"/>
              <a:t>= – 1000</a:t>
            </a:r>
          </a:p>
          <a:p>
            <a:r>
              <a:rPr lang="en-IN" dirty="0" smtClean="0"/>
              <a:t>Therefore, the value of a</a:t>
            </a:r>
            <a:r>
              <a:rPr lang="en-IN" baseline="30000" dirty="0" smtClean="0"/>
              <a:t>3</a:t>
            </a:r>
            <a:r>
              <a:rPr lang="en-IN" dirty="0" smtClean="0"/>
              <a:t> for a = – 10 is – 1000</a:t>
            </a:r>
          </a:p>
          <a:p>
            <a:pPr marL="11430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0209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2110" y="18670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dirty="0" smtClean="0"/>
              <a:t>(iii) x</a:t>
            </a:r>
            <a:r>
              <a:rPr lang="en-IN" baseline="30000" dirty="0" smtClean="0"/>
              <a:t>2</a:t>
            </a:r>
            <a:r>
              <a:rPr lang="en-IN" dirty="0" smtClean="0"/>
              <a:t> / 8</a:t>
            </a:r>
          </a:p>
          <a:p>
            <a:pPr marL="114300" indent="0">
              <a:buNone/>
            </a:pPr>
            <a:r>
              <a:rPr lang="en-IN" dirty="0" smtClean="0"/>
              <a:t>The value of x</a:t>
            </a:r>
            <a:r>
              <a:rPr lang="en-IN" baseline="30000" dirty="0" smtClean="0"/>
              <a:t>2</a:t>
            </a:r>
            <a:r>
              <a:rPr lang="en-IN" dirty="0" smtClean="0"/>
              <a:t> / 8 for x = 4 is calculated as follows,</a:t>
            </a:r>
          </a:p>
          <a:p>
            <a:pPr marL="114300" indent="0">
              <a:buNone/>
            </a:pPr>
            <a:r>
              <a:rPr lang="en-IN" dirty="0" smtClean="0"/>
              <a:t>x</a:t>
            </a:r>
            <a:r>
              <a:rPr lang="en-IN" baseline="30000" dirty="0" smtClean="0"/>
              <a:t>2</a:t>
            </a:r>
            <a:r>
              <a:rPr lang="en-IN" dirty="0" smtClean="0"/>
              <a:t> / 8 = 4</a:t>
            </a:r>
            <a:r>
              <a:rPr lang="en-IN" baseline="30000" dirty="0" smtClean="0"/>
              <a:t>2</a:t>
            </a:r>
            <a:r>
              <a:rPr lang="en-IN" dirty="0" smtClean="0"/>
              <a:t> / 8</a:t>
            </a:r>
          </a:p>
          <a:p>
            <a:pPr marL="114300" indent="0">
              <a:buNone/>
            </a:pPr>
            <a:r>
              <a:rPr lang="en-IN" dirty="0" smtClean="0"/>
              <a:t>= 16 / 8= 2</a:t>
            </a:r>
          </a:p>
          <a:p>
            <a:pPr marL="114300" indent="0">
              <a:buNone/>
            </a:pPr>
            <a:r>
              <a:rPr lang="en-IN" dirty="0" smtClean="0"/>
              <a:t>Therefore, the value of x</a:t>
            </a:r>
            <a:r>
              <a:rPr lang="en-IN" baseline="30000" dirty="0" smtClean="0"/>
              <a:t>2</a:t>
            </a:r>
            <a:r>
              <a:rPr lang="en-IN" dirty="0" smtClean="0"/>
              <a:t> / 8 for x = 4 is 2</a:t>
            </a:r>
          </a:p>
          <a:p>
            <a:pPr marL="114300" indent="0">
              <a:buNone/>
            </a:pPr>
            <a:r>
              <a:rPr lang="en-IN" b="1" dirty="0" smtClean="0"/>
              <a:t>7. If m = 2, evaluate:</a:t>
            </a:r>
            <a:endParaRPr lang="en-IN" dirty="0" smtClean="0"/>
          </a:p>
          <a:p>
            <a:pPr marL="114300" indent="0">
              <a:buNone/>
            </a:pPr>
            <a:r>
              <a:rPr lang="en-IN" b="1" dirty="0" smtClean="0"/>
              <a:t>(i) 16m – 7</a:t>
            </a:r>
            <a:endParaRPr lang="en-IN" dirty="0" smtClean="0"/>
          </a:p>
          <a:p>
            <a:pPr marL="114300" indent="0">
              <a:buNone/>
            </a:pPr>
            <a:r>
              <a:rPr lang="en-IN" b="1" dirty="0" smtClean="0"/>
              <a:t>(ii) 15m</a:t>
            </a:r>
            <a:r>
              <a:rPr lang="en-IN" b="1" baseline="30000" dirty="0" smtClean="0"/>
              <a:t>2</a:t>
            </a:r>
            <a:r>
              <a:rPr lang="en-IN" b="1" dirty="0" smtClean="0"/>
              <a:t> – 10m</a:t>
            </a:r>
            <a:endParaRPr lang="en-IN" dirty="0" smtClean="0"/>
          </a:p>
          <a:p>
            <a:pPr marL="114300" indent="0">
              <a:buNone/>
            </a:pPr>
            <a:r>
              <a:rPr lang="en-IN" b="1" dirty="0" smtClean="0"/>
              <a:t>(iii) 1 / 4 × m</a:t>
            </a:r>
            <a:r>
              <a:rPr lang="en-IN" b="1" baseline="30000" dirty="0" smtClean="0"/>
              <a:t>3</a:t>
            </a:r>
            <a:endParaRPr lang="en-IN" dirty="0" smtClean="0"/>
          </a:p>
          <a:p>
            <a:pPr marL="114300" indent="0">
              <a:buNone/>
            </a:pPr>
            <a:r>
              <a:rPr lang="en-IN" b="1" dirty="0" smtClean="0"/>
              <a:t>i)Solution : </a:t>
            </a:r>
            <a:r>
              <a:rPr lang="en-IN" dirty="0" smtClean="0"/>
              <a:t>The value of 16m – 7 for m = 2 is calculated as below,</a:t>
            </a:r>
          </a:p>
          <a:p>
            <a:pPr marL="114300" indent="0">
              <a:buNone/>
            </a:pPr>
            <a:r>
              <a:rPr lang="en-IN" dirty="0" smtClean="0"/>
              <a:t>16m – 7 = 16 × 2 – 7= 32 – 7= 25</a:t>
            </a:r>
          </a:p>
          <a:p>
            <a:pPr marL="114300" indent="0">
              <a:buNone/>
            </a:pPr>
            <a:r>
              <a:rPr lang="en-IN" dirty="0" smtClean="0"/>
              <a:t>Hence, the value of 16m – 7 for m = 2 is 25</a:t>
            </a:r>
          </a:p>
        </p:txBody>
      </p:sp>
    </p:spTree>
    <p:extLst>
      <p:ext uri="{BB962C8B-B14F-4D97-AF65-F5344CB8AC3E}">
        <p14:creationId xmlns:p14="http://schemas.microsoft.com/office/powerpoint/2010/main" val="147626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24180" y="59244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b="1" dirty="0" smtClean="0"/>
              <a:t>8. If x = 10, evaluate:</a:t>
            </a:r>
            <a:endParaRPr lang="en-IN" dirty="0" smtClean="0"/>
          </a:p>
          <a:p>
            <a:pPr marL="114300" indent="0">
              <a:buNone/>
            </a:pPr>
            <a:r>
              <a:rPr lang="en-IN" b="1" dirty="0" smtClean="0"/>
              <a:t>(i) 100x + 225</a:t>
            </a:r>
            <a:endParaRPr lang="en-IN" dirty="0" smtClean="0"/>
          </a:p>
          <a:p>
            <a:pPr marL="114300" indent="0">
              <a:buNone/>
            </a:pPr>
            <a:r>
              <a:rPr lang="en-IN" b="1" dirty="0" smtClean="0"/>
              <a:t>(ii) 6x</a:t>
            </a:r>
            <a:r>
              <a:rPr lang="en-IN" b="1" baseline="30000" dirty="0" smtClean="0"/>
              <a:t>2</a:t>
            </a:r>
            <a:r>
              <a:rPr lang="en-IN" b="1" dirty="0" smtClean="0"/>
              <a:t> – 25x	(iii) 1 / 50 × x</a:t>
            </a:r>
            <a:r>
              <a:rPr lang="en-IN" b="1" baseline="30000" dirty="0" smtClean="0"/>
              <a:t>3</a:t>
            </a:r>
            <a:endParaRPr lang="en-IN" dirty="0" smtClean="0"/>
          </a:p>
          <a:p>
            <a:pPr marL="114300" indent="0">
              <a:buNone/>
            </a:pPr>
            <a:r>
              <a:rPr lang="en-IN" b="1" dirty="0" smtClean="0"/>
              <a:t>Solution:</a:t>
            </a:r>
            <a:endParaRPr lang="en-IN" dirty="0" smtClean="0"/>
          </a:p>
          <a:p>
            <a:pPr marL="114300" indent="0">
              <a:buNone/>
            </a:pPr>
            <a:r>
              <a:rPr lang="en-IN" dirty="0" smtClean="0"/>
              <a:t>(i)The value of 100x + 225 for x = 10 is calculated as follows,</a:t>
            </a:r>
          </a:p>
          <a:p>
            <a:pPr marL="114300" indent="0">
              <a:buNone/>
            </a:pPr>
            <a:r>
              <a:rPr lang="en-IN" dirty="0" smtClean="0"/>
              <a:t>100x + 225 = 100 × 10 + 225</a:t>
            </a:r>
          </a:p>
          <a:p>
            <a:pPr marL="114300" indent="0">
              <a:buNone/>
            </a:pPr>
            <a:r>
              <a:rPr lang="en-IN" dirty="0" smtClean="0"/>
              <a:t>= 1000 + 225= 1225</a:t>
            </a:r>
          </a:p>
          <a:p>
            <a:pPr marL="114300" indent="0">
              <a:buNone/>
            </a:pPr>
            <a:r>
              <a:rPr lang="en-IN" dirty="0" smtClean="0"/>
              <a:t>Therefore, the value of 100x + 225 for x = 10 is 1225</a:t>
            </a:r>
          </a:p>
          <a:p>
            <a:pPr marL="114300" indent="0">
              <a:buNone/>
            </a:pPr>
            <a:r>
              <a:rPr lang="en-IN" dirty="0" smtClean="0"/>
              <a:t>(ii)The value of 6x</a:t>
            </a:r>
            <a:r>
              <a:rPr lang="en-IN" baseline="30000" dirty="0" smtClean="0"/>
              <a:t>2</a:t>
            </a:r>
            <a:r>
              <a:rPr lang="en-IN" dirty="0" smtClean="0"/>
              <a:t> – 25x for x = 10 is calculated as follows,</a:t>
            </a:r>
          </a:p>
          <a:p>
            <a:pPr marL="114300" indent="0">
              <a:buNone/>
            </a:pPr>
            <a:r>
              <a:rPr lang="en-IN" dirty="0" smtClean="0"/>
              <a:t>6x</a:t>
            </a:r>
            <a:r>
              <a:rPr lang="en-IN" baseline="30000" dirty="0" smtClean="0"/>
              <a:t>2</a:t>
            </a:r>
            <a:r>
              <a:rPr lang="en-IN" dirty="0" smtClean="0"/>
              <a:t> – 25x = 6 × 10</a:t>
            </a:r>
            <a:r>
              <a:rPr lang="en-IN" baseline="30000" dirty="0" smtClean="0"/>
              <a:t>2</a:t>
            </a:r>
            <a:r>
              <a:rPr lang="en-IN" dirty="0" smtClean="0"/>
              <a:t> – 25 × 10</a:t>
            </a:r>
          </a:p>
          <a:p>
            <a:pPr marL="114300" indent="0">
              <a:buNone/>
            </a:pPr>
            <a:r>
              <a:rPr lang="en-IN" dirty="0" smtClean="0"/>
              <a:t>= 6 × 100 – 250</a:t>
            </a:r>
          </a:p>
          <a:p>
            <a:pPr marL="114300" indent="0">
              <a:buNone/>
            </a:pPr>
            <a:r>
              <a:rPr lang="en-IN" dirty="0" smtClean="0"/>
              <a:t>= 600 – 250 = 350</a:t>
            </a:r>
          </a:p>
        </p:txBody>
      </p:sp>
    </p:spTree>
    <p:extLst>
      <p:ext uri="{BB962C8B-B14F-4D97-AF65-F5344CB8AC3E}">
        <p14:creationId xmlns:p14="http://schemas.microsoft.com/office/powerpoint/2010/main" val="301659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54949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b="1" dirty="0"/>
              <a:t>1. Fill in the blanks:</a:t>
            </a:r>
            <a:endParaRPr lang="en-IN" dirty="0"/>
          </a:p>
          <a:p>
            <a:pPr marL="114300" indent="0">
              <a:buNone/>
            </a:pPr>
            <a:r>
              <a:rPr lang="en-IN" b="1" dirty="0"/>
              <a:t>(i) 8x + 5x = …….</a:t>
            </a:r>
            <a:endParaRPr lang="en-IN" dirty="0"/>
          </a:p>
          <a:p>
            <a:pPr marL="114300" indent="0">
              <a:buNone/>
            </a:pPr>
            <a:r>
              <a:rPr lang="en-IN" b="1" dirty="0"/>
              <a:t>(ii) 8x – 5x = ……</a:t>
            </a:r>
            <a:endParaRPr lang="en-IN" dirty="0"/>
          </a:p>
          <a:p>
            <a:pPr marL="114300" indent="0">
              <a:buNone/>
            </a:pPr>
            <a:r>
              <a:rPr lang="en-IN" b="1" dirty="0"/>
              <a:t>(iii) 6xy</a:t>
            </a:r>
            <a:r>
              <a:rPr lang="en-IN" b="1" baseline="30000" dirty="0"/>
              <a:t>2</a:t>
            </a:r>
            <a:r>
              <a:rPr lang="en-IN" b="1" dirty="0"/>
              <a:t> + 9xy</a:t>
            </a:r>
            <a:r>
              <a:rPr lang="en-IN" b="1" baseline="30000" dirty="0"/>
              <a:t>2</a:t>
            </a:r>
            <a:r>
              <a:rPr lang="en-IN" b="1" dirty="0"/>
              <a:t> = …….</a:t>
            </a:r>
            <a:endParaRPr lang="en-IN" dirty="0"/>
          </a:p>
          <a:p>
            <a:pPr algn="just"/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2986939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HWEx.21 Q NO 1TO 10 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587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dirty="0" smtClean="0"/>
              <a:t>Students will be able to frame algebraic expressions. </a:t>
            </a:r>
          </a:p>
          <a:p>
            <a:pPr marL="114300" indent="0">
              <a:buNone/>
            </a:pPr>
            <a:r>
              <a:rPr lang="en-IN" dirty="0"/>
              <a:t>Students will be able to </a:t>
            </a:r>
            <a:r>
              <a:rPr lang="en-IN" dirty="0" smtClean="0"/>
              <a:t>convert real life situations into algebraic expressions.</a:t>
            </a:r>
            <a:endParaRPr lang="en-IN" dirty="0"/>
          </a:p>
          <a:p>
            <a:pPr marL="114300" indent="0">
              <a:buNone/>
            </a:pP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229" y="619859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33229" y="547583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B4AA984-35B5-4C7B-9B56-B135624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en-IN" sz="1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FRAMING </a:t>
            </a:r>
            <a:r>
              <a:rPr lang="en-IN" sz="1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ALGEBRAIC </a:t>
            </a:r>
            <a:r>
              <a:rPr lang="en-IN" sz="1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EXPRESSIONS</a:t>
            </a: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0883" y="1708030"/>
            <a:ext cx="6047117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800" dirty="0">
                <a:latin typeface="Calibri" pitchFamily="34" charset="0"/>
                <a:cs typeface="Calibri" pitchFamily="34" charset="0"/>
              </a:rPr>
              <a:t>Concept of framing algebraic expression will be explained using a video.</a:t>
            </a:r>
            <a:endParaRPr lang="en-IN" sz="18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15000"/>
              </a:lnSpc>
            </a:pPr>
            <a:r>
              <a:rPr lang="en-IN" sz="1800" dirty="0">
                <a:latin typeface="Calibri" pitchFamily="34" charset="0"/>
                <a:cs typeface="Calibri" pitchFamily="34" charset="0"/>
              </a:rPr>
              <a:t>https://www.youtube.com/watch?v=lxHM4i4kwoQ(12.5)</a:t>
            </a:r>
          </a:p>
          <a:p>
            <a:pPr algn="just">
              <a:lnSpc>
                <a:spcPct val="115000"/>
              </a:lnSpc>
            </a:pPr>
            <a:endParaRPr lang="en-IN" sz="1800" dirty="0">
              <a:solidFill>
                <a:srgbClr val="00B0F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01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9305" y="683375"/>
            <a:ext cx="815519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4784" y="133733"/>
            <a:ext cx="60039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FRAMING ALGEBRAIC EXPRESSIONS</a:t>
            </a:r>
            <a:endParaRPr lang="en-IN" sz="16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031" y="345082"/>
            <a:ext cx="3843132" cy="4544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443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970" y="125863"/>
            <a:ext cx="8254330" cy="572700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FRAMING ALGEBRAIC EXPRESSIONS</a:t>
            </a:r>
            <a:endParaRPr lang="en-IN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7716" y="610796"/>
            <a:ext cx="1549101" cy="572701"/>
          </a:xfrm>
          <a:prstGeom prst="rect">
            <a:avLst/>
          </a:prstGeom>
        </p:spPr>
      </p:pic>
      <p:pic>
        <p:nvPicPr>
          <p:cNvPr id="1026" name="Picture 2" descr="Algebraic Expression: Examples &amp;amp; Expressions - Education Is A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40" y="798264"/>
            <a:ext cx="3864634" cy="2898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898" y="897147"/>
            <a:ext cx="3306233" cy="2360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170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77878" y="9779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 EXERCISE 21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1. Write in the form of an algebraic expression:</a:t>
            </a:r>
            <a:endParaRPr lang="en-IN" sz="1600" dirty="0"/>
          </a:p>
          <a:p>
            <a:pPr marL="514350" indent="-400050">
              <a:buAutoNum type="romanLcParenBoth"/>
            </a:pPr>
            <a:r>
              <a:rPr lang="en-IN" sz="1600" b="1" dirty="0" smtClean="0"/>
              <a:t>Perimeter </a:t>
            </a:r>
            <a:r>
              <a:rPr lang="en-IN" sz="1600" b="1" dirty="0"/>
              <a:t>(P) of a rectangle is two times the sum of its length (l) and </a:t>
            </a:r>
            <a:r>
              <a:rPr lang="en-IN" sz="1600" b="1" dirty="0" smtClean="0"/>
              <a:t>its breadth </a:t>
            </a:r>
            <a:r>
              <a:rPr lang="en-IN" sz="1600" b="1" dirty="0"/>
              <a:t>(b).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(ii</a:t>
            </a:r>
            <a:r>
              <a:rPr lang="en-IN" sz="1600" b="1" dirty="0"/>
              <a:t>) Perimeter (P) of a square is four times its side.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(iii) Area of a square is square of its side.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(iv) Surface area of a cube is six times the square of its edge.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Solution:	</a:t>
            </a:r>
            <a:r>
              <a:rPr lang="en-IN" sz="1600" dirty="0" smtClean="0"/>
              <a:t>(</a:t>
            </a:r>
            <a:r>
              <a:rPr lang="en-IN" sz="1600" dirty="0"/>
              <a:t>i) Let us assume the length be l, breadth be b and perimeter be P. Then the algebraic expression for the given statement is written as,</a:t>
            </a:r>
          </a:p>
          <a:p>
            <a:pPr marL="114300" indent="0">
              <a:buNone/>
            </a:pPr>
            <a:r>
              <a:rPr lang="en-IN" sz="1600" dirty="0"/>
              <a:t>P = 2 (l + b)</a:t>
            </a:r>
          </a:p>
          <a:p>
            <a:pPr marL="114300" indent="0">
              <a:buNone/>
            </a:pPr>
            <a:r>
              <a:rPr lang="en-IN" sz="1600" dirty="0"/>
              <a:t>(ii) Let us assume the side be s and </a:t>
            </a:r>
            <a:r>
              <a:rPr lang="en-IN" sz="1600" dirty="0" smtClean="0"/>
              <a:t>perimeter be P. </a:t>
            </a:r>
            <a:r>
              <a:rPr lang="en-IN" sz="1600" dirty="0"/>
              <a:t>Then the algebraic expression </a:t>
            </a:r>
            <a:r>
              <a:rPr lang="en-IN" sz="1600" dirty="0" smtClean="0"/>
              <a:t>for the </a:t>
            </a:r>
            <a:r>
              <a:rPr lang="en-IN" sz="1600" dirty="0"/>
              <a:t>given statement is written as,</a:t>
            </a:r>
          </a:p>
          <a:p>
            <a:pPr marL="114300" indent="0">
              <a:buNone/>
            </a:pPr>
            <a:r>
              <a:rPr lang="en-IN" sz="1600" dirty="0"/>
              <a:t>P = 4s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1700" y="-3527"/>
            <a:ext cx="8520600" cy="572700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11700" y="781557"/>
            <a:ext cx="8520600" cy="3416400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2. Express each of the following as an algebraic expression: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(i) The sum of x and y minus m.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(ii) The product of x and y divided by m.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(iii) The subtraction of 5m from 3n and then adding 9p to it.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(iv) The product of 12, x, y and z minus the product of 5, m and n.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(v) Sum of p and 2r – s minus sum of a and 3n + 4x.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Solution:	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(i)The algebraic expression for the given sentence is given below</a:t>
            </a:r>
          </a:p>
          <a:p>
            <a:pPr marL="114300" indent="0">
              <a:buNone/>
            </a:pPr>
            <a:r>
              <a:rPr lang="en-IN" sz="1600" dirty="0"/>
              <a:t>x + y – m</a:t>
            </a:r>
          </a:p>
          <a:p>
            <a:pPr marL="114300" indent="0">
              <a:buNone/>
            </a:pPr>
            <a:r>
              <a:rPr lang="en-IN" sz="1600" dirty="0"/>
              <a:t>(ii) The algebraic expression for the given sentence is given below</a:t>
            </a:r>
          </a:p>
          <a:p>
            <a:pPr marL="114300" indent="0">
              <a:buNone/>
            </a:pPr>
            <a:r>
              <a:rPr lang="en-IN" sz="1600" dirty="0" err="1"/>
              <a:t>xy</a:t>
            </a:r>
            <a:r>
              <a:rPr lang="en-IN" sz="1600" dirty="0"/>
              <a:t> / m</a:t>
            </a:r>
          </a:p>
          <a:p>
            <a:pPr marL="114300" indent="0">
              <a:buNone/>
            </a:pPr>
            <a:endParaRPr lang="en-IN" sz="1600" dirty="0"/>
          </a:p>
        </p:txBody>
      </p:sp>
      <p:pic>
        <p:nvPicPr>
          <p:cNvPr id="7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05003" y="29916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25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198" y="56080"/>
            <a:ext cx="8577102" cy="418381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46981"/>
            <a:ext cx="8577102" cy="3921894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3. Construct a formula for the following: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Total wages (</a:t>
            </a:r>
            <a:r>
              <a:rPr lang="en-IN" sz="1600" b="1" dirty="0" err="1"/>
              <a:t>Rs</a:t>
            </a:r>
            <a:r>
              <a:rPr lang="en-IN" sz="1600" b="1" dirty="0"/>
              <a:t> W) of a man whose basic wage is (</a:t>
            </a:r>
            <a:r>
              <a:rPr lang="en-IN" sz="1600" b="1" dirty="0" err="1"/>
              <a:t>Rs</a:t>
            </a:r>
            <a:r>
              <a:rPr lang="en-IN" sz="1600" b="1" dirty="0"/>
              <a:t> B) for t hours week plus (</a:t>
            </a:r>
            <a:r>
              <a:rPr lang="en-IN" sz="1600" b="1" dirty="0" err="1"/>
              <a:t>Rs</a:t>
            </a:r>
            <a:r>
              <a:rPr lang="en-IN" sz="1600" b="1" dirty="0"/>
              <a:t> R) per hour, if he works a total of T hours.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The wages for t hours is </a:t>
            </a:r>
            <a:r>
              <a:rPr lang="en-IN" sz="1600" dirty="0" err="1"/>
              <a:t>Rs</a:t>
            </a:r>
            <a:r>
              <a:rPr lang="en-IN" sz="1600" dirty="0"/>
              <a:t> B.</a:t>
            </a:r>
          </a:p>
          <a:p>
            <a:pPr marL="114300" indent="0">
              <a:buNone/>
            </a:pPr>
            <a:r>
              <a:rPr lang="en-IN" sz="1600" dirty="0"/>
              <a:t>The wages for overtime is R(T – t)</a:t>
            </a:r>
          </a:p>
          <a:p>
            <a:pPr marL="114300" indent="0">
              <a:buNone/>
            </a:pPr>
            <a:r>
              <a:rPr lang="en-IN" sz="1600" dirty="0"/>
              <a:t>Hence, the total wages is calculated as given below,</a:t>
            </a:r>
          </a:p>
          <a:p>
            <a:pPr marL="114300" indent="0">
              <a:buNone/>
            </a:pPr>
            <a:r>
              <a:rPr lang="en-IN" sz="1600" dirty="0"/>
              <a:t>W = B + R(T – t)</a:t>
            </a:r>
          </a:p>
          <a:p>
            <a:pPr marL="114300" indent="0">
              <a:buNone/>
            </a:pPr>
            <a:r>
              <a:rPr lang="en-IN" sz="1600" b="1" dirty="0"/>
              <a:t>4. If x = 4, evaluate:</a:t>
            </a:r>
            <a:endParaRPr lang="en-IN" sz="1600" dirty="0"/>
          </a:p>
          <a:p>
            <a:pPr marL="514350" indent="-400050">
              <a:buAutoNum type="romanLcParenBoth"/>
            </a:pPr>
            <a:r>
              <a:rPr lang="en-IN" sz="1600" b="1" dirty="0" smtClean="0"/>
              <a:t>3x </a:t>
            </a:r>
            <a:r>
              <a:rPr lang="en-IN" sz="1600" b="1" dirty="0"/>
              <a:t>+ </a:t>
            </a:r>
            <a:r>
              <a:rPr lang="en-IN" sz="1600" b="1" dirty="0" smtClean="0"/>
              <a:t>8	(ii</a:t>
            </a:r>
            <a:r>
              <a:rPr lang="en-IN" sz="1600" b="1" dirty="0"/>
              <a:t>) x</a:t>
            </a:r>
            <a:r>
              <a:rPr lang="en-IN" sz="1600" b="1" baseline="30000" dirty="0"/>
              <a:t>2</a:t>
            </a:r>
            <a:r>
              <a:rPr lang="en-IN" sz="1600" b="1" dirty="0"/>
              <a:t> – </a:t>
            </a:r>
            <a:r>
              <a:rPr lang="en-IN" sz="1600" b="1" dirty="0" smtClean="0"/>
              <a:t>2x	(iii</a:t>
            </a:r>
            <a:r>
              <a:rPr lang="en-IN" sz="1600" b="1" dirty="0"/>
              <a:t>) x</a:t>
            </a:r>
            <a:r>
              <a:rPr lang="en-IN" sz="1600" b="1" baseline="30000" dirty="0"/>
              <a:t>2</a:t>
            </a:r>
            <a:r>
              <a:rPr lang="en-IN" sz="1600" b="1" dirty="0"/>
              <a:t> / </a:t>
            </a:r>
            <a:r>
              <a:rPr lang="en-IN" sz="1600" b="1" dirty="0" smtClean="0"/>
              <a:t>2</a:t>
            </a:r>
          </a:p>
          <a:p>
            <a:pPr marL="114300" indent="0">
              <a:buNone/>
            </a:pPr>
            <a:r>
              <a:rPr lang="en-IN" sz="1600" b="1" dirty="0"/>
              <a:t>5. If m = 6, evaluate: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(i) 5m – 6	(ii) 2m</a:t>
            </a:r>
            <a:r>
              <a:rPr lang="en-IN" sz="1600" b="1" baseline="30000" dirty="0"/>
              <a:t>2</a:t>
            </a:r>
            <a:r>
              <a:rPr lang="en-IN" sz="1600" b="1" dirty="0"/>
              <a:t> + 3m	(iii) (2m)</a:t>
            </a:r>
            <a:r>
              <a:rPr lang="en-IN" sz="1600" b="1" baseline="30000" dirty="0"/>
              <a:t>2</a:t>
            </a:r>
            <a:endParaRPr lang="en-IN" sz="1600" dirty="0"/>
          </a:p>
          <a:p>
            <a:pPr marL="514350" indent="-400050">
              <a:buAutoNum type="romanLcParenBoth"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</p:txBody>
      </p:sp>
      <p:pic>
        <p:nvPicPr>
          <p:cNvPr id="7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133534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40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07219" y="72184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b="1" dirty="0" smtClean="0"/>
              <a:t>Solution</a:t>
            </a:r>
            <a:r>
              <a:rPr lang="en-IN" b="1" dirty="0"/>
              <a:t>:</a:t>
            </a:r>
            <a:endParaRPr lang="en-IN" dirty="0"/>
          </a:p>
          <a:p>
            <a:pPr marL="114300" indent="0">
              <a:buNone/>
            </a:pPr>
            <a:r>
              <a:rPr lang="en-IN" dirty="0"/>
              <a:t>(i) 3x + 8</a:t>
            </a:r>
          </a:p>
          <a:p>
            <a:pPr marL="114300" indent="0">
              <a:buNone/>
            </a:pPr>
            <a:r>
              <a:rPr lang="en-IN" dirty="0"/>
              <a:t>The value of 3x + 8 for x = 4 is calculated as below</a:t>
            </a:r>
          </a:p>
          <a:p>
            <a:pPr marL="114300" indent="0">
              <a:buNone/>
            </a:pPr>
            <a:r>
              <a:rPr lang="en-IN" dirty="0"/>
              <a:t>Now, substituting x = 4 in the given equation, we get</a:t>
            </a:r>
          </a:p>
          <a:p>
            <a:pPr marL="114300" indent="0">
              <a:buNone/>
            </a:pPr>
            <a:r>
              <a:rPr lang="en-IN" dirty="0"/>
              <a:t>3x + 8 = 3 × 4 + 8</a:t>
            </a:r>
          </a:p>
          <a:p>
            <a:pPr marL="114300" indent="0">
              <a:buNone/>
            </a:pPr>
            <a:r>
              <a:rPr lang="en-IN" dirty="0"/>
              <a:t>= 12 + 8</a:t>
            </a:r>
          </a:p>
          <a:p>
            <a:pPr marL="114300" indent="0">
              <a:buNone/>
            </a:pPr>
            <a:r>
              <a:rPr lang="en-IN" dirty="0"/>
              <a:t>= 20</a:t>
            </a:r>
          </a:p>
          <a:p>
            <a:pPr marL="114300" indent="0">
              <a:buNone/>
            </a:pPr>
            <a:r>
              <a:rPr lang="en-IN" dirty="0"/>
              <a:t>Therefore, the value of 3x + 8 for x = 4 is 20</a:t>
            </a:r>
          </a:p>
          <a:p>
            <a:pPr marL="114300" indent="0">
              <a:buNone/>
            </a:pPr>
            <a:r>
              <a:rPr lang="en-IN" dirty="0"/>
              <a:t>(ii) x</a:t>
            </a:r>
            <a:r>
              <a:rPr lang="en-IN" baseline="30000" dirty="0"/>
              <a:t>2</a:t>
            </a:r>
            <a:r>
              <a:rPr lang="en-IN" dirty="0"/>
              <a:t> – 2x</a:t>
            </a:r>
          </a:p>
          <a:p>
            <a:pPr marL="114300" indent="0">
              <a:buNone/>
            </a:pPr>
            <a:r>
              <a:rPr lang="en-IN" dirty="0"/>
              <a:t>The value of x</a:t>
            </a:r>
            <a:r>
              <a:rPr lang="en-IN" baseline="30000" dirty="0"/>
              <a:t>2</a:t>
            </a:r>
            <a:r>
              <a:rPr lang="en-IN" dirty="0"/>
              <a:t> – 2x for x = 4 is calculated as below</a:t>
            </a:r>
          </a:p>
          <a:p>
            <a:pPr marL="114300" indent="0">
              <a:buNone/>
            </a:pPr>
            <a:r>
              <a:rPr lang="en-IN" dirty="0"/>
              <a:t>Now, substituting x = 4 in the given equation, we get</a:t>
            </a:r>
          </a:p>
          <a:p>
            <a:pPr marL="114300" indent="0">
              <a:buNone/>
            </a:pPr>
            <a:r>
              <a:rPr lang="en-IN" dirty="0"/>
              <a:t>x</a:t>
            </a:r>
            <a:r>
              <a:rPr lang="en-IN" baseline="30000" dirty="0"/>
              <a:t>2</a:t>
            </a:r>
            <a:r>
              <a:rPr lang="en-IN" dirty="0"/>
              <a:t> – 2x = 4</a:t>
            </a:r>
            <a:r>
              <a:rPr lang="en-IN" baseline="30000" dirty="0"/>
              <a:t>2</a:t>
            </a:r>
            <a:r>
              <a:rPr lang="en-IN" dirty="0"/>
              <a:t> – 2 × 4</a:t>
            </a:r>
          </a:p>
          <a:p>
            <a:pPr marL="114300" indent="0">
              <a:buNone/>
            </a:pPr>
            <a:r>
              <a:rPr lang="en-IN" dirty="0"/>
              <a:t>= 16 – </a:t>
            </a:r>
            <a:r>
              <a:rPr lang="en-IN" dirty="0" smtClean="0"/>
              <a:t>8 = </a:t>
            </a:r>
            <a:r>
              <a:rPr lang="en-IN" dirty="0"/>
              <a:t>8</a:t>
            </a:r>
          </a:p>
          <a:p>
            <a:pPr marL="114300" indent="0">
              <a:buNone/>
            </a:pPr>
            <a:r>
              <a:rPr lang="en-IN" dirty="0"/>
              <a:t>Therefore, the value of x</a:t>
            </a:r>
            <a:r>
              <a:rPr lang="en-IN" baseline="30000" dirty="0"/>
              <a:t>2</a:t>
            </a:r>
            <a:r>
              <a:rPr lang="en-IN" dirty="0"/>
              <a:t> – 2x for x = 4 is </a:t>
            </a:r>
            <a:r>
              <a:rPr lang="en-IN" dirty="0" smtClean="0"/>
              <a:t>8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2471</TotalTime>
  <Words>529</Words>
  <Application>Microsoft Office PowerPoint</Application>
  <PresentationFormat>On-screen Show (16:9)</PresentationFormat>
  <Paragraphs>220</Paragraphs>
  <Slides>16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Simple Light</vt:lpstr>
      <vt:lpstr>PowerPoint Presentation</vt:lpstr>
      <vt:lpstr>Learning outcomes </vt:lpstr>
      <vt:lpstr>FRAMING ALGEBRAIC EXPRESSIONS</vt:lpstr>
      <vt:lpstr>PowerPoint Presentation</vt:lpstr>
      <vt:lpstr>FRAMING ALGEBRAIC EXPRESSIONS</vt:lpstr>
      <vt:lpstr>Evaluation Question EXERCISE 21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123</cp:revision>
  <dcterms:modified xsi:type="dcterms:W3CDTF">2021-12-18T03:52:48Z</dcterms:modified>
</cp:coreProperties>
</file>