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86" r:id="rId3"/>
    <p:sldId id="288" r:id="rId4"/>
    <p:sldId id="294" r:id="rId5"/>
    <p:sldId id="307" r:id="rId6"/>
    <p:sldId id="303" r:id="rId7"/>
    <p:sldId id="302" r:id="rId8"/>
    <p:sldId id="291" r:id="rId9"/>
    <p:sldId id="290" r:id="rId10"/>
    <p:sldId id="308" r:id="rId11"/>
    <p:sldId id="310" r:id="rId12"/>
    <p:sldId id="311" r:id="rId13"/>
    <p:sldId id="312" r:id="rId14"/>
    <p:sldId id="309" r:id="rId15"/>
    <p:sldId id="259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3248" autoAdjust="0"/>
  </p:normalViewPr>
  <p:slideViewPr>
    <p:cSldViewPr snapToGrid="0">
      <p:cViewPr varScale="1">
        <p:scale>
          <a:sx n="86" d="100"/>
          <a:sy n="86" d="100"/>
        </p:scale>
        <p:origin x="-78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1879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3462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3462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51379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089745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80565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slide" Target="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slide" Target="sl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4.xml"/><Relationship Id="rId4" Type="http://schemas.openxmlformats.org/officeDocument/2006/relationships/slide" Target="sl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slide" Target="sl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slide" Target="slide3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4" Type="http://schemas.openxmlformats.org/officeDocument/2006/relationships/hyperlink" Target="https://www.youtube.com/watch?v=BEbh_cGcZm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7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slide" Target="slide6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slide" Target="slide9.xml"/><Relationship Id="rId4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Relationship Id="rId5" Type="http://schemas.openxmlformats.org/officeDocument/2006/relationships/slide" Target="slide3.xml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72708" y="59987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190446" y="1181819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NUMBER SYSTEM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531089" y="2411013"/>
            <a:ext cx="6432698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anose="020F0502020204030204" pitchFamily="34" charset="0"/>
                <a:cs typeface="Calibri" panose="020F0502020204030204" pitchFamily="34" charset="0"/>
              </a:rPr>
              <a:t>SUBJECT : MATHEMATICS</a:t>
            </a:r>
            <a:endParaRPr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anose="020F0502020204030204" pitchFamily="34" charset="0"/>
                <a:cs typeface="Calibri" panose="020F0502020204030204" pitchFamily="34" charset="0"/>
              </a:rPr>
              <a:t>CHAPTER NUMBER: 01</a:t>
            </a:r>
            <a:endParaRPr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anose="020F0502020204030204" pitchFamily="34" charset="0"/>
                <a:cs typeface="Calibri" panose="020F0502020204030204" pitchFamily="34" charset="0"/>
              </a:rPr>
              <a:t>CHAPTER NAME </a:t>
            </a:r>
            <a:r>
              <a:rPr lang="e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 NUMBER SYSTEM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SUB TOPIC: </a:t>
            </a:r>
            <a:r>
              <a:rPr lang="en-I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COMPARISON O</a:t>
            </a:r>
            <a:r>
              <a:rPr lang="e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 NUMBERS,COMPARING NUMBERS USING CHARTS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PERIOD NO:1</a:t>
            </a:r>
            <a:endParaRPr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10578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Evaluation Question</a:t>
            </a:r>
            <a:endParaRPr lang="en-IN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978194" y="1152475"/>
            <a:ext cx="7854106" cy="3416400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Q.2</a:t>
            </a: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Which is smaller?</a:t>
            </a:r>
            <a:b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(i) 428 or 437</a:t>
            </a:r>
            <a:b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(ii) 2497 or 2597</a:t>
            </a:r>
            <a:b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(iii) 3297 or </a:t>
            </a:r>
            <a:r>
              <a:rPr lang="en-IN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3596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IN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Solution</a:t>
            </a: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114300" indent="0">
              <a:buNone/>
            </a:pP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(i) 428 or 437</a:t>
            </a:r>
          </a:p>
          <a:p>
            <a:pPr marL="114300" indent="0">
              <a:buNone/>
            </a:pP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observe that both the numbers are of three digit numbers</a:t>
            </a:r>
          </a:p>
          <a:p>
            <a:pPr marL="114300" indent="0">
              <a:buNone/>
            </a:pP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the leftmost, both the number have same digit i.e. 4.</a:t>
            </a:r>
          </a:p>
          <a:p>
            <a:pPr marL="114300" indent="0">
              <a:buNone/>
            </a:pP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the second place from left, the first number has 2 and the second number has 3</a:t>
            </a:r>
          </a:p>
          <a:p>
            <a:pPr marL="114300" indent="0">
              <a:buNone/>
            </a:pP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know that,</a:t>
            </a:r>
          </a:p>
          <a:p>
            <a:pPr marL="114300" indent="0">
              <a:buNone/>
            </a:pPr>
            <a:r>
              <a:rPr lang="en-IN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2 </a:t>
            </a: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 3</a:t>
            </a:r>
          </a:p>
          <a:p>
            <a:pPr marL="114300" indent="0">
              <a:buNone/>
            </a:pP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∴ 428 is smaller than 437</a:t>
            </a:r>
          </a:p>
          <a:p>
            <a:pPr marL="114300" indent="0">
              <a:buNone/>
            </a:pPr>
            <a:r>
              <a:rPr lang="en-IN" sz="800" dirty="0" smtClean="0"/>
              <a:t/>
            </a:r>
            <a:br>
              <a:rPr lang="en-IN" sz="800" dirty="0" smtClean="0"/>
            </a:br>
            <a:endParaRPr lang="en-IN" sz="800" dirty="0"/>
          </a:p>
        </p:txBody>
      </p:sp>
      <p:sp>
        <p:nvSpPr>
          <p:cNvPr id="7" name="Right Arrow 6">
            <a:hlinkClick r:id="rId4" action="ppaction://hlinksldjump"/>
          </p:cNvPr>
          <p:cNvSpPr/>
          <p:nvPr/>
        </p:nvSpPr>
        <p:spPr>
          <a:xfrm rot="10800000">
            <a:off x="446567" y="4642245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9" name="Right Arrow 8">
            <a:hlinkClick r:id="rId5" action="ppaction://hlinksldjump"/>
          </p:cNvPr>
          <p:cNvSpPr/>
          <p:nvPr/>
        </p:nvSpPr>
        <p:spPr>
          <a:xfrm>
            <a:off x="6983588" y="4642245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125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3967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Evaluation Question</a:t>
            </a:r>
            <a:endParaRPr lang="en-IN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169580" y="1152475"/>
            <a:ext cx="7662719" cy="3416400"/>
          </a:xfrm>
        </p:spPr>
        <p:txBody>
          <a:bodyPr/>
          <a:lstStyle/>
          <a:p>
            <a:pPr marL="114300" indent="0">
              <a:buNone/>
            </a:pP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(ii) 2497 or 2597</a:t>
            </a:r>
          </a:p>
          <a:p>
            <a:pPr marL="114300" indent="0">
              <a:buNone/>
            </a:pP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observe that both the numbers are of four digit numbers.</a:t>
            </a:r>
          </a:p>
          <a:p>
            <a:pPr marL="114300" indent="0">
              <a:buNone/>
            </a:pP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the leftmost, both the numbers have same digit i.e. 2</a:t>
            </a:r>
          </a:p>
          <a:p>
            <a:pPr marL="114300" indent="0">
              <a:buNone/>
            </a:pP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the second place from the left, the first number has 4 and the second number has 5</a:t>
            </a:r>
          </a:p>
          <a:p>
            <a:pPr marL="114300" indent="0">
              <a:buNone/>
            </a:pP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know that,</a:t>
            </a:r>
          </a:p>
          <a:p>
            <a:pPr marL="114300" indent="0">
              <a:buNone/>
            </a:pP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 &lt; 5</a:t>
            </a:r>
          </a:p>
          <a:p>
            <a:pPr marL="114300" indent="0">
              <a:buNone/>
            </a:pP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∴2497 is smaller than 2597</a:t>
            </a:r>
          </a:p>
          <a:p>
            <a:endParaRPr lang="en-IN" dirty="0"/>
          </a:p>
        </p:txBody>
      </p:sp>
      <p:sp>
        <p:nvSpPr>
          <p:cNvPr id="7" name="Right Arrow 6">
            <a:hlinkClick r:id="rId4" action="ppaction://hlinksldjump"/>
          </p:cNvPr>
          <p:cNvSpPr/>
          <p:nvPr/>
        </p:nvSpPr>
        <p:spPr>
          <a:xfrm rot="10800000">
            <a:off x="786809" y="451899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9" name="Right Arrow 8">
            <a:hlinkClick r:id="rId5" action="ppaction://hlinksldjump"/>
          </p:cNvPr>
          <p:cNvSpPr/>
          <p:nvPr/>
        </p:nvSpPr>
        <p:spPr>
          <a:xfrm>
            <a:off x="6579551" y="446526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0402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Evaluation Question</a:t>
            </a:r>
            <a:endParaRPr lang="en-IN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318436" y="1152475"/>
            <a:ext cx="7513863" cy="3416400"/>
          </a:xfrm>
        </p:spPr>
        <p:txBody>
          <a:bodyPr/>
          <a:lstStyle/>
          <a:p>
            <a:pPr marL="114300" indent="0">
              <a:buNone/>
            </a:pP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iii) 3297 or 3596</a:t>
            </a:r>
          </a:p>
          <a:p>
            <a:pPr marL="114300" indent="0">
              <a:buNone/>
            </a:pP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observe that both the number are of four digit numbers</a:t>
            </a:r>
          </a:p>
          <a:p>
            <a:pPr marL="114300" indent="0">
              <a:buNone/>
            </a:pP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the leftmost, both the numbers have same digit i.e. 3</a:t>
            </a:r>
          </a:p>
          <a:p>
            <a:pPr marL="114300" indent="0">
              <a:buNone/>
            </a:pP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the second place from the left, the first number has 2 and the second number has 5</a:t>
            </a:r>
          </a:p>
          <a:p>
            <a:pPr marL="114300" indent="0">
              <a:buNone/>
            </a:pP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know that</a:t>
            </a: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IN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 5</a:t>
            </a:r>
          </a:p>
          <a:p>
            <a:pPr marL="114300" indent="0">
              <a:buNone/>
            </a:pP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3297 </a:t>
            </a: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smaller than 3596</a:t>
            </a:r>
          </a:p>
          <a:p>
            <a:endParaRPr lang="en-IN" dirty="0"/>
          </a:p>
          <a:p>
            <a:endParaRPr lang="en-IN" dirty="0"/>
          </a:p>
        </p:txBody>
      </p:sp>
      <p:sp>
        <p:nvSpPr>
          <p:cNvPr id="7" name="Right Arrow 6">
            <a:hlinkClick r:id="rId3" action="ppaction://hlinksldjump"/>
          </p:cNvPr>
          <p:cNvSpPr/>
          <p:nvPr/>
        </p:nvSpPr>
        <p:spPr>
          <a:xfrm rot="10800000">
            <a:off x="786809" y="451899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9" name="Right Arrow 8">
            <a:hlinkClick r:id="rId4" action="ppaction://hlinksldjump"/>
          </p:cNvPr>
          <p:cNvSpPr/>
          <p:nvPr/>
        </p:nvSpPr>
        <p:spPr>
          <a:xfrm>
            <a:off x="6579551" y="446526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11" name="Google Shape;63;p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763795" y="72729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015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11679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Evaluation Question</a:t>
            </a:r>
            <a:endParaRPr lang="en-IN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137684" y="1152475"/>
            <a:ext cx="7198242" cy="3416400"/>
          </a:xfrm>
        </p:spPr>
        <p:txBody>
          <a:bodyPr/>
          <a:lstStyle/>
          <a:p>
            <a:pPr marL="114300" indent="0">
              <a:buNone/>
            </a:pP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Q3 Which </a:t>
            </a: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</a:t>
            </a: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greater </a:t>
            </a:r>
            <a:r>
              <a:rPr lang="en-IN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380362 </a:t>
            </a:r>
            <a:r>
              <a:rPr lang="en-IN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381007</a:t>
            </a:r>
          </a:p>
          <a:p>
            <a:pPr marL="114300" indent="0">
              <a:buNone/>
            </a:pP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Solutions</a:t>
            </a:r>
            <a:endParaRPr lang="en-IN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We </a:t>
            </a: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observe that both the numbers are of 6 digits numbers</a:t>
            </a:r>
          </a:p>
          <a:p>
            <a:pPr marL="114300" indent="0">
              <a:buNone/>
            </a:pP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The </a:t>
            </a: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digits are same at the leftmost and second place from left</a:t>
            </a:r>
          </a:p>
          <a:p>
            <a:pPr marL="114300" indent="0">
              <a:buNone/>
            </a:pP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But </a:t>
            </a: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digits at the third place from left are different, the </a:t>
            </a: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</a:t>
            </a:r>
          </a:p>
          <a:p>
            <a:pPr marL="114300" indent="0">
              <a:buNone/>
            </a:pP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number  has </a:t>
            </a: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 and the second number has 1</a:t>
            </a:r>
          </a:p>
          <a:p>
            <a:pPr marL="114300" indent="0">
              <a:buNone/>
            </a:pP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We </a:t>
            </a: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know </a:t>
            </a: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that,0 </a:t>
            </a: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 1</a:t>
            </a:r>
          </a:p>
          <a:p>
            <a:pPr marL="114300" indent="0">
              <a:buNone/>
            </a:pP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Hence</a:t>
            </a: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381007 is greater than 380362</a:t>
            </a:r>
          </a:p>
          <a:p>
            <a:endParaRPr lang="en-IN" dirty="0"/>
          </a:p>
          <a:p>
            <a:endParaRPr lang="en-IN" dirty="0"/>
          </a:p>
        </p:txBody>
      </p:sp>
      <p:sp>
        <p:nvSpPr>
          <p:cNvPr id="7" name="Right Arrow 6">
            <a:hlinkClick r:id="rId4" action="ppaction://hlinksldjump"/>
          </p:cNvPr>
          <p:cNvSpPr/>
          <p:nvPr/>
        </p:nvSpPr>
        <p:spPr>
          <a:xfrm rot="10800000">
            <a:off x="786809" y="451899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9" name="Right Arrow 8">
            <a:hlinkClick r:id="rId5" action="ppaction://hlinksldjump"/>
          </p:cNvPr>
          <p:cNvSpPr/>
          <p:nvPr/>
        </p:nvSpPr>
        <p:spPr>
          <a:xfrm>
            <a:off x="6579551" y="446526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140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2866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Additional Homework</a:t>
            </a:r>
            <a:endParaRPr lang="en-IN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Q1. By making suitable chart  compare </a:t>
            </a:r>
            <a:endParaRPr lang="en-IN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 algn="just">
              <a:buNone/>
            </a:pP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4,67,58,907 and4,67,87,043</a:t>
            </a:r>
          </a:p>
          <a:p>
            <a:pPr algn="just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Q2.Use table form to compare numbers and write them in descending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order.</a:t>
            </a:r>
            <a:endParaRPr lang="en-IN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 algn="just">
              <a:buNone/>
            </a:pP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5,43,567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         54,82,760;          49,78,987;         64,876 and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79,768</a:t>
            </a:r>
          </a:p>
          <a:p>
            <a:pPr marL="114300" indent="0" algn="just">
              <a:buNone/>
            </a:pPr>
            <a:endParaRPr lang="en-IN" dirty="0"/>
          </a:p>
          <a:p>
            <a:pPr algn="just"/>
            <a:endParaRPr lang="en-US" dirty="0" smtClean="0"/>
          </a:p>
          <a:p>
            <a:pPr algn="just"/>
            <a:endParaRPr lang="en-IN" dirty="0"/>
          </a:p>
        </p:txBody>
      </p:sp>
      <p:sp>
        <p:nvSpPr>
          <p:cNvPr id="2" name="Oval 1"/>
          <p:cNvSpPr/>
          <p:nvPr/>
        </p:nvSpPr>
        <p:spPr>
          <a:xfrm>
            <a:off x="2863970" y="2748728"/>
            <a:ext cx="3416060" cy="18201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HW</a:t>
            </a:r>
          </a:p>
          <a:p>
            <a:pPr algn="ctr"/>
            <a:r>
              <a:rPr lang="en-US" b="1" dirty="0" smtClean="0"/>
              <a:t>Ex.1.A  </a:t>
            </a:r>
            <a:r>
              <a:rPr lang="en-US" b="1" dirty="0"/>
              <a:t>Q. No. </a:t>
            </a:r>
            <a:r>
              <a:rPr lang="en-US" b="1" dirty="0" smtClean="0"/>
              <a:t>5</a:t>
            </a:r>
          </a:p>
        </p:txBody>
      </p:sp>
      <p:sp>
        <p:nvSpPr>
          <p:cNvPr id="9" name="Right Arrow 8">
            <a:hlinkClick r:id="rId4" action="ppaction://hlinksldjump"/>
          </p:cNvPr>
          <p:cNvSpPr/>
          <p:nvPr/>
        </p:nvSpPr>
        <p:spPr>
          <a:xfrm rot="10800000">
            <a:off x="786809" y="451899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0" name="Right Arrow 9">
            <a:hlinkClick r:id="rId5" action="ppaction://hlinksldjump"/>
          </p:cNvPr>
          <p:cNvSpPr/>
          <p:nvPr/>
        </p:nvSpPr>
        <p:spPr>
          <a:xfrm>
            <a:off x="6579551" y="446526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425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36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ODM EDUCATIONAL GROUP</a:t>
            </a:r>
            <a:endParaRPr sz="36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147438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533" y="328067"/>
            <a:ext cx="6153646" cy="572700"/>
          </a:xfrm>
        </p:spPr>
        <p:txBody>
          <a:bodyPr/>
          <a:lstStyle/>
          <a:p>
            <a:r>
              <a:rPr lang="en-IN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</a:t>
            </a:r>
            <a:r>
              <a:rPr lang="en-IN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outcome </a:t>
            </a:r>
            <a:endParaRPr lang="en-IN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7FDCA470-F94A-4770-8999-EEE0CD45DF12}"/>
              </a:ext>
            </a:extLst>
          </p:cNvPr>
          <p:cNvSpPr txBox="1"/>
          <p:nvPr/>
        </p:nvSpPr>
        <p:spPr>
          <a:xfrm>
            <a:off x="957533" y="1431985"/>
            <a:ext cx="744459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Students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will be able to compare numbers.</a:t>
            </a:r>
            <a:endParaRPr lang="en-IN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Students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will be able to compare numbers using charts.</a:t>
            </a:r>
            <a:endParaRPr lang="en-IN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Students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will be able to solve problems based on comparing numbers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4" y="112199"/>
            <a:ext cx="1549101" cy="572701"/>
          </a:xfrm>
          <a:prstGeom prst="rect">
            <a:avLst/>
          </a:prstGeom>
        </p:spPr>
      </p:pic>
      <p:sp>
        <p:nvSpPr>
          <p:cNvPr id="4" name="Right Arrow 3">
            <a:hlinkClick r:id="rId3" action="ppaction://hlinksldjump"/>
          </p:cNvPr>
          <p:cNvSpPr/>
          <p:nvPr/>
        </p:nvSpPr>
        <p:spPr>
          <a:xfrm rot="10800000">
            <a:off x="786809" y="451899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6" name="Right Arrow 5">
            <a:hlinkClick r:id="rId4" action="ppaction://hlinksldjump"/>
          </p:cNvPr>
          <p:cNvSpPr/>
          <p:nvPr/>
        </p:nvSpPr>
        <p:spPr>
          <a:xfrm>
            <a:off x="6579551" y="446526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21777" y="85397"/>
            <a:ext cx="1098241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699246" y="290306"/>
            <a:ext cx="7046259" cy="483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Lets </a:t>
            </a:r>
            <a:r>
              <a:rPr lang="en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know about comparing numbers</a:t>
            </a:r>
            <a:endParaRPr sz="28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1026" name="Picture 2" descr="What is Compare? - Definition, Facts &amp; Exampl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623" y="974785"/>
            <a:ext cx="4166258" cy="292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greater than less than symbol rules - Google Search | Math poster, Math  posters free, Printable math poster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518" y="1025009"/>
            <a:ext cx="3881885" cy="2822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ight Arrow 6">
            <a:hlinkClick r:id="rId6" action="ppaction://hlinksldjump"/>
          </p:cNvPr>
          <p:cNvSpPr/>
          <p:nvPr/>
        </p:nvSpPr>
        <p:spPr>
          <a:xfrm rot="10800000">
            <a:off x="786809" y="451899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8" name="Right Arrow 7">
            <a:hlinkClick r:id="rId7" action="ppaction://hlinksldjump"/>
          </p:cNvPr>
          <p:cNvSpPr/>
          <p:nvPr/>
        </p:nvSpPr>
        <p:spPr>
          <a:xfrm>
            <a:off x="6579551" y="446526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7415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72138" y="114031"/>
            <a:ext cx="914400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B4AA984-35B5-4C7B-9B56-B1356246C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2" y="353103"/>
            <a:ext cx="7788808" cy="572700"/>
          </a:xfrm>
        </p:spPr>
        <p:txBody>
          <a:bodyPr/>
          <a:lstStyle/>
          <a:p>
            <a:r>
              <a:rPr lang="en-US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Comparing large </a:t>
            </a:r>
            <a:r>
              <a:rPr lang="en-US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numbers</a:t>
            </a:r>
            <a:r>
              <a:rPr lang="en-US" sz="1800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IN" sz="1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B3285B6B-20FC-4136-AF54-41E7AE903D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6591" y="1374779"/>
            <a:ext cx="8520600" cy="3416400"/>
          </a:xfrm>
        </p:spPr>
        <p:txBody>
          <a:bodyPr/>
          <a:lstStyle/>
          <a:p>
            <a:pPr algn="just"/>
            <a:endParaRPr lang="en-US" sz="1400" b="0" i="0" dirty="0">
              <a:solidFill>
                <a:srgbClr val="22222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7" name="Picture 4" descr="How to comparing between Two large numbers - YouTub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037" y="1049527"/>
            <a:ext cx="6925340" cy="3517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ight Arrow 8">
            <a:hlinkClick r:id="rId5" action="ppaction://hlinksldjump"/>
          </p:cNvPr>
          <p:cNvSpPr/>
          <p:nvPr/>
        </p:nvSpPr>
        <p:spPr>
          <a:xfrm rot="10800000">
            <a:off x="786809" y="451899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0" name="Right Arrow 9">
            <a:hlinkClick r:id="rId6" action="ppaction://hlinksldjump"/>
          </p:cNvPr>
          <p:cNvSpPr/>
          <p:nvPr/>
        </p:nvSpPr>
        <p:spPr>
          <a:xfrm>
            <a:off x="6579551" y="446526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046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61121" y="69963"/>
            <a:ext cx="914400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B4AA984-35B5-4C7B-9B56-B1356246C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2" y="476827"/>
            <a:ext cx="7788808" cy="572700"/>
          </a:xfrm>
        </p:spPr>
        <p:txBody>
          <a:bodyPr/>
          <a:lstStyle/>
          <a:p>
            <a:pPr>
              <a:lnSpc>
                <a:spcPct val="115000"/>
              </a:lnSpc>
            </a:pPr>
            <a:r>
              <a:rPr lang="en-US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Rules of Comparison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24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4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18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/>
              <a:t>Rules of comparison of numbers. </a:t>
            </a:r>
            <a:r>
              <a:rPr lang="en-IN" sz="1600" dirty="0"/>
              <a:t/>
            </a:r>
            <a:br>
              <a:rPr lang="en-IN" sz="1600" dirty="0"/>
            </a:br>
            <a:r>
              <a:rPr lang="en-US" sz="1800" u="sng" dirty="0">
                <a:hlinkClick r:id="rId4"/>
              </a:rPr>
              <a:t>https://</a:t>
            </a:r>
            <a:r>
              <a:rPr lang="en-US" sz="1800" u="sng" dirty="0" smtClean="0">
                <a:hlinkClick r:id="rId4"/>
              </a:rPr>
              <a:t>www.youtube.com/watch?v=BEbh_cGcZmM</a:t>
            </a:r>
            <a:r>
              <a:rPr lang="en-US" sz="1800" dirty="0" smtClean="0"/>
              <a:t>(4.16)</a:t>
            </a:r>
            <a:r>
              <a:rPr lang="en-US" sz="18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18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1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B3285B6B-20FC-4136-AF54-41E7AE903D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6591" y="1374779"/>
            <a:ext cx="8520600" cy="3416400"/>
          </a:xfrm>
        </p:spPr>
        <p:txBody>
          <a:bodyPr/>
          <a:lstStyle/>
          <a:p>
            <a:pPr algn="just"/>
            <a:endParaRPr lang="en-US" sz="1400" b="0" i="0" dirty="0">
              <a:solidFill>
                <a:srgbClr val="22222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  <p:sp>
        <p:nvSpPr>
          <p:cNvPr id="7" name="Right Arrow 6">
            <a:hlinkClick r:id="rId5" action="ppaction://hlinksldjump"/>
          </p:cNvPr>
          <p:cNvSpPr/>
          <p:nvPr/>
        </p:nvSpPr>
        <p:spPr>
          <a:xfrm rot="10800000">
            <a:off x="786809" y="451899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9" name="Right Arrow 8">
            <a:hlinkClick r:id="rId6" action="ppaction://hlinksldjump"/>
          </p:cNvPr>
          <p:cNvSpPr/>
          <p:nvPr/>
        </p:nvSpPr>
        <p:spPr>
          <a:xfrm>
            <a:off x="6579551" y="446526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4101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08097" y="63053"/>
            <a:ext cx="815519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02257" y="1362974"/>
            <a:ext cx="845388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sz="2000" dirty="0"/>
          </a:p>
          <a:p>
            <a:r>
              <a:rPr lang="en-US" sz="2000" dirty="0" smtClean="0">
                <a:solidFill>
                  <a:srgbClr val="00B0F0"/>
                </a:solidFill>
              </a:rPr>
              <a:t>https://www.youtube.com/watch?v=yUKcKLxYq-k&amp;t=12s(10.16</a:t>
            </a:r>
            <a:r>
              <a:rPr lang="en-US" sz="2000" dirty="0" smtClean="0"/>
              <a:t>)</a:t>
            </a:r>
          </a:p>
          <a:p>
            <a:endParaRPr lang="en-IN" sz="2400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B4AA984-35B5-4C7B-9B56-B1356246C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466" y="476827"/>
            <a:ext cx="7953154" cy="572700"/>
          </a:xfrm>
        </p:spPr>
        <p:txBody>
          <a:bodyPr/>
          <a:lstStyle/>
          <a:p>
            <a:pPr>
              <a:lnSpc>
                <a:spcPct val="115000"/>
              </a:lnSpc>
            </a:pPr>
            <a:r>
              <a:rPr lang="en-US" sz="24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Comparison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24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 numbers described with the help of following video</a:t>
            </a:r>
            <a:br>
              <a:rPr lang="en-US" sz="24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18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 smtClean="0"/>
              <a:t> </a:t>
            </a:r>
            <a:r>
              <a:rPr lang="en-IN" sz="1600" dirty="0"/>
              <a:t/>
            </a:r>
            <a:br>
              <a:rPr lang="en-IN" sz="1600" dirty="0"/>
            </a:br>
            <a:r>
              <a:rPr lang="en-US" sz="18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18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1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ight Arrow 5">
            <a:hlinkClick r:id="rId4" action="ppaction://hlinksldjump"/>
          </p:cNvPr>
          <p:cNvSpPr/>
          <p:nvPr/>
        </p:nvSpPr>
        <p:spPr>
          <a:xfrm rot="10800000">
            <a:off x="786809" y="451899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Right Arrow 6">
            <a:hlinkClick r:id="rId5" action="ppaction://hlinksldjump"/>
          </p:cNvPr>
          <p:cNvSpPr/>
          <p:nvPr/>
        </p:nvSpPr>
        <p:spPr>
          <a:xfrm>
            <a:off x="6579551" y="446526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0443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7113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62974" y="454815"/>
            <a:ext cx="50962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Rules of comparison of 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numbers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IN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 descr="Place Value: 4.NBT.2 Comparing Numbers PowerPoint Lesson *EDITABLE*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4471" y="1398281"/>
            <a:ext cx="5063706" cy="309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ight Arrow 5">
            <a:hlinkClick r:id="rId5" action="ppaction://hlinksldjump"/>
          </p:cNvPr>
          <p:cNvSpPr/>
          <p:nvPr/>
        </p:nvSpPr>
        <p:spPr>
          <a:xfrm rot="10800000">
            <a:off x="786809" y="451899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Right Arrow 6">
            <a:hlinkClick r:id="rId6" action="ppaction://hlinksldjump"/>
          </p:cNvPr>
          <p:cNvSpPr/>
          <p:nvPr/>
        </p:nvSpPr>
        <p:spPr>
          <a:xfrm>
            <a:off x="6579551" y="446526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9884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25801" y="17007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48990" y="2223686"/>
            <a:ext cx="6988020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Clearly both the numbers have equal number of digits i.e. 7 digits.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At the leftmost ,both have the same digit 6.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At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second place from left ,again both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have the same digit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2.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At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third place ,from the left the first number has digit 3and the second number has digit 5.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Since 3&lt;5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6236489   &lt;   6253278</a:t>
            </a:r>
            <a:endParaRPr lang="en-IN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541780"/>
              </p:ext>
            </p:extLst>
          </p:nvPr>
        </p:nvGraphicFramePr>
        <p:xfrm>
          <a:off x="1069676" y="1026542"/>
          <a:ext cx="6081625" cy="9489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861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686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3664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0058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6861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86927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86927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4744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dirty="0">
                          <a:effectLst/>
                        </a:rPr>
                        <a:t>6</a:t>
                      </a:r>
                      <a:endParaRPr lang="en-IN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dirty="0">
                          <a:effectLst/>
                        </a:rPr>
                        <a:t>2</a:t>
                      </a:r>
                      <a:endParaRPr lang="en-IN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dirty="0">
                          <a:effectLst/>
                        </a:rPr>
                        <a:t>3</a:t>
                      </a:r>
                      <a:endParaRPr lang="en-IN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dirty="0">
                          <a:effectLst/>
                        </a:rPr>
                        <a:t>6</a:t>
                      </a:r>
                      <a:endParaRPr lang="en-IN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dirty="0">
                          <a:effectLst/>
                        </a:rPr>
                        <a:t>4</a:t>
                      </a:r>
                      <a:endParaRPr lang="en-IN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dirty="0">
                          <a:effectLst/>
                        </a:rPr>
                        <a:t>8</a:t>
                      </a:r>
                      <a:endParaRPr lang="en-IN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dirty="0">
                          <a:effectLst/>
                        </a:rPr>
                        <a:t>9</a:t>
                      </a:r>
                      <a:endParaRPr lang="en-IN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44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dirty="0">
                          <a:effectLst/>
                        </a:rPr>
                        <a:t>6</a:t>
                      </a:r>
                      <a:endParaRPr lang="en-IN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dirty="0">
                          <a:effectLst/>
                        </a:rPr>
                        <a:t>2</a:t>
                      </a:r>
                      <a:endParaRPr lang="en-IN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dirty="0">
                          <a:effectLst/>
                        </a:rPr>
                        <a:t>5</a:t>
                      </a:r>
                      <a:endParaRPr lang="en-IN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dirty="0">
                          <a:effectLst/>
                        </a:rPr>
                        <a:t>3</a:t>
                      </a:r>
                      <a:endParaRPr lang="en-IN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dirty="0">
                          <a:effectLst/>
                        </a:rPr>
                        <a:t>2</a:t>
                      </a:r>
                      <a:endParaRPr lang="en-IN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dirty="0">
                          <a:effectLst/>
                        </a:rPr>
                        <a:t>7</a:t>
                      </a:r>
                      <a:endParaRPr lang="en-IN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dirty="0">
                          <a:effectLst/>
                        </a:rPr>
                        <a:t>8</a:t>
                      </a:r>
                      <a:endParaRPr lang="en-IN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638300" y="26685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9676" y="341181"/>
            <a:ext cx="72370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Compare 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62,36,489 and 62,53,278 using charts</a:t>
            </a:r>
            <a:endParaRPr lang="en-IN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ight Arrow 8">
            <a:hlinkClick r:id="rId4" action="ppaction://hlinksldjump"/>
          </p:cNvPr>
          <p:cNvSpPr/>
          <p:nvPr/>
        </p:nvSpPr>
        <p:spPr>
          <a:xfrm rot="10800000">
            <a:off x="786809" y="451899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0" name="Right Arrow 9">
            <a:hlinkClick r:id="rId5" action="ppaction://hlinksldjump"/>
          </p:cNvPr>
          <p:cNvSpPr/>
          <p:nvPr/>
        </p:nvSpPr>
        <p:spPr>
          <a:xfrm>
            <a:off x="6579551" y="446526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6884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13883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552893" y="72861"/>
            <a:ext cx="4582634" cy="573088"/>
          </a:xfrm>
        </p:spPr>
        <p:txBody>
          <a:bodyPr/>
          <a:lstStyle/>
          <a:p>
            <a:r>
              <a:rPr lang="en-IN" sz="24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Evaluation Question</a:t>
            </a:r>
            <a:endParaRPr lang="en-IN" sz="2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112838" y="591809"/>
            <a:ext cx="6909728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Q1.</a:t>
            </a: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Which is greater?</a:t>
            </a:r>
            <a:b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(i) 537 or 98</a:t>
            </a:r>
            <a:b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(ii) 2428 or 529</a:t>
            </a:r>
            <a:b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(iii) 2, </a:t>
            </a:r>
            <a:r>
              <a:rPr lang="en-IN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59,467or 10,35,729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Solution:</a:t>
            </a:r>
          </a:p>
          <a:p>
            <a:pPr marL="114300" indent="0">
              <a:buNone/>
            </a:pP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(i) 537 or 98</a:t>
            </a:r>
          </a:p>
          <a:p>
            <a:pPr marL="114300" indent="0">
              <a:buNone/>
            </a:pP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Here 537 is a three digit number and 98 is a two digit number</a:t>
            </a:r>
          </a:p>
          <a:p>
            <a:pPr marL="114300" indent="0">
              <a:buNone/>
            </a:pPr>
            <a:r>
              <a:rPr lang="en-IN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∴ 537 </a:t>
            </a: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 98</a:t>
            </a:r>
          </a:p>
          <a:p>
            <a:pPr marL="114300" indent="0">
              <a:buNone/>
            </a:pP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(ii) 2428 or 529</a:t>
            </a:r>
          </a:p>
          <a:p>
            <a:pPr marL="114300" indent="0">
              <a:buNone/>
            </a:pP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Here 2428 is a four digit number and 529 is a three digit number</a:t>
            </a:r>
          </a:p>
          <a:p>
            <a:pPr marL="114300" indent="0">
              <a:buNone/>
            </a:pPr>
            <a:r>
              <a:rPr lang="en-IN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∴ 2428 </a:t>
            </a: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 529</a:t>
            </a:r>
          </a:p>
          <a:p>
            <a:pPr marL="114300" indent="0">
              <a:buNone/>
            </a:pP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(iii) 2, 59,467 or 10, 35,729</a:t>
            </a:r>
          </a:p>
          <a:p>
            <a:pPr marL="114300" indent="0">
              <a:buNone/>
            </a:pP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Here 10, 35,729 is a seven digit number and 2, 59,467 is a six digit number</a:t>
            </a:r>
          </a:p>
          <a:p>
            <a:pPr marL="114300" indent="0">
              <a:buNone/>
            </a:pPr>
            <a:r>
              <a:rPr lang="en-IN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∴ 10,35,729 </a:t>
            </a: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 2,59,467</a:t>
            </a:r>
          </a:p>
          <a:p>
            <a:pPr marL="114300" indent="0">
              <a:buNone/>
            </a:pPr>
            <a:r>
              <a:rPr lang="en-IN" dirty="0"/>
              <a:t/>
            </a:r>
            <a:br>
              <a:rPr lang="en-IN" dirty="0"/>
            </a:br>
            <a:r>
              <a:rPr lang="en-IN" dirty="0"/>
              <a:t/>
            </a:r>
            <a:br>
              <a:rPr lang="en-IN" dirty="0"/>
            </a:br>
            <a:endParaRPr lang="en-IN" dirty="0"/>
          </a:p>
          <a:p>
            <a:pPr marL="114300" indent="0">
              <a:buNone/>
            </a:pPr>
            <a:endParaRPr lang="en-IN" dirty="0"/>
          </a:p>
          <a:p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7" name="Right Arrow 6">
            <a:hlinkClick r:id="rId4" action="ppaction://hlinksldjump"/>
          </p:cNvPr>
          <p:cNvSpPr/>
          <p:nvPr/>
        </p:nvSpPr>
        <p:spPr>
          <a:xfrm rot="10800000">
            <a:off x="581210" y="4667019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9" name="Right Arrow 8">
            <a:hlinkClick r:id="rId5" action="ppaction://hlinksldjump"/>
          </p:cNvPr>
          <p:cNvSpPr/>
          <p:nvPr/>
        </p:nvSpPr>
        <p:spPr>
          <a:xfrm>
            <a:off x="6862513" y="4608103"/>
            <a:ext cx="531628" cy="34008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5423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2936</TotalTime>
  <Words>361</Words>
  <Application>Microsoft Office PowerPoint</Application>
  <PresentationFormat>On-screen Show (16:9)</PresentationFormat>
  <Paragraphs>100</Paragraphs>
  <Slides>15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Simple Light</vt:lpstr>
      <vt:lpstr>PowerPoint Presentation</vt:lpstr>
      <vt:lpstr>Learning outcome </vt:lpstr>
      <vt:lpstr>PowerPoint Presentation</vt:lpstr>
      <vt:lpstr>Comparing large numbers </vt:lpstr>
      <vt:lpstr>Rules of Comparison    Rules of comparison of numbers.  https://www.youtube.com/watch?v=BEbh_cGcZmM(4.16) </vt:lpstr>
      <vt:lpstr>Comparison of numbers described with the help of following video      </vt:lpstr>
      <vt:lpstr>PowerPoint Presentation</vt:lpstr>
      <vt:lpstr>PowerPoint Presentation</vt:lpstr>
      <vt:lpstr>Evaluation Question</vt:lpstr>
      <vt:lpstr>Evaluation Question</vt:lpstr>
      <vt:lpstr>Evaluation Question</vt:lpstr>
      <vt:lpstr>Evaluation Question</vt:lpstr>
      <vt:lpstr>Evaluation Question</vt:lpstr>
      <vt:lpstr>Additional Homework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110</cp:revision>
  <dcterms:modified xsi:type="dcterms:W3CDTF">2021-12-15T10:02:56Z</dcterms:modified>
</cp:coreProperties>
</file>