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86" r:id="rId3"/>
    <p:sldId id="314" r:id="rId4"/>
    <p:sldId id="290" r:id="rId5"/>
    <p:sldId id="308" r:id="rId6"/>
    <p:sldId id="310" r:id="rId7"/>
    <p:sldId id="311" r:id="rId8"/>
    <p:sldId id="312" r:id="rId9"/>
    <p:sldId id="316" r:id="rId10"/>
    <p:sldId id="317" r:id="rId11"/>
    <p:sldId id="318" r:id="rId12"/>
    <p:sldId id="319" r:id="rId13"/>
    <p:sldId id="320" r:id="rId14"/>
    <p:sldId id="321" r:id="rId15"/>
    <p:sldId id="309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PROPORTION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PROPORTION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 TOPIC: PROBLEM SOLVING BASED ON CONTINUED PROPORTION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PERIOD NO:4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9.</a:t>
            </a:r>
            <a:r>
              <a:rPr lang="en-IN" sz="1600" dirty="0"/>
              <a:t> Given</a:t>
            </a:r>
          </a:p>
          <a:p>
            <a:pPr marL="114300" indent="0">
              <a:buNone/>
            </a:pPr>
            <a:r>
              <a:rPr lang="en-IN" sz="1600" dirty="0"/>
              <a:t>Cost of 10 kg sugar = </a:t>
            </a:r>
            <a:r>
              <a:rPr lang="en-IN" sz="1600" dirty="0" err="1"/>
              <a:t>Rs</a:t>
            </a:r>
            <a:r>
              <a:rPr lang="en-IN" sz="1600" dirty="0"/>
              <a:t> 350</a:t>
            </a:r>
          </a:p>
          <a:p>
            <a:pPr marL="114300" indent="0">
              <a:buNone/>
            </a:pPr>
            <a:r>
              <a:rPr lang="en-IN" sz="1600" dirty="0"/>
              <a:t>Cost of x kg sugar = </a:t>
            </a:r>
            <a:r>
              <a:rPr lang="en-IN" sz="1600" dirty="0" err="1"/>
              <a:t>Rs</a:t>
            </a:r>
            <a:r>
              <a:rPr lang="en-IN" sz="1600" dirty="0"/>
              <a:t> 175</a:t>
            </a:r>
          </a:p>
          <a:p>
            <a:pPr marL="114300" indent="0">
              <a:buNone/>
            </a:pPr>
            <a:r>
              <a:rPr lang="en-IN" sz="1600" dirty="0"/>
              <a:t>The value of x can be calculated as shown below</a:t>
            </a:r>
          </a:p>
          <a:p>
            <a:pPr marL="114300" indent="0">
              <a:buNone/>
            </a:pPr>
            <a:r>
              <a:rPr lang="en-IN" sz="1600" dirty="0"/>
              <a:t>10 kg: x kg:: 350: 175</a:t>
            </a:r>
          </a:p>
          <a:p>
            <a:pPr marL="114300" indent="0">
              <a:buNone/>
            </a:pPr>
            <a:r>
              <a:rPr lang="en-IN" sz="1600" dirty="0"/>
              <a:t>10 × 175 = 350 × x</a:t>
            </a:r>
          </a:p>
          <a:p>
            <a:pPr marL="114300" indent="0">
              <a:buNone/>
            </a:pPr>
            <a:r>
              <a:rPr lang="en-IN" sz="1600" dirty="0"/>
              <a:t>350 x = 1750</a:t>
            </a:r>
          </a:p>
          <a:p>
            <a:pPr marL="114300" indent="0">
              <a:buNone/>
            </a:pPr>
            <a:r>
              <a:rPr lang="en-IN" sz="1600" dirty="0"/>
              <a:t>x = 1750 / 350</a:t>
            </a:r>
          </a:p>
          <a:p>
            <a:pPr marL="114300" indent="0">
              <a:buNone/>
            </a:pPr>
            <a:r>
              <a:rPr lang="en-IN" sz="1600" dirty="0"/>
              <a:t>x = 5	</a:t>
            </a:r>
          </a:p>
          <a:p>
            <a:pPr marL="114300" indent="0">
              <a:buNone/>
            </a:pPr>
            <a:r>
              <a:rPr lang="en-IN" sz="1600" dirty="0"/>
              <a:t>Therefore, 5 kg of sugar costs </a:t>
            </a:r>
            <a:r>
              <a:rPr lang="en-IN" sz="1600" dirty="0" err="1"/>
              <a:t>Rs</a:t>
            </a:r>
            <a:r>
              <a:rPr lang="en-IN" sz="1600" dirty="0"/>
              <a:t> 175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41905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10(i)</a:t>
            </a:r>
            <a:r>
              <a:rPr lang="en-IN" sz="1600" dirty="0"/>
              <a:t> Ratio of length of two rope = 7: 5</a:t>
            </a:r>
          </a:p>
          <a:p>
            <a:pPr marL="114300" indent="0">
              <a:buNone/>
            </a:pPr>
            <a:r>
              <a:rPr lang="en-IN" sz="1600" dirty="0"/>
              <a:t>And longer rope = 22.5 m</a:t>
            </a:r>
          </a:p>
          <a:p>
            <a:pPr marL="114300" indent="0">
              <a:buNone/>
            </a:pPr>
            <a:r>
              <a:rPr lang="en-IN" sz="1600" dirty="0"/>
              <a:t>Let the shorter rope length be x</a:t>
            </a:r>
          </a:p>
          <a:p>
            <a:pPr marL="114300" indent="0">
              <a:buNone/>
            </a:pPr>
            <a:r>
              <a:rPr lang="en-IN" sz="1600" dirty="0"/>
              <a:t>Hence, length of shorter rope can be calculated as below</a:t>
            </a:r>
          </a:p>
          <a:p>
            <a:pPr marL="114300" indent="0">
              <a:buNone/>
            </a:pPr>
            <a:r>
              <a:rPr lang="en-IN" sz="1600" dirty="0"/>
              <a:t>7: 5 = 22.5: x</a:t>
            </a:r>
          </a:p>
          <a:p>
            <a:pPr marL="114300" indent="0">
              <a:buNone/>
            </a:pPr>
            <a:r>
              <a:rPr lang="en-IN" sz="1600" dirty="0"/>
              <a:t>7x = 22.5 × 5</a:t>
            </a:r>
          </a:p>
          <a:p>
            <a:pPr marL="114300" indent="0">
              <a:buNone/>
            </a:pPr>
            <a:r>
              <a:rPr lang="en-IN" sz="1600" dirty="0"/>
              <a:t>x = (22.5 × 5) / 7</a:t>
            </a:r>
          </a:p>
          <a:p>
            <a:pPr marL="114300" indent="0">
              <a:buNone/>
            </a:pPr>
            <a:r>
              <a:rPr lang="en-IN" sz="1600" dirty="0"/>
              <a:t>x = 112.5 / 7</a:t>
            </a:r>
          </a:p>
          <a:p>
            <a:pPr marL="114300" indent="0">
              <a:buNone/>
            </a:pPr>
            <a:r>
              <a:rPr lang="en-IN" sz="1600" dirty="0"/>
              <a:t>x = 16.07 m</a:t>
            </a:r>
          </a:p>
          <a:p>
            <a:pPr marL="114300" indent="0">
              <a:buNone/>
            </a:pPr>
            <a:r>
              <a:rPr lang="en-IN" sz="1600" dirty="0"/>
              <a:t>Therefore the length of shorter rope is 16.07 m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4693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11.</a:t>
            </a:r>
            <a:r>
              <a:rPr lang="en-IN" sz="1600" b="1" dirty="0"/>
              <a:t> 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</a:t>
            </a:r>
          </a:p>
          <a:p>
            <a:pPr marL="114300" indent="0">
              <a:buNone/>
            </a:pPr>
            <a:r>
              <a:rPr lang="en-IN" sz="1600" dirty="0"/>
              <a:t>Numbers are 4, x and 9 are in continued proportion</a:t>
            </a:r>
          </a:p>
          <a:p>
            <a:pPr marL="114300" indent="0">
              <a:buNone/>
            </a:pPr>
            <a:r>
              <a:rPr lang="en-IN" sz="1600" dirty="0"/>
              <a:t>Hence we can find out value of x as below</a:t>
            </a:r>
          </a:p>
          <a:p>
            <a:pPr marL="114300" indent="0">
              <a:buNone/>
            </a:pPr>
            <a:r>
              <a:rPr lang="en-IN" sz="1600" dirty="0"/>
              <a:t>4: x = x: 9</a:t>
            </a:r>
          </a:p>
          <a:p>
            <a:pPr marL="114300" indent="0">
              <a:buNone/>
            </a:pPr>
            <a:r>
              <a:rPr lang="en-IN" sz="1600" dirty="0"/>
              <a:t>x</a:t>
            </a:r>
            <a:r>
              <a:rPr lang="en-IN" sz="1600" baseline="30000" dirty="0"/>
              <a:t>2</a:t>
            </a:r>
            <a:r>
              <a:rPr lang="en-IN" sz="1600" dirty="0"/>
              <a:t> = 9</a:t>
            </a:r>
            <a:r>
              <a:rPr lang="en-IN" sz="1600" b="1" dirty="0"/>
              <a:t> </a:t>
            </a:r>
            <a:r>
              <a:rPr lang="en-IN" sz="1600" dirty="0"/>
              <a:t>× 4	</a:t>
            </a:r>
          </a:p>
          <a:p>
            <a:pPr marL="114300" indent="0">
              <a:buNone/>
            </a:pPr>
            <a:r>
              <a:rPr lang="en-IN" sz="1600" dirty="0"/>
              <a:t>x = </a:t>
            </a:r>
            <a:r>
              <a:rPr lang="en-IN" sz="1600" b="1" dirty="0"/>
              <a:t>√</a:t>
            </a:r>
            <a:r>
              <a:rPr lang="en-IN" sz="1600" dirty="0"/>
              <a:t>36</a:t>
            </a:r>
          </a:p>
          <a:p>
            <a:pPr marL="114300" indent="0">
              <a:buNone/>
            </a:pPr>
            <a:r>
              <a:rPr lang="en-IN" sz="1600" dirty="0"/>
              <a:t>x = 6</a:t>
            </a:r>
          </a:p>
          <a:p>
            <a:pPr marL="114300" indent="0">
              <a:buNone/>
            </a:pPr>
            <a:r>
              <a:rPr lang="en-IN" sz="1600" dirty="0"/>
              <a:t>Therefore the value of x is 6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6463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12.</a:t>
            </a:r>
            <a:r>
              <a:rPr lang="en-IN" sz="1600" dirty="0"/>
              <a:t> Given</a:t>
            </a:r>
          </a:p>
          <a:p>
            <a:pPr marL="114300" indent="0">
              <a:buNone/>
            </a:pPr>
            <a:r>
              <a:rPr lang="en-IN" sz="1600" dirty="0"/>
              <a:t>Numbers are 25, 35 and x are in continued </a:t>
            </a:r>
            <a:r>
              <a:rPr lang="en-IN" sz="1600" dirty="0" smtClean="0"/>
              <a:t>proportion</a:t>
            </a:r>
          </a:p>
          <a:p>
            <a:pPr marL="114300" indent="0">
              <a:buNone/>
            </a:pPr>
            <a:r>
              <a:rPr lang="en-IN" sz="1600" dirty="0" smtClean="0"/>
              <a:t>Hence </a:t>
            </a:r>
            <a:r>
              <a:rPr lang="en-IN" sz="1600" dirty="0"/>
              <a:t>we can find out value of x as below</a:t>
            </a:r>
          </a:p>
          <a:p>
            <a:pPr marL="114300" indent="0">
              <a:buNone/>
            </a:pPr>
            <a:r>
              <a:rPr lang="en-IN" sz="1600" dirty="0"/>
              <a:t>25: 35 = 35: x</a:t>
            </a:r>
          </a:p>
          <a:p>
            <a:pPr marL="114300" indent="0">
              <a:buNone/>
            </a:pPr>
            <a:r>
              <a:rPr lang="en-IN" sz="1600" dirty="0"/>
              <a:t>25 × x = 35 × 35</a:t>
            </a:r>
          </a:p>
          <a:p>
            <a:pPr marL="114300" indent="0">
              <a:buNone/>
            </a:pPr>
            <a:r>
              <a:rPr lang="en-IN" sz="1600" dirty="0"/>
              <a:t>x = (35 × 35) / 25</a:t>
            </a:r>
          </a:p>
          <a:p>
            <a:pPr marL="114300" indent="0">
              <a:buNone/>
            </a:pPr>
            <a:r>
              <a:rPr lang="en-IN" sz="1600" dirty="0"/>
              <a:t>x = 1225 / 25</a:t>
            </a:r>
          </a:p>
          <a:p>
            <a:pPr marL="114300" indent="0">
              <a:buNone/>
            </a:pPr>
            <a:r>
              <a:rPr lang="en-IN" sz="1600" dirty="0"/>
              <a:t>x = 49</a:t>
            </a:r>
          </a:p>
          <a:p>
            <a:pPr marL="114300" indent="0">
              <a:buNone/>
            </a:pPr>
            <a:r>
              <a:rPr lang="en-IN" sz="1600" dirty="0"/>
              <a:t>Therefore the value of x is 49</a:t>
            </a:r>
          </a:p>
          <a:p>
            <a:pPr marL="114300" indent="0">
              <a:buNone/>
            </a:pPr>
            <a:r>
              <a:rPr lang="en-IN" sz="1600" dirty="0"/>
              <a:t> 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76839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10(ii)</a:t>
            </a:r>
            <a:r>
              <a:rPr lang="en-IN" sz="1600" dirty="0"/>
              <a:t> (ii) longer rope, if the shorter is 9.8 m</a:t>
            </a:r>
          </a:p>
          <a:p>
            <a:pPr marL="114300" indent="0">
              <a:buNone/>
            </a:pPr>
            <a:r>
              <a:rPr lang="en-IN" sz="1600" dirty="0"/>
              <a:t>Given</a:t>
            </a:r>
          </a:p>
          <a:p>
            <a:pPr marL="114300" indent="0">
              <a:buNone/>
            </a:pPr>
            <a:r>
              <a:rPr lang="en-IN" sz="1600" dirty="0"/>
              <a:t>Ratio of length of two rope = 7: 5</a:t>
            </a:r>
          </a:p>
          <a:p>
            <a:pPr marL="114300" indent="0">
              <a:buNone/>
            </a:pPr>
            <a:r>
              <a:rPr lang="en-IN" sz="1600" dirty="0"/>
              <a:t>And shorter rope = 9.8 m</a:t>
            </a:r>
          </a:p>
          <a:p>
            <a:pPr marL="114300" indent="0">
              <a:buNone/>
            </a:pPr>
            <a:r>
              <a:rPr lang="en-IN" sz="1600" dirty="0"/>
              <a:t>Let the length of longer rope be x</a:t>
            </a:r>
          </a:p>
          <a:p>
            <a:pPr marL="114300" indent="0">
              <a:buNone/>
            </a:pPr>
            <a:r>
              <a:rPr lang="en-IN" sz="1600" dirty="0"/>
              <a:t>Hence, the length of longer rope can be calculated as below</a:t>
            </a:r>
          </a:p>
          <a:p>
            <a:pPr marL="114300" indent="0">
              <a:buNone/>
            </a:pPr>
            <a:r>
              <a:rPr lang="en-IN" sz="1600" dirty="0"/>
              <a:t>7: 5 = x: 9.8	</a:t>
            </a:r>
          </a:p>
          <a:p>
            <a:pPr marL="114300" indent="0">
              <a:buNone/>
            </a:pPr>
            <a:r>
              <a:rPr lang="en-IN" sz="1600" dirty="0"/>
              <a:t>5x = 9.8 × 7</a:t>
            </a:r>
          </a:p>
          <a:p>
            <a:pPr marL="114300" indent="0">
              <a:buNone/>
            </a:pPr>
            <a:r>
              <a:rPr lang="en-IN" sz="1600" dirty="0"/>
              <a:t>x = (9.8 × 7) / 5</a:t>
            </a:r>
          </a:p>
          <a:p>
            <a:pPr marL="114300" indent="0">
              <a:buNone/>
            </a:pPr>
            <a:r>
              <a:rPr lang="en-IN" sz="1600" dirty="0"/>
              <a:t>x = 68.6 / 5</a:t>
            </a:r>
          </a:p>
          <a:p>
            <a:pPr marL="114300" indent="0">
              <a:buNone/>
            </a:pPr>
            <a:r>
              <a:rPr lang="en-IN" sz="1600" dirty="0"/>
              <a:t>x = 13.72 m</a:t>
            </a:r>
          </a:p>
          <a:p>
            <a:pPr marL="114300" indent="0">
              <a:buNone/>
            </a:pPr>
            <a:r>
              <a:rPr lang="en-IN" sz="1600" dirty="0"/>
              <a:t>Therefore the length of longer rope is 13.72 m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29387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Ex.12 C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</a:t>
            </a:r>
            <a:r>
              <a:rPr lang="en-US" sz="1800" dirty="0"/>
              <a:t>will be able to </a:t>
            </a:r>
            <a:r>
              <a:rPr lang="en-US" sz="1800" dirty="0" smtClean="0"/>
              <a:t>solve sums of continued proportion</a:t>
            </a:r>
            <a:endParaRPr lang="en-IN" sz="1800" dirty="0"/>
          </a:p>
          <a:p>
            <a:pPr lvl="0"/>
            <a:endParaRPr lang="en-US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</a:t>
            </a:r>
            <a:r>
              <a:rPr lang="en-US" sz="1800" dirty="0"/>
              <a:t>will be able to apply </a:t>
            </a:r>
            <a:r>
              <a:rPr lang="en-US" sz="1800" dirty="0" smtClean="0"/>
              <a:t>continued proportion in real life </a:t>
            </a:r>
            <a:r>
              <a:rPr lang="en-US" sz="1800" dirty="0" smtClean="0"/>
              <a:t>situation</a:t>
            </a:r>
            <a:endParaRPr lang="en-IN" sz="1800" dirty="0"/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445025"/>
            <a:ext cx="8254330" cy="5727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PRVIOUS KNOWLEDGE TEST</a:t>
            </a:r>
            <a:r>
              <a:rPr lang="en-IN" dirty="0">
                <a:solidFill>
                  <a:srgbClr val="FF0000"/>
                </a:solidFill>
              </a:rPr>
              <a:t/>
            </a:r>
            <a:br>
              <a:rPr lang="en-IN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10883" y="1371600"/>
            <a:ext cx="6047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/>
              <a:t>1. Are the following numbers in proportion:</a:t>
            </a:r>
            <a:endParaRPr lang="en-IN" dirty="0"/>
          </a:p>
          <a:p>
            <a:r>
              <a:rPr lang="en-IN" b="1" dirty="0"/>
              <a:t>(i) 32, 40, 48 and 60?</a:t>
            </a:r>
            <a:endParaRPr lang="en-IN" dirty="0"/>
          </a:p>
          <a:p>
            <a:r>
              <a:rPr lang="en-IN" b="1" dirty="0"/>
              <a:t>(ii) 12, 15, 18 and 20</a:t>
            </a:r>
            <a:r>
              <a:rPr lang="en-IN" b="1" dirty="0" smtClean="0"/>
              <a:t>?</a:t>
            </a:r>
          </a:p>
          <a:p>
            <a:pPr marL="114300" indent="0">
              <a:buNone/>
            </a:pPr>
            <a:r>
              <a:rPr lang="en-IN" b="1" dirty="0"/>
              <a:t>2. Find the value of x in each of the following such that the given numbers are in proportion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(i) 14, 42, x and 75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(ii) 45, 135, 90 and x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 -12 C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3</a:t>
            </a:r>
            <a:r>
              <a:rPr lang="en-IN" sz="1600" b="1" dirty="0"/>
              <a:t>. The costs of two articles are in the ratio 7: 4. If the cost of the first article is </a:t>
            </a:r>
            <a:r>
              <a:rPr lang="en-IN" sz="1600" b="1" dirty="0" err="1"/>
              <a:t>Rs</a:t>
            </a:r>
            <a:r>
              <a:rPr lang="en-IN" sz="1600" b="1" dirty="0"/>
              <a:t> 2800; find the cost of the second article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4. The ratio of the length and the width of a rectangular sheet of paper is 8: 5. If the width of the sheet is 17.5 cm; find the length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5. The ages of A and B are in the ratio 6: 5. If A’s age is 18 years, find the age of B.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6. A sum of </a:t>
            </a:r>
            <a:r>
              <a:rPr lang="en-IN" sz="1600" b="1" dirty="0" err="1"/>
              <a:t>Rs</a:t>
            </a:r>
            <a:r>
              <a:rPr lang="en-IN" sz="1600" b="1" dirty="0"/>
              <a:t> 10, 500 is divided among A, B and C in the ratio 5: 6: 4. Find the share of each.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7. Do the ratios 15 cm to 2 m and 10 sec to 3 minutes form a proportion?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8. Do the ratios 2 kg: 80 kg and 25 g: 625 g form a proportion?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9. 10 kg sugar cost </a:t>
            </a:r>
            <a:r>
              <a:rPr lang="en-IN" sz="1600" b="1" dirty="0" err="1"/>
              <a:t>Rs</a:t>
            </a:r>
            <a:r>
              <a:rPr lang="en-IN" sz="1600" b="1" dirty="0"/>
              <a:t> 350. If x kg sugar of the same kind costs </a:t>
            </a:r>
            <a:r>
              <a:rPr lang="en-IN" sz="1600" b="1" dirty="0" err="1"/>
              <a:t>Rs</a:t>
            </a:r>
            <a:r>
              <a:rPr lang="en-IN" sz="1600" b="1" dirty="0"/>
              <a:t> 175, find the value of </a:t>
            </a:r>
            <a:r>
              <a:rPr lang="en-IN" sz="1600" b="1" dirty="0" smtClean="0"/>
              <a:t>x</a:t>
            </a:r>
          </a:p>
          <a:p>
            <a:pPr marL="114300" indent="0">
              <a:buNone/>
            </a:pPr>
            <a:r>
              <a:rPr lang="en-IN" sz="1600" b="1" dirty="0"/>
              <a:t>10. The length of two ropes are in the ratio 7: 5. Find the length of: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shorter rope, if the longer one is 22.5 m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(ii) longer rope, if the shorter is 9.8 m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11</a:t>
            </a:r>
            <a:r>
              <a:rPr lang="en-IN" sz="1600" b="1" dirty="0"/>
              <a:t>. If 4, x and 9 are in continued proportion, find the value of x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12. If 25, 35 and x are in continued proportion, find the value of </a:t>
            </a:r>
            <a:r>
              <a:rPr lang="en-IN" sz="1600" b="1" dirty="0" smtClean="0"/>
              <a:t>x</a:t>
            </a:r>
          </a:p>
          <a:p>
            <a:pPr marL="114300" indent="0">
              <a:buNone/>
            </a:pPr>
            <a:r>
              <a:rPr lang="en-IN" sz="1600" b="1" dirty="0" smtClean="0"/>
              <a:t>3.Solution:</a:t>
            </a:r>
            <a:r>
              <a:rPr lang="en-IN" sz="1600" dirty="0" smtClean="0"/>
              <a:t>Given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Costs of two articles are in the ratio = 7: 4</a:t>
            </a:r>
          </a:p>
          <a:p>
            <a:pPr marL="114300" indent="0">
              <a:buNone/>
            </a:pPr>
            <a:r>
              <a:rPr lang="en-IN" sz="1600" dirty="0"/>
              <a:t>Cost of first article = </a:t>
            </a:r>
            <a:r>
              <a:rPr lang="en-IN" sz="1600" dirty="0" err="1"/>
              <a:t>Rs</a:t>
            </a:r>
            <a:r>
              <a:rPr lang="en-IN" sz="1600" dirty="0"/>
              <a:t> 2800</a:t>
            </a:r>
          </a:p>
          <a:p>
            <a:pPr marL="114300" indent="0">
              <a:buNone/>
            </a:pPr>
            <a:r>
              <a:rPr lang="en-IN" sz="1600" dirty="0"/>
              <a:t>Let us assume the cost of second article be x</a:t>
            </a:r>
          </a:p>
          <a:p>
            <a:pPr marL="114300" indent="0">
              <a:buNone/>
            </a:pPr>
            <a:r>
              <a:rPr lang="en-IN" sz="1600" dirty="0"/>
              <a:t>Hence the value of second article can be calculated as shown below</a:t>
            </a:r>
          </a:p>
          <a:p>
            <a:pPr marL="114300" indent="0">
              <a:buNone/>
            </a:pPr>
            <a:r>
              <a:rPr lang="en-IN" sz="1600" dirty="0"/>
              <a:t>7: 4 = 2800: x	</a:t>
            </a:r>
          </a:p>
          <a:p>
            <a:pPr marL="114300" indent="0">
              <a:buNone/>
            </a:pPr>
            <a:r>
              <a:rPr lang="en-IN" sz="1600" dirty="0"/>
              <a:t>7 / 4 = 2800 / x</a:t>
            </a:r>
          </a:p>
          <a:p>
            <a:pPr marL="114300" indent="0">
              <a:buNone/>
            </a:pPr>
            <a:r>
              <a:rPr lang="en-IN" sz="1600" dirty="0"/>
              <a:t>7 × x = 2800 × 4</a:t>
            </a:r>
          </a:p>
          <a:p>
            <a:pPr marL="114300" indent="0">
              <a:buNone/>
            </a:pPr>
            <a:r>
              <a:rPr lang="en-IN" sz="1600" dirty="0"/>
              <a:t>x = (2800 × 4) / 7</a:t>
            </a:r>
          </a:p>
          <a:p>
            <a:pPr marL="114300" indent="0">
              <a:buNone/>
            </a:pPr>
            <a:r>
              <a:rPr lang="en-IN" sz="1600" dirty="0"/>
              <a:t>x = 11200 / </a:t>
            </a:r>
            <a:r>
              <a:rPr lang="en-IN" sz="1600" dirty="0" smtClean="0"/>
              <a:t>7 </a:t>
            </a:r>
            <a:r>
              <a:rPr lang="en-IN" sz="1600" dirty="0"/>
              <a:t>= 1600</a:t>
            </a:r>
          </a:p>
          <a:p>
            <a:pPr marL="114300" indent="0">
              <a:buNone/>
            </a:pPr>
            <a:r>
              <a:rPr lang="en-IN" sz="1600" dirty="0"/>
              <a:t>Therefore the cost of second article is </a:t>
            </a:r>
            <a:r>
              <a:rPr lang="en-IN" sz="1600" dirty="0" err="1"/>
              <a:t>Rs</a:t>
            </a:r>
            <a:r>
              <a:rPr lang="en-IN" sz="1600" dirty="0"/>
              <a:t> 1600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22860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4.Given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Ratio of the length and the width of a rectangular sheet of paper = 8: 5</a:t>
            </a:r>
          </a:p>
          <a:p>
            <a:pPr marL="114300" indent="0">
              <a:buNone/>
            </a:pPr>
            <a:r>
              <a:rPr lang="en-IN" sz="1600" dirty="0"/>
              <a:t>Width of the sheet = 17.5 </a:t>
            </a:r>
            <a:r>
              <a:rPr lang="en-IN" sz="1600" dirty="0" smtClean="0"/>
              <a:t>cm</a:t>
            </a:r>
          </a:p>
          <a:p>
            <a:pPr marL="114300" indent="0">
              <a:buNone/>
            </a:pPr>
            <a:r>
              <a:rPr lang="en-IN" sz="1600" dirty="0" smtClean="0"/>
              <a:t>Hence </a:t>
            </a:r>
            <a:r>
              <a:rPr lang="en-IN" sz="1600" dirty="0"/>
              <a:t>the value of length can be calculated as shown below</a:t>
            </a:r>
          </a:p>
          <a:p>
            <a:pPr marL="114300" indent="0">
              <a:buNone/>
            </a:pPr>
            <a:r>
              <a:rPr lang="en-IN" sz="1600" dirty="0"/>
              <a:t>8: 5 = x: 17.5</a:t>
            </a:r>
          </a:p>
          <a:p>
            <a:pPr marL="114300" indent="0">
              <a:buNone/>
            </a:pPr>
            <a:r>
              <a:rPr lang="en-IN" sz="1600" dirty="0"/>
              <a:t>8 / 5 = x / 17.5</a:t>
            </a:r>
          </a:p>
          <a:p>
            <a:pPr marL="114300" indent="0">
              <a:buNone/>
            </a:pPr>
            <a:r>
              <a:rPr lang="en-IN" sz="1600" dirty="0"/>
              <a:t>5 × x = 8 × 17.5</a:t>
            </a:r>
          </a:p>
          <a:p>
            <a:pPr marL="114300" indent="0">
              <a:buNone/>
            </a:pPr>
            <a:r>
              <a:rPr lang="en-IN" sz="1600" dirty="0"/>
              <a:t>x = (8 × 17.5) / 5</a:t>
            </a:r>
          </a:p>
          <a:p>
            <a:pPr marL="114300" indent="0">
              <a:buNone/>
            </a:pPr>
            <a:r>
              <a:rPr lang="en-IN" sz="1600" dirty="0"/>
              <a:t>x = 140 / 5</a:t>
            </a:r>
          </a:p>
          <a:p>
            <a:pPr marL="114300" indent="0">
              <a:buNone/>
            </a:pPr>
            <a:r>
              <a:rPr lang="en-IN" sz="1600" dirty="0"/>
              <a:t>x = 28</a:t>
            </a:r>
          </a:p>
          <a:p>
            <a:pPr marL="114300" indent="0">
              <a:buNone/>
            </a:pPr>
            <a:r>
              <a:rPr lang="en-IN" sz="1600" dirty="0"/>
              <a:t>Therefore the length of sheet is 28 cm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5.</a:t>
            </a:r>
            <a:r>
              <a:rPr lang="en-IN" sz="1600" b="1" dirty="0"/>
              <a:t> 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The </a:t>
            </a:r>
            <a:r>
              <a:rPr lang="en-IN" sz="1600" dirty="0"/>
              <a:t>ages of A and B are in the ratio = 6: 5</a:t>
            </a:r>
          </a:p>
          <a:p>
            <a:pPr marL="114300" indent="0">
              <a:buNone/>
            </a:pPr>
            <a:r>
              <a:rPr lang="en-IN" sz="1600" dirty="0"/>
              <a:t>Age of A = 18 years</a:t>
            </a:r>
          </a:p>
          <a:p>
            <a:pPr marL="114300" indent="0">
              <a:buNone/>
            </a:pPr>
            <a:r>
              <a:rPr lang="en-IN" sz="1600" dirty="0"/>
              <a:t>Let the age of B be x years</a:t>
            </a:r>
          </a:p>
          <a:p>
            <a:pPr marL="114300" indent="0">
              <a:buNone/>
            </a:pPr>
            <a:r>
              <a:rPr lang="en-IN" sz="1600" dirty="0"/>
              <a:t>Hence the value of B’s age can be calculated as shown below</a:t>
            </a:r>
          </a:p>
          <a:p>
            <a:pPr marL="114300" indent="0">
              <a:buNone/>
            </a:pPr>
            <a:r>
              <a:rPr lang="en-IN" sz="1600" dirty="0"/>
              <a:t>6: 5 = 18: x</a:t>
            </a:r>
          </a:p>
          <a:p>
            <a:pPr marL="114300" indent="0">
              <a:buNone/>
            </a:pPr>
            <a:r>
              <a:rPr lang="en-IN" sz="1600" dirty="0"/>
              <a:t>6 / 5 = 18 / x</a:t>
            </a:r>
          </a:p>
          <a:p>
            <a:pPr marL="114300" indent="0">
              <a:buNone/>
            </a:pPr>
            <a:r>
              <a:rPr lang="en-IN" sz="1600" dirty="0"/>
              <a:t>6 × x = 18 ×5</a:t>
            </a:r>
          </a:p>
          <a:p>
            <a:pPr marL="114300" indent="0">
              <a:buNone/>
            </a:pPr>
            <a:r>
              <a:rPr lang="en-IN" sz="1600" dirty="0"/>
              <a:t>x = (18 × 5) / 6</a:t>
            </a:r>
          </a:p>
          <a:p>
            <a:pPr marL="114300" indent="0">
              <a:buNone/>
            </a:pPr>
            <a:r>
              <a:rPr lang="en-IN" sz="1600" dirty="0"/>
              <a:t>x = 90 / 6</a:t>
            </a:r>
          </a:p>
          <a:p>
            <a:pPr marL="114300" indent="0">
              <a:buNone/>
            </a:pPr>
            <a:r>
              <a:rPr lang="en-IN" sz="1600" dirty="0"/>
              <a:t>x = 15</a:t>
            </a:r>
          </a:p>
          <a:p>
            <a:pPr marL="114300" indent="0">
              <a:buNone/>
            </a:pPr>
            <a:r>
              <a:rPr lang="en-IN" sz="1600" dirty="0"/>
              <a:t>Therefore the age of B is 15 years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6.</a:t>
            </a:r>
            <a:r>
              <a:rPr lang="en-IN" sz="1600" b="1" dirty="0"/>
              <a:t> </a:t>
            </a:r>
            <a:r>
              <a:rPr lang="en-IN" sz="1600" b="1" dirty="0" smtClean="0"/>
              <a:t>Solution:	</a:t>
            </a:r>
            <a:r>
              <a:rPr lang="en-IN" sz="1600" dirty="0" smtClean="0"/>
              <a:t>Amount </a:t>
            </a:r>
            <a:r>
              <a:rPr lang="en-IN" sz="1600" dirty="0"/>
              <a:t>divided among A, B and C in the ratio = 5: 6: 4</a:t>
            </a:r>
          </a:p>
          <a:p>
            <a:pPr marL="114300" indent="0">
              <a:buNone/>
            </a:pPr>
            <a:r>
              <a:rPr lang="en-IN" sz="1600" dirty="0"/>
              <a:t>Total amount divided = </a:t>
            </a:r>
            <a:r>
              <a:rPr lang="en-IN" sz="1600" dirty="0" err="1"/>
              <a:t>Rs</a:t>
            </a:r>
            <a:r>
              <a:rPr lang="en-IN" sz="1600" dirty="0"/>
              <a:t> 10500</a:t>
            </a:r>
          </a:p>
          <a:p>
            <a:pPr marL="114300" indent="0">
              <a:buNone/>
            </a:pPr>
            <a:r>
              <a:rPr lang="en-IN" sz="1600" dirty="0"/>
              <a:t>Hence the sum of ratios can be calculated as below</a:t>
            </a:r>
          </a:p>
          <a:p>
            <a:pPr marL="114300" indent="0">
              <a:buNone/>
            </a:pPr>
            <a:r>
              <a:rPr lang="en-IN" sz="1600" dirty="0"/>
              <a:t>Sum of ratios = 5 + 6 + </a:t>
            </a:r>
            <a:r>
              <a:rPr lang="en-IN" sz="1600" dirty="0" smtClean="0"/>
              <a:t>4= </a:t>
            </a:r>
            <a:r>
              <a:rPr lang="en-IN" sz="1600" dirty="0"/>
              <a:t>15	</a:t>
            </a:r>
          </a:p>
          <a:p>
            <a:pPr marL="114300" indent="0">
              <a:buNone/>
            </a:pPr>
            <a:r>
              <a:rPr lang="en-IN" sz="1600" dirty="0"/>
              <a:t>Hence the share’s of A, B and C can be calculated as below</a:t>
            </a:r>
          </a:p>
          <a:p>
            <a:pPr marL="114300" indent="0">
              <a:buNone/>
            </a:pPr>
            <a:r>
              <a:rPr lang="en-IN" sz="1600" dirty="0"/>
              <a:t>A’s share = </a:t>
            </a:r>
            <a:r>
              <a:rPr lang="en-IN" sz="1600" dirty="0" err="1"/>
              <a:t>Rs</a:t>
            </a:r>
            <a:r>
              <a:rPr lang="en-IN" sz="1600" dirty="0"/>
              <a:t> (10500) / 15 × 5</a:t>
            </a:r>
          </a:p>
          <a:p>
            <a:pPr marL="114300" indent="0">
              <a:buNone/>
            </a:pPr>
            <a:r>
              <a:rPr lang="en-IN" sz="1600" dirty="0"/>
              <a:t>= 700 × 5</a:t>
            </a:r>
          </a:p>
          <a:p>
            <a:pPr marL="114300" indent="0">
              <a:buNone/>
            </a:pPr>
            <a:r>
              <a:rPr lang="en-IN" sz="1600" dirty="0"/>
              <a:t>= </a:t>
            </a:r>
            <a:r>
              <a:rPr lang="en-IN" sz="1600" dirty="0" err="1"/>
              <a:t>Rs</a:t>
            </a:r>
            <a:r>
              <a:rPr lang="en-IN" sz="1600" dirty="0"/>
              <a:t> 3500</a:t>
            </a:r>
          </a:p>
          <a:p>
            <a:pPr marL="114300" indent="0">
              <a:buNone/>
            </a:pPr>
            <a:r>
              <a:rPr lang="en-IN" sz="1600" dirty="0"/>
              <a:t>B’s share = </a:t>
            </a:r>
            <a:r>
              <a:rPr lang="en-IN" sz="1600" dirty="0" err="1"/>
              <a:t>Rs</a:t>
            </a:r>
            <a:r>
              <a:rPr lang="en-IN" sz="1600" dirty="0"/>
              <a:t> (10500) / 15 × 6</a:t>
            </a:r>
          </a:p>
          <a:p>
            <a:pPr marL="114300" indent="0">
              <a:buNone/>
            </a:pPr>
            <a:r>
              <a:rPr lang="en-IN" sz="1600" dirty="0"/>
              <a:t>= 700 × </a:t>
            </a:r>
            <a:r>
              <a:rPr lang="en-IN" sz="1600" dirty="0" smtClean="0"/>
              <a:t>6=4200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C’s share = </a:t>
            </a:r>
            <a:r>
              <a:rPr lang="en-IN" sz="1600" dirty="0" err="1"/>
              <a:t>Rs</a:t>
            </a:r>
            <a:r>
              <a:rPr lang="en-IN" sz="1600" dirty="0"/>
              <a:t> (10500) / 15 × 4</a:t>
            </a:r>
          </a:p>
          <a:p>
            <a:pPr marL="114300" indent="0">
              <a:buNone/>
            </a:pPr>
            <a:r>
              <a:rPr lang="en-IN" sz="1600" dirty="0"/>
              <a:t>= 700 × </a:t>
            </a:r>
            <a:r>
              <a:rPr lang="en-IN" sz="1600" dirty="0" smtClean="0"/>
              <a:t>4= </a:t>
            </a:r>
            <a:r>
              <a:rPr lang="en-IN" sz="1600" dirty="0" err="1"/>
              <a:t>Rs</a:t>
            </a:r>
            <a:r>
              <a:rPr lang="en-IN" sz="1600" dirty="0"/>
              <a:t> 2800</a:t>
            </a:r>
          </a:p>
          <a:p>
            <a:pPr marL="114300" indent="0">
              <a:buNone/>
            </a:pPr>
            <a:r>
              <a:rPr lang="en-IN" sz="1600" dirty="0"/>
              <a:t>Therefore the share of A, B and C are </a:t>
            </a:r>
            <a:r>
              <a:rPr lang="en-IN" sz="1600" dirty="0" err="1"/>
              <a:t>Rs</a:t>
            </a:r>
            <a:r>
              <a:rPr lang="en-IN" sz="1600" dirty="0"/>
              <a:t> 3500, </a:t>
            </a:r>
            <a:r>
              <a:rPr lang="en-IN" sz="1600" dirty="0" err="1"/>
              <a:t>Rs</a:t>
            </a:r>
            <a:r>
              <a:rPr lang="en-IN" sz="1600" dirty="0"/>
              <a:t> 4200 and </a:t>
            </a:r>
            <a:r>
              <a:rPr lang="en-IN" sz="1600" dirty="0" err="1"/>
              <a:t>Rs</a:t>
            </a:r>
            <a:r>
              <a:rPr lang="en-IN" sz="1600" dirty="0"/>
              <a:t> 2800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8.Solution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Given	15 </a:t>
            </a:r>
            <a:r>
              <a:rPr lang="en-IN" sz="1600" dirty="0"/>
              <a:t>cm: 2 m:: 10 sec: 3 min</a:t>
            </a:r>
          </a:p>
          <a:p>
            <a:pPr marL="114300" indent="0">
              <a:buNone/>
            </a:pPr>
            <a:r>
              <a:rPr lang="en-IN" sz="1600" dirty="0"/>
              <a:t>We know that,</a:t>
            </a:r>
          </a:p>
          <a:p>
            <a:pPr marL="114300" indent="0">
              <a:buNone/>
            </a:pPr>
            <a:r>
              <a:rPr lang="en-IN" sz="1600" dirty="0"/>
              <a:t>1 m = 100 cm</a:t>
            </a:r>
          </a:p>
          <a:p>
            <a:pPr marL="114300" indent="0">
              <a:buNone/>
            </a:pPr>
            <a:r>
              <a:rPr lang="en-IN" sz="1600" dirty="0"/>
              <a:t>1min = 60 sec</a:t>
            </a:r>
          </a:p>
          <a:p>
            <a:pPr marL="114300" indent="0">
              <a:buNone/>
            </a:pPr>
            <a:r>
              <a:rPr lang="en-IN" sz="1600" dirty="0"/>
              <a:t>Hence 2 m = 200 cm</a:t>
            </a:r>
          </a:p>
          <a:p>
            <a:pPr marL="114300" indent="0">
              <a:buNone/>
            </a:pPr>
            <a:r>
              <a:rPr lang="en-IN" sz="1600" dirty="0"/>
              <a:t>3 min = 180 sec</a:t>
            </a:r>
          </a:p>
          <a:p>
            <a:pPr marL="114300" indent="0">
              <a:buNone/>
            </a:pPr>
            <a:r>
              <a:rPr lang="en-IN" sz="1600" dirty="0"/>
              <a:t>We can check that they form the proportion or not as shown below:</a:t>
            </a:r>
          </a:p>
          <a:p>
            <a:pPr marL="114300" indent="0">
              <a:buNone/>
            </a:pPr>
            <a:r>
              <a:rPr lang="en-IN" sz="1600" dirty="0"/>
              <a:t>15: 200:: 10: 180</a:t>
            </a:r>
          </a:p>
          <a:p>
            <a:pPr marL="114300" indent="0">
              <a:buNone/>
            </a:pPr>
            <a:r>
              <a:rPr lang="en-IN" sz="1600" dirty="0"/>
              <a:t>3: 40:: 1: 180</a:t>
            </a:r>
          </a:p>
          <a:p>
            <a:pPr marL="114300" indent="0">
              <a:buNone/>
            </a:pPr>
            <a:r>
              <a:rPr lang="en-IN" sz="1600" dirty="0"/>
              <a:t>Therefore they do not form the proportion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32832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946</Words>
  <Application>Microsoft Office PowerPoint</Application>
  <PresentationFormat>On-screen Show (16:9)</PresentationFormat>
  <Paragraphs>156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Simple Light</vt:lpstr>
      <vt:lpstr>PowerPoint Presentation</vt:lpstr>
      <vt:lpstr>Learning outcomes </vt:lpstr>
      <vt:lpstr>PRVIOUS KNOWLEDGE TEST </vt:lpstr>
      <vt:lpstr>Evaluation Question EX -12 C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117</cp:revision>
  <dcterms:modified xsi:type="dcterms:W3CDTF">2021-08-19T17:50:23Z</dcterms:modified>
</cp:coreProperties>
</file>