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5"/>
  </p:notesMasterIdLst>
  <p:sldIdLst>
    <p:sldId id="256" r:id="rId2"/>
    <p:sldId id="286" r:id="rId3"/>
    <p:sldId id="314" r:id="rId4"/>
    <p:sldId id="307" r:id="rId5"/>
    <p:sldId id="303" r:id="rId6"/>
    <p:sldId id="290" r:id="rId7"/>
    <p:sldId id="308" r:id="rId8"/>
    <p:sldId id="310" r:id="rId9"/>
    <p:sldId id="311" r:id="rId10"/>
    <p:sldId id="315" r:id="rId11"/>
    <p:sldId id="312" r:id="rId12"/>
    <p:sldId id="309" r:id="rId13"/>
    <p:sldId id="259" r:id="rId14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97" autoAdjust="0"/>
    <p:restoredTop sz="93248" autoAdjust="0"/>
  </p:normalViewPr>
  <p:slideViewPr>
    <p:cSldViewPr snapToGrid="0">
      <p:cViewPr>
        <p:scale>
          <a:sx n="110" d="100"/>
          <a:sy n="110" d="100"/>
        </p:scale>
        <p:origin x="-96" y="36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3360040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34625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513790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3" r:id="rId5"/>
    <p:sldLayoutId id="2147483655" r:id="rId6"/>
    <p:sldLayoutId id="2147483656" r:id="rId7"/>
    <p:sldLayoutId id="2147483657" r:id="rId8"/>
    <p:sldLayoutId id="2147483658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40"/>
            <a:ext cx="9144000" cy="1365860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134044" y="110708"/>
            <a:ext cx="1578401" cy="78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1207699" y="1418975"/>
            <a:ext cx="6469812" cy="48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-IN" sz="3600" b="1" i="0" u="none" strike="noStrike" cap="none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PROPORTION</a:t>
            </a:r>
            <a:endParaRPr sz="36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2189999" y="2411013"/>
            <a:ext cx="4944045" cy="14708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SUBJECT : MATHEMATICS</a:t>
            </a:r>
            <a:endParaRPr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NUMBER: </a:t>
            </a:r>
            <a:r>
              <a:rPr lang="en" b="1" dirty="0" smtClean="0"/>
              <a:t>12</a:t>
            </a:r>
            <a:endParaRPr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NAME </a:t>
            </a:r>
            <a:r>
              <a:rPr lang="en" b="1" dirty="0" smtClean="0"/>
              <a:t>: PROPORTION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/>
              <a:t>SUB TOPIC: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/>
              <a:t>PERIOD NO:2</a:t>
            </a:r>
            <a:endParaRPr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27364" y="43716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8188" y="163903"/>
            <a:ext cx="8444111" cy="422694"/>
          </a:xfrm>
        </p:spPr>
        <p:txBody>
          <a:bodyPr/>
          <a:lstStyle/>
          <a:p>
            <a:r>
              <a:rPr lang="en-IN" sz="2000" dirty="0" smtClean="0">
                <a:solidFill>
                  <a:srgbClr val="FF0000"/>
                </a:solidFill>
              </a:rPr>
              <a:t>Evaluation Question</a:t>
            </a:r>
            <a:endParaRPr lang="en-IN" sz="2000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255198" y="603849"/>
            <a:ext cx="8577101" cy="3965026"/>
          </a:xfrm>
        </p:spPr>
        <p:txBody>
          <a:bodyPr/>
          <a:lstStyle/>
          <a:p>
            <a:pPr marL="114300" indent="0">
              <a:buNone/>
            </a:pPr>
            <a:r>
              <a:rPr lang="en-IN" sz="1600" b="1" dirty="0" smtClean="0"/>
              <a:t>11.Solution</a:t>
            </a:r>
            <a:r>
              <a:rPr lang="en-IN" sz="1600" b="1" dirty="0"/>
              <a:t>:</a:t>
            </a:r>
            <a:endParaRPr lang="en-IN" sz="1600" dirty="0"/>
          </a:p>
          <a:p>
            <a:pPr marL="114300" indent="0">
              <a:buNone/>
            </a:pPr>
            <a:r>
              <a:rPr lang="en-IN" sz="1600" dirty="0"/>
              <a:t>Given</a:t>
            </a:r>
          </a:p>
          <a:p>
            <a:pPr marL="114300" indent="0">
              <a:buNone/>
            </a:pPr>
            <a:r>
              <a:rPr lang="en-IN" sz="1600" dirty="0"/>
              <a:t>Total number of students in all the sections of a class = 225</a:t>
            </a:r>
          </a:p>
          <a:p>
            <a:pPr marL="114300" indent="0">
              <a:buNone/>
            </a:pPr>
            <a:r>
              <a:rPr lang="en-IN" sz="1600" dirty="0"/>
              <a:t>And 1 out of every 5 students pass</a:t>
            </a:r>
          </a:p>
          <a:p>
            <a:pPr marL="114300" indent="0">
              <a:buNone/>
            </a:pPr>
            <a:r>
              <a:rPr lang="en-IN" sz="1600" dirty="0"/>
              <a:t>So, total number of pass students can be calculated as follows:</a:t>
            </a:r>
          </a:p>
          <a:p>
            <a:pPr marL="114300" indent="0">
              <a:buNone/>
            </a:pPr>
            <a:r>
              <a:rPr lang="en-IN" sz="1600" dirty="0"/>
              <a:t>Total student pass = 225 × 1 / 5</a:t>
            </a:r>
          </a:p>
          <a:p>
            <a:pPr marL="114300" indent="0">
              <a:buNone/>
            </a:pPr>
            <a:r>
              <a:rPr lang="en-IN" sz="1600" dirty="0"/>
              <a:t>= 45	</a:t>
            </a:r>
          </a:p>
          <a:p>
            <a:pPr marL="114300" indent="0">
              <a:buNone/>
            </a:pPr>
            <a:r>
              <a:rPr lang="en-IN" sz="1600" dirty="0"/>
              <a:t>Therefore total pass students are 45</a:t>
            </a:r>
          </a:p>
          <a:p>
            <a:pPr marL="114300" indent="0">
              <a:buNone/>
            </a:pPr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2734760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599894" y="419916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8188" y="163903"/>
            <a:ext cx="8444111" cy="422694"/>
          </a:xfrm>
        </p:spPr>
        <p:txBody>
          <a:bodyPr/>
          <a:lstStyle/>
          <a:p>
            <a:r>
              <a:rPr lang="en-IN" sz="2000" dirty="0" smtClean="0">
                <a:solidFill>
                  <a:srgbClr val="FF0000"/>
                </a:solidFill>
              </a:rPr>
              <a:t>Evaluation Question</a:t>
            </a:r>
            <a:endParaRPr lang="en-IN" sz="2000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255198" y="603849"/>
            <a:ext cx="8577101" cy="3965026"/>
          </a:xfrm>
        </p:spPr>
        <p:txBody>
          <a:bodyPr/>
          <a:lstStyle/>
          <a:p>
            <a:pPr marL="114300" indent="0">
              <a:buNone/>
            </a:pPr>
            <a:r>
              <a:rPr lang="en-IN" sz="1600" b="1" dirty="0" smtClean="0"/>
              <a:t>12.Solution</a:t>
            </a:r>
            <a:r>
              <a:rPr lang="en-IN" sz="1600" b="1" dirty="0"/>
              <a:t>:</a:t>
            </a:r>
            <a:endParaRPr lang="en-IN" sz="1600" dirty="0"/>
          </a:p>
          <a:p>
            <a:pPr marL="114300" indent="0">
              <a:buNone/>
            </a:pPr>
            <a:r>
              <a:rPr lang="en-IN" sz="1600" dirty="0"/>
              <a:t>Given</a:t>
            </a:r>
          </a:p>
          <a:p>
            <a:pPr marL="114300" indent="0">
              <a:buNone/>
            </a:pPr>
            <a:r>
              <a:rPr lang="en-IN" sz="1600" dirty="0" smtClean="0"/>
              <a:t>Numbers </a:t>
            </a:r>
            <a:r>
              <a:rPr lang="en-IN" sz="1600" dirty="0"/>
              <a:t>are 15, 18, 35 and 42</a:t>
            </a:r>
          </a:p>
          <a:p>
            <a:pPr marL="114300" indent="0">
              <a:buNone/>
            </a:pPr>
            <a:r>
              <a:rPr lang="en-IN" sz="1600" dirty="0"/>
              <a:t>Hence the possible proportions are as follows:</a:t>
            </a:r>
          </a:p>
          <a:p>
            <a:pPr marL="114300" indent="0">
              <a:buNone/>
            </a:pPr>
            <a:r>
              <a:rPr lang="en-IN" sz="1600" dirty="0" smtClean="0"/>
              <a:t>(</a:t>
            </a:r>
            <a:r>
              <a:rPr lang="en-IN" sz="1600" dirty="0"/>
              <a:t>i) 15: 18:: 35: 42</a:t>
            </a:r>
          </a:p>
          <a:p>
            <a:pPr marL="114300" indent="0">
              <a:buNone/>
            </a:pPr>
            <a:r>
              <a:rPr lang="en-IN" sz="1600" dirty="0"/>
              <a:t>(ii) 15: 35:: 18: 42</a:t>
            </a:r>
          </a:p>
          <a:p>
            <a:pPr marL="114300" indent="0">
              <a:buNone/>
            </a:pPr>
            <a:r>
              <a:rPr lang="en-IN" sz="1600" dirty="0"/>
              <a:t>(iii) 42: 18:: 35: 15</a:t>
            </a:r>
          </a:p>
          <a:p>
            <a:pPr marL="114300" indent="0">
              <a:buNone/>
            </a:pPr>
            <a:r>
              <a:rPr lang="en-IN" sz="1600" dirty="0"/>
              <a:t>(iv) 42: 35:: 18: 15</a:t>
            </a:r>
          </a:p>
          <a:p>
            <a:pPr marL="114300" indent="0">
              <a:buNone/>
            </a:pPr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614057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574014" y="480300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>
                <a:solidFill>
                  <a:srgbClr val="FF0000"/>
                </a:solidFill>
              </a:rPr>
              <a:t>Additional Homework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en-IN" dirty="0"/>
          </a:p>
        </p:txBody>
      </p:sp>
      <p:sp>
        <p:nvSpPr>
          <p:cNvPr id="2" name="Oval 1"/>
          <p:cNvSpPr/>
          <p:nvPr/>
        </p:nvSpPr>
        <p:spPr>
          <a:xfrm>
            <a:off x="1949570" y="2986939"/>
            <a:ext cx="3416060" cy="182014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HW</a:t>
            </a:r>
          </a:p>
          <a:p>
            <a:pPr algn="ctr"/>
            <a:r>
              <a:rPr lang="en-US" b="1" dirty="0" smtClean="0"/>
              <a:t>Ex.12A Q NO 8 TO 12 </a:t>
            </a:r>
            <a:r>
              <a:rPr lang="en-US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4250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28724" y="604377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5DC50AA-92E1-4EA1-8232-C138600022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654" y="445025"/>
            <a:ext cx="6153646" cy="572700"/>
          </a:xfrm>
        </p:spPr>
        <p:txBody>
          <a:bodyPr/>
          <a:lstStyle/>
          <a:p>
            <a:r>
              <a:rPr lang="en-IN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Learning outcomes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7FDCA470-F94A-4770-8999-EEE0CD45DF12}"/>
              </a:ext>
            </a:extLst>
          </p:cNvPr>
          <p:cNvSpPr txBox="1"/>
          <p:nvPr/>
        </p:nvSpPr>
        <p:spPr>
          <a:xfrm>
            <a:off x="957533" y="1431985"/>
            <a:ext cx="744459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0" indent="-285750">
              <a:buFont typeface="Wingdings" pitchFamily="2" charset="2"/>
              <a:buChar char="v"/>
            </a:pPr>
            <a:r>
              <a:rPr lang="en-US" sz="1800" dirty="0" smtClean="0"/>
              <a:t>Students </a:t>
            </a:r>
            <a:r>
              <a:rPr lang="en-US" sz="1800" dirty="0"/>
              <a:t>will be able </a:t>
            </a:r>
            <a:r>
              <a:rPr lang="en-US" sz="1800" dirty="0" smtClean="0"/>
              <a:t>to solve problems based on proportion .</a:t>
            </a:r>
            <a:endParaRPr lang="en-IN" sz="1800" dirty="0"/>
          </a:p>
          <a:p>
            <a:pPr lvl="0"/>
            <a:endParaRPr lang="en-US" sz="1800" dirty="0" smtClean="0"/>
          </a:p>
          <a:p>
            <a:pPr marL="285750" lvl="0" indent="-285750">
              <a:buFont typeface="Wingdings" pitchFamily="2" charset="2"/>
              <a:buChar char="v"/>
            </a:pPr>
            <a:r>
              <a:rPr lang="en-US" sz="1800" dirty="0" smtClean="0"/>
              <a:t>Students </a:t>
            </a:r>
            <a:r>
              <a:rPr lang="en-US" sz="1800" dirty="0"/>
              <a:t>will be able to apply </a:t>
            </a:r>
            <a:r>
              <a:rPr lang="en-US" sz="1800" dirty="0" smtClean="0"/>
              <a:t>it in daily life situation problems.</a:t>
            </a:r>
            <a:endParaRPr lang="en-IN" sz="1800" dirty="0"/>
          </a:p>
          <a:p>
            <a:pPr marL="285750" lvl="0" indent="-285750">
              <a:buFont typeface="Wingdings" pitchFamily="2" charset="2"/>
              <a:buChar char="v"/>
            </a:pPr>
            <a:endParaRPr 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7987FE54-A185-4E72-BABD-C045E2D687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0723" y="214418"/>
            <a:ext cx="1549101" cy="572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3244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5DC50AA-92E1-4EA1-8232-C138600022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PREVIOUS KNOWLEDGE TEST</a:t>
            </a:r>
            <a:endParaRPr lang="en-IN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IN" b="1" dirty="0" smtClean="0"/>
              <a:t>1. </a:t>
            </a:r>
            <a:r>
              <a:rPr lang="en-IN" b="1" dirty="0"/>
              <a:t>The ratio of the length and the width of a school ground is 5: 2. Find the length, if the width is 40 metres.</a:t>
            </a:r>
            <a:endParaRPr lang="en-IN" dirty="0"/>
          </a:p>
          <a:p>
            <a:pPr marL="114300" indent="0">
              <a:buNone/>
            </a:pPr>
            <a:r>
              <a:rPr lang="en-IN" b="1" dirty="0" smtClean="0"/>
              <a:t>Solution:</a:t>
            </a:r>
            <a:r>
              <a:rPr lang="en-IN" b="1" dirty="0"/>
              <a:t> </a:t>
            </a:r>
            <a:r>
              <a:rPr lang="en-IN" dirty="0" smtClean="0"/>
              <a:t>The </a:t>
            </a:r>
            <a:r>
              <a:rPr lang="en-IN" dirty="0"/>
              <a:t>ratio of the length and the width of a school ground = 5: 2</a:t>
            </a:r>
          </a:p>
          <a:p>
            <a:pPr marL="114300" indent="0">
              <a:buNone/>
            </a:pPr>
            <a:r>
              <a:rPr lang="en-IN" dirty="0"/>
              <a:t>The width of the school ground = 40 metre</a:t>
            </a:r>
          </a:p>
          <a:p>
            <a:pPr marL="114300" indent="0">
              <a:buNone/>
            </a:pPr>
            <a:r>
              <a:rPr lang="en-IN" dirty="0"/>
              <a:t>Let the length of the school ground be x metre</a:t>
            </a:r>
          </a:p>
          <a:p>
            <a:pPr marL="114300" indent="0">
              <a:buNone/>
            </a:pPr>
            <a:r>
              <a:rPr lang="en-IN" dirty="0"/>
              <a:t>Hence the length of the ground can be calculated as follows:</a:t>
            </a:r>
          </a:p>
          <a:p>
            <a:pPr marL="114300" indent="0">
              <a:buNone/>
            </a:pPr>
            <a:r>
              <a:rPr lang="en-IN" dirty="0" smtClean="0"/>
              <a:t>Ratio </a:t>
            </a:r>
            <a:r>
              <a:rPr lang="en-IN" dirty="0"/>
              <a:t>of length to width of a school ground = x: 40</a:t>
            </a:r>
          </a:p>
          <a:p>
            <a:pPr marL="114300" indent="0">
              <a:buNone/>
            </a:pPr>
            <a:r>
              <a:rPr lang="en-IN" dirty="0"/>
              <a:t>According to the given statement</a:t>
            </a:r>
          </a:p>
          <a:p>
            <a:pPr marL="114300" indent="0">
              <a:buNone/>
            </a:pPr>
            <a:r>
              <a:rPr lang="en-IN" dirty="0"/>
              <a:t>5: 2 = x: 40</a:t>
            </a:r>
          </a:p>
          <a:p>
            <a:pPr marL="114300" indent="0">
              <a:buNone/>
            </a:pPr>
            <a:r>
              <a:rPr lang="en-IN" dirty="0"/>
              <a:t>⇒ 2 × x = 40 × </a:t>
            </a:r>
            <a:r>
              <a:rPr lang="en-IN" dirty="0" smtClean="0"/>
              <a:t>5		⇒</a:t>
            </a:r>
            <a:r>
              <a:rPr lang="en-IN" dirty="0"/>
              <a:t> x = (40 × 5) / 2</a:t>
            </a:r>
          </a:p>
          <a:p>
            <a:pPr marL="114300" indent="0">
              <a:buNone/>
            </a:pPr>
            <a:r>
              <a:rPr lang="en-IN" dirty="0"/>
              <a:t>⇒ x = 200 / </a:t>
            </a:r>
            <a:r>
              <a:rPr lang="en-IN" dirty="0" smtClean="0"/>
              <a:t>2=100</a:t>
            </a:r>
            <a:endParaRPr lang="en-IN" dirty="0"/>
          </a:p>
          <a:p>
            <a:pPr marL="114300" indent="0">
              <a:buNone/>
            </a:pPr>
            <a:r>
              <a:rPr lang="en-IN" dirty="0"/>
              <a:t>Therefore the length of the school ground is 100 m</a:t>
            </a:r>
          </a:p>
          <a:p>
            <a:pPr marL="114300" indent="0">
              <a:buNone/>
            </a:pPr>
            <a:endParaRPr lang="en-IN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7987FE54-A185-4E72-BABD-C045E2D687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94898" y="499089"/>
            <a:ext cx="1549101" cy="572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700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150813" y="552121"/>
            <a:ext cx="914400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DB4AA984-35B5-4C7B-9B56-B1356246C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492" y="476827"/>
            <a:ext cx="7788808" cy="572700"/>
          </a:xfrm>
        </p:spPr>
        <p:txBody>
          <a:bodyPr/>
          <a:lstStyle/>
          <a:p>
            <a:pPr>
              <a:lnSpc>
                <a:spcPct val="115000"/>
              </a:lnSpc>
            </a:pPr>
            <a:r>
              <a:rPr lang="en-IN" sz="18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PROPORTION</a:t>
            </a:r>
            <a:endParaRPr lang="en-IN" sz="18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10883" y="1708030"/>
            <a:ext cx="6047117" cy="764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endParaRPr lang="en-IN" sz="1200" dirty="0"/>
          </a:p>
          <a:p>
            <a:pPr algn="just">
              <a:lnSpc>
                <a:spcPct val="115000"/>
              </a:lnSpc>
            </a:pPr>
            <a:endParaRPr lang="en-IN" sz="1200" dirty="0">
              <a:solidFill>
                <a:srgbClr val="00B0F0"/>
              </a:solidFill>
            </a:endParaRPr>
          </a:p>
          <a:p>
            <a:pPr algn="just">
              <a:lnSpc>
                <a:spcPct val="115000"/>
              </a:lnSpc>
            </a:pPr>
            <a:r>
              <a:rPr lang="en-US" dirty="0">
                <a:solidFill>
                  <a:srgbClr val="00B0F0"/>
                </a:solidFill>
              </a:rPr>
              <a:t> </a:t>
            </a:r>
            <a:endParaRPr lang="en-IN" sz="1200" dirty="0">
              <a:solidFill>
                <a:srgbClr val="00B0F0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440"/>
          <a:stretch/>
        </p:blipFill>
        <p:spPr bwMode="auto">
          <a:xfrm>
            <a:off x="3940031" y="552121"/>
            <a:ext cx="3547698" cy="42028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237" y="1337094"/>
            <a:ext cx="3707204" cy="18536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41019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32052" y="616281"/>
            <a:ext cx="815519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4784" y="737553"/>
            <a:ext cx="600398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1800" dirty="0" smtClean="0">
                <a:solidFill>
                  <a:srgbClr val="FF0000"/>
                </a:solidFill>
              </a:rPr>
              <a:t>EVALUATION QUESTIONS</a:t>
            </a:r>
            <a:endParaRPr lang="en-IN" sz="1800" dirty="0">
              <a:solidFill>
                <a:srgbClr val="FF00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IN" b="1" dirty="0"/>
              <a:t>8. The ratio of the sale of eggs on a Sunday and that of the whole week at a grocery shop was 2: 9. If the total value of the sale of eggs in the same week was </a:t>
            </a:r>
            <a:r>
              <a:rPr lang="en-IN" b="1" dirty="0" err="1"/>
              <a:t>Rs</a:t>
            </a:r>
            <a:r>
              <a:rPr lang="en-IN" b="1" dirty="0"/>
              <a:t> 360, find the value of the sale of eggs that Sunday</a:t>
            </a:r>
            <a:r>
              <a:rPr lang="en-IN" b="1" dirty="0" smtClean="0"/>
              <a:t>.</a:t>
            </a:r>
          </a:p>
          <a:p>
            <a:pPr marL="114300" indent="0">
              <a:buNone/>
            </a:pPr>
            <a:r>
              <a:rPr lang="en-IN" b="1" dirty="0"/>
              <a:t>9. The ratio of copper and zinc in an alloy is 9: 8. If the weight of zinc, in the alloy, is 9.6 kg, find the weight of copper in the alloy.</a:t>
            </a:r>
            <a:endParaRPr lang="en-IN" dirty="0"/>
          </a:p>
          <a:p>
            <a:pPr marL="114300" indent="0">
              <a:buNone/>
            </a:pPr>
            <a:r>
              <a:rPr lang="en-IN" b="1" dirty="0"/>
              <a:t>10. The ratio of the number of girls to the number of boys in a school is 2: 5. If the number of boys is 225; find:</a:t>
            </a:r>
            <a:endParaRPr lang="en-IN" dirty="0"/>
          </a:p>
          <a:p>
            <a:pPr marL="114300" indent="0">
              <a:buNone/>
            </a:pPr>
            <a:r>
              <a:rPr lang="en-IN" b="1" dirty="0"/>
              <a:t>(i) the number of girls in the school</a:t>
            </a:r>
            <a:endParaRPr lang="en-IN" dirty="0"/>
          </a:p>
          <a:p>
            <a:pPr marL="114300" indent="0">
              <a:buNone/>
            </a:pPr>
            <a:r>
              <a:rPr lang="en-IN" b="1" dirty="0" smtClean="0"/>
              <a:t>(</a:t>
            </a:r>
            <a:r>
              <a:rPr lang="en-IN" b="1" dirty="0"/>
              <a:t>ii) the number of students in the school.</a:t>
            </a:r>
            <a:endParaRPr lang="en-IN" dirty="0"/>
          </a:p>
          <a:p>
            <a:pPr marL="114300" indent="0">
              <a:buNone/>
            </a:pPr>
            <a:endParaRPr lang="en-IN" dirty="0"/>
          </a:p>
          <a:p>
            <a:pPr marL="11430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04430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44617" y="575191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0" y="72861"/>
            <a:ext cx="8521700" cy="573088"/>
          </a:xfrm>
        </p:spPr>
        <p:txBody>
          <a:bodyPr/>
          <a:lstStyle/>
          <a:p>
            <a:r>
              <a:rPr lang="en-IN" dirty="0" smtClean="0">
                <a:solidFill>
                  <a:srgbClr val="FF0000"/>
                </a:solidFill>
              </a:rPr>
              <a:t>Evaluation Question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4294967295"/>
          </p:nvPr>
        </p:nvSpPr>
        <p:spPr>
          <a:xfrm>
            <a:off x="132631" y="591809"/>
            <a:ext cx="7889935" cy="4169972"/>
          </a:xfrm>
        </p:spPr>
        <p:txBody>
          <a:bodyPr/>
          <a:lstStyle/>
          <a:p>
            <a:pPr marL="114300" indent="0">
              <a:buNone/>
            </a:pPr>
            <a:r>
              <a:rPr lang="en-IN" sz="1600" b="1" dirty="0" smtClean="0"/>
              <a:t>8.Solution:</a:t>
            </a:r>
            <a:endParaRPr lang="en-IN" sz="1600" dirty="0"/>
          </a:p>
          <a:p>
            <a:pPr marL="114300" indent="0">
              <a:buNone/>
            </a:pPr>
            <a:r>
              <a:rPr lang="en-IN" sz="1600" dirty="0"/>
              <a:t>Ratio of sale of eggs on a Sunday and whole week at a grocery shop = 2: 9</a:t>
            </a:r>
          </a:p>
          <a:p>
            <a:pPr marL="114300" indent="0">
              <a:buNone/>
            </a:pPr>
            <a:r>
              <a:rPr lang="en-IN" sz="1600" dirty="0"/>
              <a:t>Total sale of eggs in the same week = </a:t>
            </a:r>
            <a:r>
              <a:rPr lang="en-IN" sz="1600" dirty="0" err="1"/>
              <a:t>Rs</a:t>
            </a:r>
            <a:r>
              <a:rPr lang="en-IN" sz="1600" dirty="0"/>
              <a:t> 360</a:t>
            </a:r>
          </a:p>
          <a:p>
            <a:pPr marL="114300" indent="0">
              <a:buNone/>
            </a:pPr>
            <a:r>
              <a:rPr lang="en-IN" sz="1600" dirty="0"/>
              <a:t>Let the sale of eggs on Sunday be x</a:t>
            </a:r>
          </a:p>
          <a:p>
            <a:pPr marL="114300" indent="0">
              <a:buNone/>
            </a:pPr>
            <a:r>
              <a:rPr lang="en-IN" sz="1600" dirty="0"/>
              <a:t>Hence the sale of eggs on Sunday can be calculated as follows:</a:t>
            </a:r>
          </a:p>
          <a:p>
            <a:pPr marL="114300" indent="0">
              <a:buNone/>
            </a:pPr>
            <a:r>
              <a:rPr lang="en-IN" sz="1600" dirty="0"/>
              <a:t>2: 9 = x: 360</a:t>
            </a:r>
          </a:p>
          <a:p>
            <a:pPr marL="114300" indent="0">
              <a:buNone/>
            </a:pPr>
            <a:r>
              <a:rPr lang="en-IN" sz="1600" dirty="0"/>
              <a:t>⇒ 9 × x = 360 × 2</a:t>
            </a:r>
          </a:p>
          <a:p>
            <a:pPr marL="114300" indent="0">
              <a:buNone/>
            </a:pPr>
            <a:r>
              <a:rPr lang="en-IN" sz="1600" dirty="0"/>
              <a:t>⇒ x = (360 × 2) / 9</a:t>
            </a:r>
          </a:p>
          <a:p>
            <a:pPr marL="114300" indent="0">
              <a:buNone/>
            </a:pPr>
            <a:r>
              <a:rPr lang="en-IN" sz="1600" dirty="0"/>
              <a:t>⇒ x = 720 / 9</a:t>
            </a:r>
          </a:p>
          <a:p>
            <a:pPr marL="114300" indent="0">
              <a:buNone/>
            </a:pPr>
            <a:r>
              <a:rPr lang="en-IN" sz="1600" dirty="0" smtClean="0"/>
              <a:t>⇒ x = 80</a:t>
            </a:r>
          </a:p>
          <a:p>
            <a:pPr marL="114300" indent="0">
              <a:buNone/>
            </a:pPr>
            <a:r>
              <a:rPr lang="en-IN" sz="1600" dirty="0"/>
              <a:t>Therefore the value of the sale of eggs on Sunday is of </a:t>
            </a:r>
            <a:r>
              <a:rPr lang="en-IN" sz="1600" dirty="0" err="1"/>
              <a:t>Rs</a:t>
            </a:r>
            <a:r>
              <a:rPr lang="en-IN" sz="1600" dirty="0"/>
              <a:t> 80</a:t>
            </a:r>
          </a:p>
          <a:p>
            <a:pPr marL="114300" indent="0">
              <a:buNone/>
            </a:pPr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954233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87750" y="359405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sz="2000" dirty="0" smtClean="0">
                <a:solidFill>
                  <a:srgbClr val="FF0000"/>
                </a:solidFill>
              </a:rPr>
              <a:t>Evaluation Question</a:t>
            </a:r>
            <a:endParaRPr lang="en-IN" sz="2000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IN" sz="1600" b="1" dirty="0" smtClean="0"/>
              <a:t>9.Solution:   </a:t>
            </a:r>
            <a:r>
              <a:rPr lang="en-IN" sz="1600" dirty="0" smtClean="0"/>
              <a:t>Ratio </a:t>
            </a:r>
            <a:r>
              <a:rPr lang="en-IN" sz="1600" dirty="0"/>
              <a:t>of copper and zinc in an alloy = 9: 8</a:t>
            </a:r>
          </a:p>
          <a:p>
            <a:pPr marL="114300" indent="0">
              <a:buNone/>
            </a:pPr>
            <a:r>
              <a:rPr lang="en-IN" sz="1600" dirty="0"/>
              <a:t>Weight of zinc in an alloy = 9.6 kg</a:t>
            </a:r>
          </a:p>
          <a:p>
            <a:pPr marL="114300" indent="0">
              <a:buNone/>
            </a:pPr>
            <a:r>
              <a:rPr lang="en-IN" sz="1600" dirty="0"/>
              <a:t>Let x kg be the weight of copper in the alloy</a:t>
            </a:r>
          </a:p>
          <a:p>
            <a:pPr marL="114300" indent="0">
              <a:buNone/>
            </a:pPr>
            <a:r>
              <a:rPr lang="en-IN" sz="1600" dirty="0"/>
              <a:t>Hence the weight of copper can be calculated as below</a:t>
            </a:r>
          </a:p>
          <a:p>
            <a:pPr marL="114300" indent="0">
              <a:buNone/>
            </a:pPr>
            <a:r>
              <a:rPr lang="en-IN" sz="1600" dirty="0"/>
              <a:t>9: 8 = x: 9.6	</a:t>
            </a:r>
          </a:p>
          <a:p>
            <a:pPr marL="114300" indent="0">
              <a:buNone/>
            </a:pPr>
            <a:r>
              <a:rPr lang="en-IN" sz="1600" dirty="0"/>
              <a:t>⇒ 8 × x = 9 × 9.6</a:t>
            </a:r>
          </a:p>
          <a:p>
            <a:pPr marL="114300" indent="0">
              <a:buNone/>
            </a:pPr>
            <a:r>
              <a:rPr lang="en-IN" sz="1600" dirty="0"/>
              <a:t>⇒ x = (9 × 9. 6) / 8</a:t>
            </a:r>
          </a:p>
          <a:p>
            <a:pPr marL="114300" indent="0">
              <a:buNone/>
            </a:pPr>
            <a:r>
              <a:rPr lang="en-IN" sz="1600" dirty="0"/>
              <a:t>⇒ x = 86.4 / 8</a:t>
            </a:r>
          </a:p>
          <a:p>
            <a:pPr marL="114300" indent="0">
              <a:buNone/>
            </a:pPr>
            <a:r>
              <a:rPr lang="en-IN" sz="1600" dirty="0"/>
              <a:t>⇒ x = 10.8</a:t>
            </a:r>
          </a:p>
          <a:p>
            <a:pPr marL="114300" indent="0">
              <a:buNone/>
            </a:pPr>
            <a:r>
              <a:rPr lang="en-IN" sz="1600" dirty="0"/>
              <a:t>Therefore the weight of copper in the alloy is 10.8 kg</a:t>
            </a:r>
          </a:p>
          <a:p>
            <a:pPr marL="114300" indent="0">
              <a:buNone/>
            </a:pPr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81250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91559" y="132000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5198" y="228600"/>
            <a:ext cx="8577102" cy="418381"/>
          </a:xfrm>
        </p:spPr>
        <p:txBody>
          <a:bodyPr/>
          <a:lstStyle/>
          <a:p>
            <a:r>
              <a:rPr lang="en-IN" sz="2000" dirty="0" smtClean="0">
                <a:solidFill>
                  <a:srgbClr val="FF0000"/>
                </a:solidFill>
              </a:rPr>
              <a:t>Evaluation Question</a:t>
            </a:r>
            <a:endParaRPr lang="en-IN" sz="2000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255198" y="646981"/>
            <a:ext cx="8577102" cy="3921894"/>
          </a:xfrm>
        </p:spPr>
        <p:txBody>
          <a:bodyPr/>
          <a:lstStyle/>
          <a:p>
            <a:pPr marL="114300" indent="0">
              <a:buNone/>
            </a:pPr>
            <a:r>
              <a:rPr lang="en-IN" sz="1600" b="1" dirty="0" smtClean="0"/>
              <a:t>10.Solution:</a:t>
            </a:r>
            <a:endParaRPr lang="en-IN" sz="1600" dirty="0"/>
          </a:p>
          <a:p>
            <a:pPr marL="114300" indent="0">
              <a:buNone/>
            </a:pPr>
            <a:r>
              <a:rPr lang="en-IN" sz="1600" dirty="0"/>
              <a:t>Ratio of girls to the boys in a school = </a:t>
            </a:r>
            <a:r>
              <a:rPr lang="en-IN" sz="1600" dirty="0" smtClean="0"/>
              <a:t>2.5</a:t>
            </a:r>
          </a:p>
          <a:p>
            <a:pPr marL="114300" indent="0">
              <a:buNone/>
            </a:pPr>
            <a:r>
              <a:rPr lang="en-IN" sz="1600" dirty="0" smtClean="0"/>
              <a:t>Number </a:t>
            </a:r>
            <a:r>
              <a:rPr lang="en-IN" sz="1600" dirty="0"/>
              <a:t>of boys in a school = 225</a:t>
            </a:r>
          </a:p>
          <a:p>
            <a:pPr marL="114300" indent="0">
              <a:buNone/>
            </a:pPr>
            <a:r>
              <a:rPr lang="en-IN" sz="1600" dirty="0"/>
              <a:t>(i) Let x be the number of girls in a school</a:t>
            </a:r>
          </a:p>
          <a:p>
            <a:pPr marL="114300" indent="0">
              <a:buNone/>
            </a:pPr>
            <a:r>
              <a:rPr lang="en-IN" sz="1600" dirty="0"/>
              <a:t>Hence number of girls in a school can be calculated as follows:</a:t>
            </a:r>
          </a:p>
          <a:p>
            <a:pPr marL="114300" indent="0">
              <a:buNone/>
            </a:pPr>
            <a:r>
              <a:rPr lang="en-IN" sz="1600" dirty="0"/>
              <a:t>2: 5 = x: 225	</a:t>
            </a:r>
          </a:p>
          <a:p>
            <a:pPr marL="114300" indent="0">
              <a:buNone/>
            </a:pPr>
            <a:r>
              <a:rPr lang="en-IN" sz="1600" dirty="0"/>
              <a:t>⇒ 5 × x = 2 × 225</a:t>
            </a:r>
          </a:p>
          <a:p>
            <a:pPr marL="114300" indent="0">
              <a:buNone/>
            </a:pPr>
            <a:r>
              <a:rPr lang="en-IN" sz="1600" dirty="0"/>
              <a:t>⇒ x = (2 × 225) / 5</a:t>
            </a:r>
          </a:p>
          <a:p>
            <a:pPr marL="114300" indent="0">
              <a:buNone/>
            </a:pPr>
            <a:r>
              <a:rPr lang="en-IN" sz="1600" dirty="0"/>
              <a:t>⇒ x = 450 / 5</a:t>
            </a:r>
          </a:p>
          <a:p>
            <a:pPr marL="114300" indent="0">
              <a:buNone/>
            </a:pPr>
            <a:r>
              <a:rPr lang="en-IN" sz="1600" dirty="0"/>
              <a:t>⇒ x = 90</a:t>
            </a:r>
          </a:p>
          <a:p>
            <a:pPr marL="114300" indent="0">
              <a:buNone/>
            </a:pPr>
            <a:r>
              <a:rPr lang="en-IN" sz="1600" dirty="0"/>
              <a:t>Therefore the number of girls in the school is 90</a:t>
            </a:r>
          </a:p>
          <a:p>
            <a:pPr marL="114300" indent="0">
              <a:buNone/>
            </a:pPr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1904027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556761" y="316399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62308" y="69011"/>
            <a:ext cx="8469991" cy="500332"/>
          </a:xfrm>
        </p:spPr>
        <p:txBody>
          <a:bodyPr/>
          <a:lstStyle/>
          <a:p>
            <a:r>
              <a:rPr lang="en-IN" sz="2000" dirty="0" smtClean="0">
                <a:solidFill>
                  <a:srgbClr val="FF0000"/>
                </a:solidFill>
              </a:rPr>
              <a:t>Evaluation Question</a:t>
            </a:r>
            <a:endParaRPr lang="en-IN" sz="2000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127599" y="359405"/>
            <a:ext cx="8704701" cy="4209470"/>
          </a:xfrm>
        </p:spPr>
        <p:txBody>
          <a:bodyPr/>
          <a:lstStyle/>
          <a:p>
            <a:pPr marL="114300" indent="0">
              <a:buNone/>
            </a:pPr>
            <a:r>
              <a:rPr lang="en-IN" sz="1600" dirty="0"/>
              <a:t>(ii) Total number of students in a school becomes</a:t>
            </a:r>
          </a:p>
          <a:p>
            <a:pPr marL="114300" indent="0">
              <a:buNone/>
            </a:pPr>
            <a:r>
              <a:rPr lang="en-IN" sz="1600" dirty="0"/>
              <a:t>Total student = Total boys + Total girls</a:t>
            </a:r>
          </a:p>
          <a:p>
            <a:pPr marL="114300" indent="0">
              <a:buNone/>
            </a:pPr>
            <a:r>
              <a:rPr lang="en-IN" sz="1600" dirty="0"/>
              <a:t>= 225 + 90</a:t>
            </a:r>
          </a:p>
          <a:p>
            <a:pPr marL="114300" indent="0">
              <a:buNone/>
            </a:pPr>
            <a:r>
              <a:rPr lang="en-IN" sz="1600" dirty="0"/>
              <a:t>= 315</a:t>
            </a:r>
          </a:p>
          <a:p>
            <a:pPr marL="114300" indent="0">
              <a:buNone/>
            </a:pPr>
            <a:r>
              <a:rPr lang="en-IN" sz="1600" dirty="0" smtClean="0"/>
              <a:t>Therefore </a:t>
            </a:r>
            <a:r>
              <a:rPr lang="en-IN" sz="1600" dirty="0"/>
              <a:t>total number of students </a:t>
            </a:r>
            <a:r>
              <a:rPr lang="en-IN" sz="1600" dirty="0" smtClean="0"/>
              <a:t>in the school is 315</a:t>
            </a:r>
          </a:p>
          <a:p>
            <a:pPr marL="114300" indent="0">
              <a:buNone/>
            </a:pPr>
            <a:r>
              <a:rPr lang="en-IN" sz="1600" b="1" dirty="0"/>
              <a:t>11. In a class 1 out of every 5 students pass. If there are 225 students in all the sections of a class, find how many pass</a:t>
            </a:r>
            <a:r>
              <a:rPr lang="en-IN" sz="1600" b="1" dirty="0" smtClean="0"/>
              <a:t>?</a:t>
            </a:r>
          </a:p>
          <a:p>
            <a:pPr marL="114300" indent="0">
              <a:buNone/>
            </a:pPr>
            <a:r>
              <a:rPr lang="en-IN" sz="1600" b="1" dirty="0"/>
              <a:t>12.Make set of all possible proportions from the numbers 15, 18, 35 and 42</a:t>
            </a:r>
            <a:endParaRPr lang="en-IN" sz="1600" dirty="0"/>
          </a:p>
          <a:p>
            <a:pPr marL="114300" indent="0">
              <a:buNone/>
            </a:pPr>
            <a:endParaRPr lang="en-IN" sz="1600" dirty="0"/>
          </a:p>
          <a:p>
            <a:pPr marL="114300" indent="0">
              <a:buNone/>
            </a:pPr>
            <a:endParaRPr lang="en-IN" sz="1600" dirty="0"/>
          </a:p>
          <a:p>
            <a:pPr marL="114300" indent="0">
              <a:buNone/>
            </a:pPr>
            <a:endParaRPr lang="en-IN" sz="1600" dirty="0"/>
          </a:p>
          <a:p>
            <a:pPr marL="114300" indent="0">
              <a:buNone/>
            </a:pPr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1670151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2491</TotalTime>
  <Words>684</Words>
  <Application>Microsoft Office PowerPoint</Application>
  <PresentationFormat>On-screen Show (16:9)</PresentationFormat>
  <Paragraphs>100</Paragraphs>
  <Slides>13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Simple Light</vt:lpstr>
      <vt:lpstr>PowerPoint Presentation</vt:lpstr>
      <vt:lpstr>Learning outcomes </vt:lpstr>
      <vt:lpstr>PREVIOUS KNOWLEDGE TEST</vt:lpstr>
      <vt:lpstr>PROPORTION</vt:lpstr>
      <vt:lpstr>PowerPoint Presentation</vt:lpstr>
      <vt:lpstr>Evaluation Question</vt:lpstr>
      <vt:lpstr>Evaluation Question</vt:lpstr>
      <vt:lpstr>Evaluation Question</vt:lpstr>
      <vt:lpstr>Evaluation Question</vt:lpstr>
      <vt:lpstr>Evaluation Question</vt:lpstr>
      <vt:lpstr>Evaluation Question</vt:lpstr>
      <vt:lpstr>Additional Homework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Windows User</cp:lastModifiedBy>
  <cp:revision>119</cp:revision>
  <dcterms:modified xsi:type="dcterms:W3CDTF">2021-12-18T04:30:42Z</dcterms:modified>
</cp:coreProperties>
</file>