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8"/>
  </p:notesMasterIdLst>
  <p:sldIdLst>
    <p:sldId id="256" r:id="rId2"/>
    <p:sldId id="286" r:id="rId3"/>
    <p:sldId id="314" r:id="rId4"/>
    <p:sldId id="307" r:id="rId5"/>
    <p:sldId id="303" r:id="rId6"/>
    <p:sldId id="302" r:id="rId7"/>
    <p:sldId id="290" r:id="rId8"/>
    <p:sldId id="308" r:id="rId9"/>
    <p:sldId id="310" r:id="rId10"/>
    <p:sldId id="311" r:id="rId11"/>
    <p:sldId id="312" r:id="rId12"/>
    <p:sldId id="318" r:id="rId13"/>
    <p:sldId id="315" r:id="rId14"/>
    <p:sldId id="316" r:id="rId15"/>
    <p:sldId id="309" r:id="rId16"/>
    <p:sldId id="259" r:id="rId17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397" autoAdjust="0"/>
    <p:restoredTop sz="93248" autoAdjust="0"/>
  </p:normalViewPr>
  <p:slideViewPr>
    <p:cSldViewPr snapToGrid="0">
      <p:cViewPr>
        <p:scale>
          <a:sx n="110" d="100"/>
          <a:sy n="110" d="100"/>
        </p:scale>
        <p:origin x="-96" y="-7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333600409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1" name="Google Shape;6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2563256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1" name="Google Shape;6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2563256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1" name="Google Shape;6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2563256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1" name="Google Shape;6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2563256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1" name="Google Shape;6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5346256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1" name="Google Shape;6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95137908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1" name="Google Shape;6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90897452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1" name="Google Shape;6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2563256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1" name="Google Shape;6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2563256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1" name="Google Shape;6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2563256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1" name="Google Shape;6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2563256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1" name="Google Shape;6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256325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3" r:id="rId5"/>
    <p:sldLayoutId id="2147483655" r:id="rId6"/>
    <p:sldLayoutId id="2147483656" r:id="rId7"/>
    <p:sldLayoutId id="2147483657" r:id="rId8"/>
    <p:sldLayoutId id="2147483658" r:id="rId9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3777640"/>
            <a:ext cx="9144000" cy="1365860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408478" y="635400"/>
            <a:ext cx="1578401" cy="783575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1207699" y="1418975"/>
            <a:ext cx="6469812" cy="483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/>
              <a:buNone/>
            </a:pPr>
            <a:r>
              <a:rPr lang="en-IN" sz="3600" b="1" i="0" u="none" strike="noStrike" cap="none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PROPORTION</a:t>
            </a:r>
            <a:endParaRPr sz="3600" b="1" i="0" u="none" strike="noStrike" cap="none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2189999" y="2411013"/>
            <a:ext cx="4944045" cy="14708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SUBJECT : MATHEMATICS</a:t>
            </a:r>
            <a:endParaRPr b="1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CHAPTER NUMBER: </a:t>
            </a:r>
            <a:r>
              <a:rPr lang="en" b="1" dirty="0" smtClean="0"/>
              <a:t>12</a:t>
            </a:r>
            <a:endParaRPr b="1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CHAPTER NAME </a:t>
            </a:r>
            <a:r>
              <a:rPr lang="en" b="1" dirty="0" smtClean="0"/>
              <a:t>: PROPORTION</a:t>
            </a:r>
          </a:p>
          <a:p>
            <a:r>
              <a:rPr lang="en" b="1" dirty="0" smtClean="0"/>
              <a:t>SUB TOPIC:</a:t>
            </a:r>
            <a:r>
              <a:rPr lang="en-IN" dirty="0"/>
              <a:t>Basic Concepts of </a:t>
            </a:r>
            <a:r>
              <a:rPr lang="en-IN" dirty="0" smtClean="0"/>
              <a:t>Proportion</a:t>
            </a:r>
            <a:endParaRPr lang="en" b="1" dirty="0" smtClean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 smtClean="0"/>
              <a:t>PERIOD NO:1</a:t>
            </a:r>
            <a:endParaRPr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63795" y="386518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734A2662-4B06-4904-A8B7-3703B1425C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1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97AF27D6-1E12-407C-B797-A5381422A50B}"/>
              </a:ext>
            </a:extLst>
          </p:cNvPr>
          <p:cNvSpPr txBox="1"/>
          <p:nvPr/>
        </p:nvSpPr>
        <p:spPr>
          <a:xfrm>
            <a:off x="847024" y="2144666"/>
            <a:ext cx="8076824" cy="9694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endParaRPr lang="en-US" sz="1800" dirty="0" smtClean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50000"/>
              </a:lnSpc>
            </a:pP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62308" y="69011"/>
            <a:ext cx="8469991" cy="500332"/>
          </a:xfrm>
        </p:spPr>
        <p:txBody>
          <a:bodyPr/>
          <a:lstStyle/>
          <a:p>
            <a:r>
              <a:rPr lang="en-IN" sz="2000" dirty="0" smtClean="0">
                <a:solidFill>
                  <a:srgbClr val="FF0000"/>
                </a:solidFill>
              </a:rPr>
              <a:t>Evaluation Question</a:t>
            </a:r>
            <a:endParaRPr lang="en-IN" sz="2000" dirty="0">
              <a:solidFill>
                <a:srgbClr val="FF0000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127599" y="359405"/>
            <a:ext cx="8704701" cy="4209470"/>
          </a:xfrm>
        </p:spPr>
        <p:txBody>
          <a:bodyPr/>
          <a:lstStyle/>
          <a:p>
            <a:pPr marL="114300" indent="0">
              <a:buNone/>
            </a:pPr>
            <a:r>
              <a:rPr lang="en-IN" sz="1600" b="1" dirty="0"/>
              <a:t>3. Find the value of x so that the given four numbers are in proportion:</a:t>
            </a:r>
            <a:endParaRPr lang="en-IN" sz="1600" dirty="0"/>
          </a:p>
          <a:p>
            <a:pPr marL="114300" indent="0">
              <a:buNone/>
            </a:pPr>
            <a:r>
              <a:rPr lang="en-IN" sz="1600" b="1" dirty="0"/>
              <a:t>(i) x, 6, 10 and </a:t>
            </a:r>
            <a:r>
              <a:rPr lang="en-IN" sz="1600" b="1" dirty="0" smtClean="0"/>
              <a:t>15		(ii</a:t>
            </a:r>
            <a:r>
              <a:rPr lang="en-IN" sz="1600" b="1" dirty="0"/>
              <a:t>) x, 4, 15 and 30</a:t>
            </a:r>
            <a:endParaRPr lang="en-IN" sz="1600" dirty="0"/>
          </a:p>
          <a:p>
            <a:pPr marL="114300" indent="0">
              <a:buNone/>
            </a:pPr>
            <a:r>
              <a:rPr lang="en-IN" sz="1600" b="1" dirty="0"/>
              <a:t>(iii) 2, x, 10 and </a:t>
            </a:r>
            <a:r>
              <a:rPr lang="en-IN" sz="1600" b="1" dirty="0" smtClean="0"/>
              <a:t>25	(iv</a:t>
            </a:r>
            <a:r>
              <a:rPr lang="en-IN" sz="1600" b="1" dirty="0"/>
              <a:t>) 4, x, 6 and 18</a:t>
            </a:r>
            <a:endParaRPr lang="en-IN" sz="1600" dirty="0"/>
          </a:p>
          <a:p>
            <a:pPr marL="114300" indent="0">
              <a:buNone/>
            </a:pPr>
            <a:r>
              <a:rPr lang="en-IN" sz="1600" b="1" dirty="0"/>
              <a:t>(v) 9, 12, x and </a:t>
            </a:r>
            <a:r>
              <a:rPr lang="en-IN" sz="1600" b="1" dirty="0" smtClean="0"/>
              <a:t>8	</a:t>
            </a:r>
          </a:p>
          <a:p>
            <a:pPr marL="114300" indent="0">
              <a:buNone/>
            </a:pPr>
            <a:r>
              <a:rPr lang="en-IN" sz="1600" b="1" dirty="0" smtClean="0"/>
              <a:t>Solution</a:t>
            </a:r>
            <a:r>
              <a:rPr lang="en-IN" sz="1600" b="1" dirty="0"/>
              <a:t>:	</a:t>
            </a:r>
            <a:endParaRPr lang="en-IN" sz="1600" dirty="0"/>
          </a:p>
          <a:p>
            <a:pPr marL="114300" indent="0">
              <a:buNone/>
            </a:pPr>
            <a:r>
              <a:rPr lang="en-IN" sz="1600" dirty="0"/>
              <a:t>(i) x, 6, 10 and 15</a:t>
            </a:r>
          </a:p>
          <a:p>
            <a:pPr marL="114300" indent="0">
              <a:buNone/>
            </a:pPr>
            <a:r>
              <a:rPr lang="en-IN" sz="1600" dirty="0"/>
              <a:t>The given proportion can be calculated for the value of x as follows:</a:t>
            </a:r>
          </a:p>
          <a:p>
            <a:pPr marL="114300" indent="0">
              <a:buNone/>
            </a:pPr>
            <a:r>
              <a:rPr lang="en-IN" sz="1600" dirty="0"/>
              <a:t>x: 6: 10: 15</a:t>
            </a:r>
          </a:p>
          <a:p>
            <a:pPr marL="114300" indent="0">
              <a:buNone/>
            </a:pPr>
            <a:r>
              <a:rPr lang="en-IN" sz="1600" dirty="0"/>
              <a:t>⇒ x ×15 = 6 × 10</a:t>
            </a:r>
          </a:p>
          <a:p>
            <a:pPr marL="114300" indent="0">
              <a:buNone/>
            </a:pPr>
            <a:r>
              <a:rPr lang="en-IN" sz="1600" dirty="0"/>
              <a:t>⇒ x = (6 × 10) / 15</a:t>
            </a:r>
          </a:p>
          <a:p>
            <a:pPr marL="114300" indent="0">
              <a:buNone/>
            </a:pPr>
            <a:r>
              <a:rPr lang="en-IN" sz="1600" dirty="0"/>
              <a:t>⇒ x = 60 / 15</a:t>
            </a:r>
          </a:p>
          <a:p>
            <a:pPr marL="114300" indent="0">
              <a:buNone/>
            </a:pPr>
            <a:r>
              <a:rPr lang="en-IN" sz="1600" dirty="0"/>
              <a:t>⇒ x = 4</a:t>
            </a:r>
          </a:p>
          <a:p>
            <a:pPr marL="114300" indent="0">
              <a:buNone/>
            </a:pPr>
            <a:r>
              <a:rPr lang="en-IN" sz="1600" dirty="0"/>
              <a:t>Therefore the value of x is 4</a:t>
            </a:r>
          </a:p>
          <a:p>
            <a:endParaRPr lang="en-IN" sz="1600" dirty="0"/>
          </a:p>
        </p:txBody>
      </p:sp>
    </p:spTree>
    <p:extLst>
      <p:ext uri="{BB962C8B-B14F-4D97-AF65-F5344CB8AC3E}">
        <p14:creationId xmlns:p14="http://schemas.microsoft.com/office/powerpoint/2010/main" val="1670151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565387" y="454421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734A2662-4B06-4904-A8B7-3703B1425C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1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97AF27D6-1E12-407C-B797-A5381422A50B}"/>
              </a:ext>
            </a:extLst>
          </p:cNvPr>
          <p:cNvSpPr txBox="1"/>
          <p:nvPr/>
        </p:nvSpPr>
        <p:spPr>
          <a:xfrm>
            <a:off x="847024" y="2144666"/>
            <a:ext cx="8076824" cy="9694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endParaRPr lang="en-US" sz="1800" dirty="0" smtClean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50000"/>
              </a:lnSpc>
            </a:pP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8188" y="163903"/>
            <a:ext cx="8444111" cy="422694"/>
          </a:xfrm>
        </p:spPr>
        <p:txBody>
          <a:bodyPr/>
          <a:lstStyle/>
          <a:p>
            <a:r>
              <a:rPr lang="en-IN" sz="2000" dirty="0" smtClean="0">
                <a:solidFill>
                  <a:srgbClr val="FF0000"/>
                </a:solidFill>
              </a:rPr>
              <a:t>Evaluation Question</a:t>
            </a:r>
            <a:endParaRPr lang="en-IN" sz="2000" dirty="0">
              <a:solidFill>
                <a:srgbClr val="FF0000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255198" y="603849"/>
            <a:ext cx="8577101" cy="3965026"/>
          </a:xfrm>
        </p:spPr>
        <p:txBody>
          <a:bodyPr/>
          <a:lstStyle/>
          <a:p>
            <a:pPr marL="114300" indent="0">
              <a:buNone/>
            </a:pPr>
            <a:r>
              <a:rPr lang="en-IN" sz="1600" dirty="0"/>
              <a:t>(ii) x, 4, 15 and 30</a:t>
            </a:r>
          </a:p>
          <a:p>
            <a:pPr marL="114300" indent="0">
              <a:buNone/>
            </a:pPr>
            <a:r>
              <a:rPr lang="en-IN" sz="1600" dirty="0"/>
              <a:t>The given proportion can be calculated for the value of x as follows:</a:t>
            </a:r>
          </a:p>
          <a:p>
            <a:pPr marL="114300" indent="0">
              <a:buNone/>
            </a:pPr>
            <a:r>
              <a:rPr lang="en-IN" sz="1600" dirty="0"/>
              <a:t>x: 4: 15: 30</a:t>
            </a:r>
          </a:p>
          <a:p>
            <a:pPr marL="114300" indent="0">
              <a:buNone/>
            </a:pPr>
            <a:r>
              <a:rPr lang="en-IN" sz="1600" dirty="0"/>
              <a:t>⇒ x × 30 = 4 × 15</a:t>
            </a:r>
          </a:p>
          <a:p>
            <a:pPr marL="114300" indent="0">
              <a:buNone/>
            </a:pPr>
            <a:r>
              <a:rPr lang="en-IN" sz="1600" dirty="0"/>
              <a:t>⇒ x = (4 × 15) / 30</a:t>
            </a:r>
          </a:p>
          <a:p>
            <a:pPr marL="114300" indent="0">
              <a:buNone/>
            </a:pPr>
            <a:r>
              <a:rPr lang="en-IN" sz="1600" dirty="0"/>
              <a:t>⇒ x = 60 / </a:t>
            </a:r>
            <a:r>
              <a:rPr lang="en-IN" sz="1600" dirty="0" smtClean="0"/>
              <a:t>30		⇒</a:t>
            </a:r>
            <a:r>
              <a:rPr lang="en-IN" sz="1600" dirty="0"/>
              <a:t> x = 2</a:t>
            </a:r>
          </a:p>
          <a:p>
            <a:pPr marL="114300" indent="0">
              <a:buNone/>
            </a:pPr>
            <a:r>
              <a:rPr lang="en-IN" sz="1600" dirty="0"/>
              <a:t>Therefore the value of x is 2</a:t>
            </a:r>
          </a:p>
          <a:p>
            <a:pPr marL="114300" indent="0">
              <a:buNone/>
            </a:pPr>
            <a:r>
              <a:rPr lang="en-IN" sz="1600" dirty="0"/>
              <a:t>(iii) 2, x, 10 and 25</a:t>
            </a:r>
          </a:p>
          <a:p>
            <a:pPr marL="114300" indent="0">
              <a:buNone/>
            </a:pPr>
            <a:r>
              <a:rPr lang="en-IN" sz="1600" dirty="0"/>
              <a:t>The given proportion can be calculated for the value of x as follows:</a:t>
            </a:r>
          </a:p>
          <a:p>
            <a:pPr marL="114300" indent="0">
              <a:buNone/>
            </a:pPr>
            <a:r>
              <a:rPr lang="en-IN" sz="1600" dirty="0"/>
              <a:t>2: x: 10: 25</a:t>
            </a:r>
          </a:p>
          <a:p>
            <a:pPr marL="114300" indent="0">
              <a:buNone/>
            </a:pPr>
            <a:r>
              <a:rPr lang="en-IN" sz="1600" dirty="0"/>
              <a:t>⇒ x × 10 = 2 × 25</a:t>
            </a:r>
          </a:p>
          <a:p>
            <a:pPr marL="114300" indent="0">
              <a:buNone/>
            </a:pPr>
            <a:r>
              <a:rPr lang="en-IN" sz="1600" dirty="0"/>
              <a:t>⇒ x = (2 × 25) / 10</a:t>
            </a:r>
          </a:p>
          <a:p>
            <a:pPr marL="114300" indent="0">
              <a:buNone/>
            </a:pPr>
            <a:r>
              <a:rPr lang="en-IN" sz="1600" dirty="0"/>
              <a:t>⇒ x = 50 / </a:t>
            </a:r>
            <a:r>
              <a:rPr lang="en-IN" sz="1600" dirty="0" smtClean="0"/>
              <a:t>10	⇒</a:t>
            </a:r>
            <a:r>
              <a:rPr lang="en-IN" sz="1600" dirty="0"/>
              <a:t> x = 5</a:t>
            </a:r>
          </a:p>
          <a:p>
            <a:pPr marL="114300" indent="0">
              <a:buNone/>
            </a:pPr>
            <a:r>
              <a:rPr lang="en-IN" sz="1600" dirty="0"/>
              <a:t>Therefore the value of x is 5</a:t>
            </a:r>
          </a:p>
          <a:p>
            <a:endParaRPr lang="en-IN" sz="1600" dirty="0"/>
          </a:p>
        </p:txBody>
      </p:sp>
    </p:spTree>
    <p:extLst>
      <p:ext uri="{BB962C8B-B14F-4D97-AF65-F5344CB8AC3E}">
        <p14:creationId xmlns:p14="http://schemas.microsoft.com/office/powerpoint/2010/main" val="614057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530882" y="228600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734A2662-4B06-4904-A8B7-3703B1425C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1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97AF27D6-1E12-407C-B797-A5381422A50B}"/>
              </a:ext>
            </a:extLst>
          </p:cNvPr>
          <p:cNvSpPr txBox="1"/>
          <p:nvPr/>
        </p:nvSpPr>
        <p:spPr>
          <a:xfrm>
            <a:off x="847024" y="2144666"/>
            <a:ext cx="8076824" cy="9694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endParaRPr lang="en-US" sz="1800" dirty="0" smtClean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50000"/>
              </a:lnSpc>
            </a:pP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8188" y="163903"/>
            <a:ext cx="8444111" cy="422694"/>
          </a:xfrm>
        </p:spPr>
        <p:txBody>
          <a:bodyPr/>
          <a:lstStyle/>
          <a:p>
            <a:r>
              <a:rPr lang="en-IN" sz="2000" dirty="0" smtClean="0">
                <a:solidFill>
                  <a:srgbClr val="FF0000"/>
                </a:solidFill>
              </a:rPr>
              <a:t>Evaluation Question</a:t>
            </a:r>
            <a:endParaRPr lang="en-IN" sz="2000" dirty="0">
              <a:solidFill>
                <a:srgbClr val="FF0000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255198" y="603849"/>
            <a:ext cx="8577101" cy="3965026"/>
          </a:xfrm>
        </p:spPr>
        <p:txBody>
          <a:bodyPr/>
          <a:lstStyle/>
          <a:p>
            <a:pPr marL="114300" indent="0">
              <a:buNone/>
            </a:pPr>
            <a:r>
              <a:rPr lang="en-IN" sz="1600" b="1" dirty="0"/>
              <a:t>4. The first, second and the fourth terms of a proportion are 6, 18 and 75, respectively. Find its third term</a:t>
            </a:r>
            <a:endParaRPr lang="en-IN" sz="1600" dirty="0"/>
          </a:p>
          <a:p>
            <a:pPr marL="114300" indent="0">
              <a:buNone/>
            </a:pPr>
            <a:r>
              <a:rPr lang="en-IN" sz="1600" b="1" dirty="0"/>
              <a:t>5. Find the second term of the proportion whose first, third and fourth terms are 9, 8 and 24 respectively.</a:t>
            </a:r>
            <a:endParaRPr lang="en-IN" sz="1600" dirty="0"/>
          </a:p>
          <a:p>
            <a:pPr marL="114300" indent="0">
              <a:buNone/>
            </a:pPr>
            <a:endParaRPr lang="en-IN" sz="1600" dirty="0"/>
          </a:p>
          <a:p>
            <a:pPr marL="114300" indent="0">
              <a:buNone/>
            </a:pPr>
            <a:endParaRPr lang="en-IN" sz="1600" dirty="0"/>
          </a:p>
          <a:p>
            <a:pPr marL="114300" indent="0">
              <a:buNone/>
            </a:pPr>
            <a:endParaRPr lang="en-IN" sz="1600" dirty="0"/>
          </a:p>
          <a:p>
            <a:pPr marL="114300" indent="0">
              <a:buNone/>
            </a:pPr>
            <a:endParaRPr lang="en-IN" sz="1600" dirty="0"/>
          </a:p>
        </p:txBody>
      </p:sp>
    </p:spTree>
    <p:extLst>
      <p:ext uri="{BB962C8B-B14F-4D97-AF65-F5344CB8AC3E}">
        <p14:creationId xmlns:p14="http://schemas.microsoft.com/office/powerpoint/2010/main" val="4022906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691322" y="359405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734A2662-4B06-4904-A8B7-3703B1425C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1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97AF27D6-1E12-407C-B797-A5381422A50B}"/>
              </a:ext>
            </a:extLst>
          </p:cNvPr>
          <p:cNvSpPr txBox="1"/>
          <p:nvPr/>
        </p:nvSpPr>
        <p:spPr>
          <a:xfrm>
            <a:off x="847024" y="2144666"/>
            <a:ext cx="8076824" cy="9694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endParaRPr lang="en-US" sz="1800" dirty="0" smtClean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50000"/>
              </a:lnSpc>
            </a:pP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8188" y="163903"/>
            <a:ext cx="8444111" cy="422694"/>
          </a:xfrm>
        </p:spPr>
        <p:txBody>
          <a:bodyPr/>
          <a:lstStyle/>
          <a:p>
            <a:r>
              <a:rPr lang="en-IN" sz="2000" dirty="0" smtClean="0">
                <a:solidFill>
                  <a:srgbClr val="FF0000"/>
                </a:solidFill>
              </a:rPr>
              <a:t>Evaluation Question</a:t>
            </a:r>
            <a:endParaRPr lang="en-IN" sz="2000" dirty="0">
              <a:solidFill>
                <a:srgbClr val="FF0000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255198" y="603849"/>
            <a:ext cx="8577101" cy="3965026"/>
          </a:xfrm>
        </p:spPr>
        <p:txBody>
          <a:bodyPr/>
          <a:lstStyle/>
          <a:p>
            <a:pPr marL="114300" indent="0">
              <a:buNone/>
            </a:pPr>
            <a:r>
              <a:rPr lang="en-IN" sz="1600" dirty="0" smtClean="0"/>
              <a:t>4.Solution:</a:t>
            </a:r>
          </a:p>
          <a:p>
            <a:pPr marL="114300" indent="0">
              <a:buNone/>
            </a:pPr>
            <a:r>
              <a:rPr lang="en-IN" sz="1600" dirty="0" smtClean="0"/>
              <a:t>First </a:t>
            </a:r>
            <a:r>
              <a:rPr lang="en-IN" sz="1600" dirty="0"/>
              <a:t>term = 6</a:t>
            </a:r>
          </a:p>
          <a:p>
            <a:pPr marL="114300" indent="0">
              <a:buNone/>
            </a:pPr>
            <a:r>
              <a:rPr lang="en-IN" sz="1600" dirty="0"/>
              <a:t>Second term = 18</a:t>
            </a:r>
          </a:p>
          <a:p>
            <a:pPr marL="114300" indent="0">
              <a:buNone/>
            </a:pPr>
            <a:r>
              <a:rPr lang="en-IN" sz="1600" dirty="0"/>
              <a:t>Fourth term = 75</a:t>
            </a:r>
          </a:p>
          <a:p>
            <a:pPr marL="114300" indent="0">
              <a:buNone/>
            </a:pPr>
            <a:r>
              <a:rPr lang="en-IN" sz="1600" dirty="0"/>
              <a:t>Third term =?</a:t>
            </a:r>
          </a:p>
          <a:p>
            <a:pPr marL="114300" indent="0">
              <a:buNone/>
            </a:pPr>
            <a:r>
              <a:rPr lang="en-IN" sz="1600" dirty="0"/>
              <a:t>Let the third term be x</a:t>
            </a:r>
          </a:p>
          <a:p>
            <a:pPr marL="114300" indent="0">
              <a:buNone/>
            </a:pPr>
            <a:r>
              <a:rPr lang="en-IN" sz="1600" dirty="0"/>
              <a:t>6: 18: x: 75</a:t>
            </a:r>
          </a:p>
          <a:p>
            <a:pPr marL="114300" indent="0">
              <a:buNone/>
            </a:pPr>
            <a:r>
              <a:rPr lang="en-IN" sz="1600" dirty="0"/>
              <a:t>⇒ x × 18 = 6 × 75</a:t>
            </a:r>
          </a:p>
          <a:p>
            <a:pPr marL="114300" indent="0">
              <a:buNone/>
            </a:pPr>
            <a:r>
              <a:rPr lang="en-IN" sz="1600" dirty="0"/>
              <a:t>⇒ x = (6 × 75) / 18</a:t>
            </a:r>
          </a:p>
          <a:p>
            <a:pPr marL="114300" indent="0">
              <a:buNone/>
            </a:pPr>
            <a:r>
              <a:rPr lang="en-IN" sz="1600" dirty="0"/>
              <a:t>⇒ x = 25</a:t>
            </a:r>
          </a:p>
          <a:p>
            <a:pPr marL="114300" indent="0">
              <a:buNone/>
            </a:pPr>
            <a:r>
              <a:rPr lang="en-IN" sz="1600" dirty="0"/>
              <a:t>Therefore the value of third term is 25</a:t>
            </a:r>
          </a:p>
          <a:p>
            <a:pPr marL="114300" indent="0">
              <a:buNone/>
            </a:pPr>
            <a:endParaRPr lang="en-IN" sz="1600" dirty="0"/>
          </a:p>
        </p:txBody>
      </p:sp>
    </p:spTree>
    <p:extLst>
      <p:ext uri="{BB962C8B-B14F-4D97-AF65-F5344CB8AC3E}">
        <p14:creationId xmlns:p14="http://schemas.microsoft.com/office/powerpoint/2010/main" val="3549011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854898" y="290519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734A2662-4B06-4904-A8B7-3703B1425C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1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97AF27D6-1E12-407C-B797-A5381422A50B}"/>
              </a:ext>
            </a:extLst>
          </p:cNvPr>
          <p:cNvSpPr txBox="1"/>
          <p:nvPr/>
        </p:nvSpPr>
        <p:spPr>
          <a:xfrm>
            <a:off x="847024" y="2144666"/>
            <a:ext cx="8076824" cy="9694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endParaRPr lang="en-US" sz="1800" dirty="0" smtClean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50000"/>
              </a:lnSpc>
            </a:pP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8188" y="163903"/>
            <a:ext cx="8444111" cy="422694"/>
          </a:xfrm>
        </p:spPr>
        <p:txBody>
          <a:bodyPr/>
          <a:lstStyle/>
          <a:p>
            <a:r>
              <a:rPr lang="en-IN" sz="2000" dirty="0" smtClean="0">
                <a:solidFill>
                  <a:srgbClr val="FF0000"/>
                </a:solidFill>
              </a:rPr>
              <a:t>Evaluation Question</a:t>
            </a:r>
            <a:endParaRPr lang="en-IN" sz="2000" dirty="0">
              <a:solidFill>
                <a:srgbClr val="FF0000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255198" y="603849"/>
            <a:ext cx="8577101" cy="3965026"/>
          </a:xfrm>
        </p:spPr>
        <p:txBody>
          <a:bodyPr/>
          <a:lstStyle/>
          <a:p>
            <a:pPr marL="114300" indent="0">
              <a:buNone/>
            </a:pPr>
            <a:r>
              <a:rPr lang="en-IN" sz="1600" b="1" dirty="0" smtClean="0"/>
              <a:t>5.Solution</a:t>
            </a:r>
            <a:r>
              <a:rPr lang="en-IN" sz="1600" b="1" dirty="0"/>
              <a:t>:</a:t>
            </a:r>
            <a:endParaRPr lang="en-IN" sz="1600" dirty="0"/>
          </a:p>
          <a:p>
            <a:pPr marL="114300" indent="0">
              <a:buNone/>
            </a:pPr>
            <a:r>
              <a:rPr lang="en-IN" sz="1600" dirty="0"/>
              <a:t>Given</a:t>
            </a:r>
          </a:p>
          <a:p>
            <a:pPr marL="114300" indent="0">
              <a:buNone/>
            </a:pPr>
            <a:r>
              <a:rPr lang="en-IN" sz="1600" dirty="0"/>
              <a:t>First term = 9</a:t>
            </a:r>
          </a:p>
          <a:p>
            <a:pPr marL="114300" indent="0">
              <a:buNone/>
            </a:pPr>
            <a:r>
              <a:rPr lang="en-IN" sz="1600" dirty="0"/>
              <a:t>Third term = 8</a:t>
            </a:r>
          </a:p>
          <a:p>
            <a:pPr marL="114300" indent="0">
              <a:buNone/>
            </a:pPr>
            <a:r>
              <a:rPr lang="en-IN" sz="1600" dirty="0"/>
              <a:t>Fourth term = 24</a:t>
            </a:r>
          </a:p>
          <a:p>
            <a:pPr marL="114300" indent="0">
              <a:buNone/>
            </a:pPr>
            <a:r>
              <a:rPr lang="en-IN" sz="1600" dirty="0"/>
              <a:t>Second term =?</a:t>
            </a:r>
          </a:p>
          <a:p>
            <a:pPr marL="114300" indent="0">
              <a:buNone/>
            </a:pPr>
            <a:r>
              <a:rPr lang="en-IN" sz="1600" dirty="0"/>
              <a:t>Let the second term be x</a:t>
            </a:r>
          </a:p>
          <a:p>
            <a:pPr marL="114300" indent="0">
              <a:buNone/>
            </a:pPr>
            <a:r>
              <a:rPr lang="en-IN" sz="1600" dirty="0"/>
              <a:t>9: x: 8: 24</a:t>
            </a:r>
          </a:p>
          <a:p>
            <a:pPr marL="114300" indent="0">
              <a:buNone/>
            </a:pPr>
            <a:r>
              <a:rPr lang="en-IN" sz="1600" dirty="0"/>
              <a:t>⇒ x × 8 = 9 × 24</a:t>
            </a:r>
          </a:p>
          <a:p>
            <a:pPr marL="114300" indent="0">
              <a:buNone/>
            </a:pPr>
            <a:r>
              <a:rPr lang="en-IN" sz="1600" dirty="0"/>
              <a:t>⇒ x = (9 × 24) / 8</a:t>
            </a:r>
          </a:p>
          <a:p>
            <a:pPr marL="114300" indent="0">
              <a:buNone/>
            </a:pPr>
            <a:r>
              <a:rPr lang="en-IN" sz="1600" dirty="0"/>
              <a:t>⇒ x = 216 / 8</a:t>
            </a:r>
          </a:p>
          <a:p>
            <a:pPr marL="114300" indent="0">
              <a:buNone/>
            </a:pPr>
            <a:r>
              <a:rPr lang="en-IN" sz="1600" dirty="0"/>
              <a:t>⇒ x = 27</a:t>
            </a:r>
          </a:p>
          <a:p>
            <a:pPr marL="114300" indent="0">
              <a:buNone/>
            </a:pPr>
            <a:endParaRPr lang="en-IN" sz="1600" dirty="0"/>
          </a:p>
        </p:txBody>
      </p:sp>
    </p:spTree>
    <p:extLst>
      <p:ext uri="{BB962C8B-B14F-4D97-AF65-F5344CB8AC3E}">
        <p14:creationId xmlns:p14="http://schemas.microsoft.com/office/powerpoint/2010/main" val="2396462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911474" y="808105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734A2662-4B06-4904-A8B7-3703B1425C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1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97AF27D6-1E12-407C-B797-A5381422A50B}"/>
              </a:ext>
            </a:extLst>
          </p:cNvPr>
          <p:cNvSpPr txBox="1"/>
          <p:nvPr/>
        </p:nvSpPr>
        <p:spPr>
          <a:xfrm>
            <a:off x="847024" y="2144666"/>
            <a:ext cx="8076824" cy="9694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endParaRPr lang="en-US" sz="1800" dirty="0" smtClean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50000"/>
              </a:lnSpc>
            </a:pP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>
                <a:solidFill>
                  <a:srgbClr val="FF0000"/>
                </a:solidFill>
              </a:rPr>
              <a:t> </a:t>
            </a:r>
            <a:r>
              <a:rPr lang="en-IN" dirty="0" smtClean="0">
                <a:solidFill>
                  <a:srgbClr val="FF0000"/>
                </a:solidFill>
              </a:rPr>
              <a:t>Homework</a:t>
            </a:r>
            <a:endParaRPr lang="en-IN" dirty="0">
              <a:solidFill>
                <a:srgbClr val="FF0000"/>
              </a:solidFill>
            </a:endParaRPr>
          </a:p>
        </p:txBody>
      </p:sp>
      <p:sp>
        <p:nvSpPr>
          <p:cNvPr id="2" name="Oval 1"/>
          <p:cNvSpPr/>
          <p:nvPr/>
        </p:nvSpPr>
        <p:spPr>
          <a:xfrm>
            <a:off x="1949570" y="2986939"/>
            <a:ext cx="3416060" cy="182014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HW</a:t>
            </a:r>
          </a:p>
          <a:p>
            <a:pPr algn="ctr"/>
            <a:r>
              <a:rPr lang="en-US" b="1" dirty="0" smtClean="0"/>
              <a:t>Ex.12 </a:t>
            </a:r>
            <a:r>
              <a:rPr lang="en-US" b="1" smtClean="0"/>
              <a:t>AQ  NO1 to 6 </a:t>
            </a:r>
            <a:r>
              <a:rPr lang="en-US" smtClean="0"/>
              <a:t> </a:t>
            </a:r>
            <a:endParaRPr lang="en-US" dirty="0" smtClean="0"/>
          </a:p>
        </p:txBody>
      </p:sp>
      <p:sp>
        <p:nvSpPr>
          <p:cNvPr id="5" name="Rectangle 4"/>
          <p:cNvSpPr/>
          <p:nvPr/>
        </p:nvSpPr>
        <p:spPr>
          <a:xfrm>
            <a:off x="1397479" y="1509623"/>
            <a:ext cx="5460521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14300" indent="0">
              <a:buNone/>
            </a:pPr>
            <a:r>
              <a:rPr lang="en-IN" b="1" dirty="0" smtClean="0"/>
              <a:t>1. </a:t>
            </a:r>
            <a:r>
              <a:rPr lang="en-IN" b="1" dirty="0"/>
              <a:t>Find the fourth term of the proportion whose first, second and third terms are 18, 27 and 32 respectively.</a:t>
            </a:r>
          </a:p>
          <a:p>
            <a:pPr marL="114300" indent="0">
              <a:buNone/>
            </a:pPr>
            <a:r>
              <a:rPr lang="en-IN" b="1" dirty="0" smtClean="0"/>
              <a:t>2. </a:t>
            </a:r>
            <a:r>
              <a:rPr lang="en-IN" b="1" dirty="0"/>
              <a:t>The ratio of the length and the width of a school ground is 5: 2. Find the length, if the width is 40 metres.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44250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Google Shape;77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806362" y="4400000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78" name="Google Shape;78;p16"/>
          <p:cNvSpPr txBox="1"/>
          <p:nvPr/>
        </p:nvSpPr>
        <p:spPr>
          <a:xfrm>
            <a:off x="621425" y="74350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40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4000" b="1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85DC50AA-92E1-4EA1-8232-C138600022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78654" y="445025"/>
            <a:ext cx="6153646" cy="572700"/>
          </a:xfrm>
        </p:spPr>
        <p:txBody>
          <a:bodyPr/>
          <a:lstStyle/>
          <a:p>
            <a:r>
              <a:rPr lang="en-IN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Learning outcomes 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="" xmlns:a16="http://schemas.microsoft.com/office/drawing/2014/main" id="{7FDCA470-F94A-4770-8999-EEE0CD45DF12}"/>
              </a:ext>
            </a:extLst>
          </p:cNvPr>
          <p:cNvSpPr txBox="1"/>
          <p:nvPr/>
        </p:nvSpPr>
        <p:spPr>
          <a:xfrm>
            <a:off x="957533" y="1431985"/>
            <a:ext cx="7444596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lvl="0" indent="-285750">
              <a:buFont typeface="Wingdings" pitchFamily="2" charset="2"/>
              <a:buChar char="v"/>
            </a:pPr>
            <a:r>
              <a:rPr lang="en-US" sz="1800" dirty="0" smtClean="0"/>
              <a:t>Students will be able to define proportion</a:t>
            </a:r>
            <a:endParaRPr lang="en-IN" sz="1800" dirty="0" smtClean="0"/>
          </a:p>
          <a:p>
            <a:pPr marL="285750" lvl="0" indent="-285750">
              <a:buFont typeface="Wingdings" pitchFamily="2" charset="2"/>
              <a:buChar char="v"/>
            </a:pPr>
            <a:r>
              <a:rPr lang="en-US" sz="1800" dirty="0" smtClean="0"/>
              <a:t>Students will be able to solve sums of proportion.</a:t>
            </a:r>
          </a:p>
          <a:p>
            <a:pPr marL="285750" lvl="0" indent="-285750">
              <a:buFont typeface="Wingdings" pitchFamily="2" charset="2"/>
              <a:buChar char="v"/>
            </a:pPr>
            <a:r>
              <a:rPr lang="en-US" sz="1800" dirty="0" smtClean="0"/>
              <a:t>Students will be able to apply proportion in daily life situations.</a:t>
            </a:r>
          </a:p>
          <a:p>
            <a:pPr lvl="0"/>
            <a:endParaRPr lang="en-US" sz="18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lvl="0" indent="-285750">
              <a:buFont typeface="Wingdings" pitchFamily="2" charset="2"/>
              <a:buChar char="v"/>
            </a:pPr>
            <a:endParaRPr lang="en-US" sz="18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lvl="0" indent="-285750">
              <a:buFont typeface="Wingdings" pitchFamily="2" charset="2"/>
              <a:buChar char="v"/>
            </a:pPr>
            <a:endParaRPr lang="en-US" sz="1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="" xmlns:a16="http://schemas.microsoft.com/office/drawing/2014/main" id="{7987FE54-A185-4E72-BABD-C045E2D687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92096" y="481837"/>
            <a:ext cx="1549101" cy="5727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3244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85DC50AA-92E1-4EA1-8232-C138600022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7970" y="307009"/>
            <a:ext cx="8254330" cy="572700"/>
          </a:xfrm>
        </p:spPr>
        <p:txBody>
          <a:bodyPr/>
          <a:lstStyle/>
          <a:p>
            <a:r>
              <a:rPr lang="en-IN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PROPORTION</a:t>
            </a:r>
            <a:endParaRPr lang="en-IN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="" xmlns:a16="http://schemas.microsoft.com/office/drawing/2014/main" id="{7987FE54-A185-4E72-BABD-C045E2D687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90503" y="447331"/>
            <a:ext cx="1549101" cy="572701"/>
          </a:xfrm>
          <a:prstGeom prst="rect">
            <a:avLst/>
          </a:prstGeom>
        </p:spPr>
      </p:pic>
      <p:pic>
        <p:nvPicPr>
          <p:cNvPr id="2050" name="Picture 2" descr="Proportion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7115" y="1147313"/>
            <a:ext cx="2734274" cy="23550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B Proportions Introduction - Lessons - Blendsp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8151" y="840440"/>
            <a:ext cx="3597215" cy="29391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11700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021417" y="410669"/>
            <a:ext cx="914400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734A2662-4B06-4904-A8B7-3703B1425C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1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itle 4">
            <a:extLst>
              <a:ext uri="{FF2B5EF4-FFF2-40B4-BE49-F238E27FC236}">
                <a16:creationId xmlns="" xmlns:a16="http://schemas.microsoft.com/office/drawing/2014/main" id="{DB4AA984-35B5-4C7B-9B56-B1356246C3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492" y="476827"/>
            <a:ext cx="7788808" cy="572700"/>
          </a:xfrm>
        </p:spPr>
        <p:txBody>
          <a:bodyPr/>
          <a:lstStyle/>
          <a:p>
            <a:pPr>
              <a:lnSpc>
                <a:spcPct val="115000"/>
              </a:lnSpc>
            </a:pPr>
            <a:r>
              <a:rPr lang="en-IN" sz="1800" b="1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PROPORTION</a:t>
            </a:r>
            <a:endParaRPr lang="en-IN" sz="1800" b="1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810883" y="1708030"/>
            <a:ext cx="6047117" cy="10125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en-US" dirty="0" smtClean="0"/>
              <a:t>Concept of proportion  </a:t>
            </a:r>
            <a:r>
              <a:rPr lang="en-US" dirty="0"/>
              <a:t>will be explained using a video</a:t>
            </a:r>
            <a:r>
              <a:rPr lang="en-US" dirty="0" smtClean="0"/>
              <a:t>.</a:t>
            </a:r>
          </a:p>
          <a:p>
            <a:pPr algn="just">
              <a:lnSpc>
                <a:spcPct val="115000"/>
              </a:lnSpc>
            </a:pPr>
            <a:r>
              <a:rPr lang="en-IN" sz="1200" dirty="0"/>
              <a:t>https://www.youtube.com/watch?v=-</a:t>
            </a:r>
            <a:r>
              <a:rPr lang="en-IN" sz="1200" dirty="0" smtClean="0"/>
              <a:t>cxJMsqHH1Y(4.49)</a:t>
            </a:r>
            <a:endParaRPr lang="en-IN" sz="1200" dirty="0"/>
          </a:p>
          <a:p>
            <a:pPr algn="just">
              <a:lnSpc>
                <a:spcPct val="115000"/>
              </a:lnSpc>
            </a:pPr>
            <a:endParaRPr lang="en-IN" sz="1200" dirty="0">
              <a:solidFill>
                <a:srgbClr val="00B0F0"/>
              </a:solidFill>
            </a:endParaRPr>
          </a:p>
          <a:p>
            <a:pPr algn="just">
              <a:lnSpc>
                <a:spcPct val="115000"/>
              </a:lnSpc>
            </a:pPr>
            <a:r>
              <a:rPr lang="en-US" dirty="0">
                <a:solidFill>
                  <a:srgbClr val="00B0F0"/>
                </a:solidFill>
              </a:rPr>
              <a:t> </a:t>
            </a:r>
            <a:endParaRPr lang="en-IN" sz="1200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1019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108096" y="125678"/>
            <a:ext cx="815519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734A2662-4B06-4904-A8B7-3703B1425C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1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74784" y="737553"/>
            <a:ext cx="6003985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dirty="0" smtClean="0">
                <a:solidFill>
                  <a:srgbClr val="FF0000"/>
                </a:solidFill>
              </a:rPr>
              <a:t>PROPORTION</a:t>
            </a:r>
            <a:endParaRPr lang="en-IN" dirty="0">
              <a:solidFill>
                <a:srgbClr val="FF0000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1700" y="1045330"/>
            <a:ext cx="8520600" cy="3523545"/>
          </a:xfrm>
        </p:spPr>
        <p:txBody>
          <a:bodyPr/>
          <a:lstStyle/>
          <a:p>
            <a:pPr marL="596900" lvl="1" indent="0" algn="ctr">
              <a:buNone/>
            </a:pPr>
            <a:r>
              <a:rPr lang="en-IN" dirty="0" smtClean="0"/>
              <a:t>Product of extreme terms = Product of means</a:t>
            </a:r>
            <a:endParaRPr lang="en-IN" dirty="0"/>
          </a:p>
        </p:txBody>
      </p:sp>
      <p:pic>
        <p:nvPicPr>
          <p:cNvPr id="3073" name="Picture 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4784" y="1604512"/>
            <a:ext cx="5549445" cy="27145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04430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639995" y="230439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734A2662-4B06-4904-A8B7-3703B1425C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1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88189" y="228600"/>
            <a:ext cx="5077645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dirty="0">
                <a:solidFill>
                  <a:srgbClr val="FF0000"/>
                </a:solidFill>
              </a:rPr>
              <a:t>Evaluation </a:t>
            </a:r>
            <a:r>
              <a:rPr lang="en-IN" dirty="0" smtClean="0">
                <a:solidFill>
                  <a:srgbClr val="FF0000"/>
                </a:solidFill>
              </a:rPr>
              <a:t>Questions Exercise 12 A</a:t>
            </a:r>
            <a:endParaRPr lang="en-IN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255197" y="698740"/>
            <a:ext cx="8621383" cy="4218317"/>
          </a:xfrm>
        </p:spPr>
        <p:txBody>
          <a:bodyPr/>
          <a:lstStyle/>
          <a:p>
            <a:pPr marL="114300" indent="0">
              <a:buNone/>
            </a:pPr>
            <a:r>
              <a:rPr lang="en-IN" b="1" dirty="0"/>
              <a:t>1. In each of the following, check whether or not the given ratios form a proportion</a:t>
            </a:r>
            <a:r>
              <a:rPr lang="en-IN" b="1" dirty="0" smtClean="0"/>
              <a:t>:	(</a:t>
            </a:r>
            <a:r>
              <a:rPr lang="en-IN" b="1" dirty="0"/>
              <a:t>i) 8: 16 and 12: 15</a:t>
            </a:r>
            <a:endParaRPr lang="en-IN" dirty="0"/>
          </a:p>
          <a:p>
            <a:pPr marL="114300" indent="0">
              <a:buNone/>
            </a:pPr>
            <a:r>
              <a:rPr lang="en-IN" b="1" dirty="0"/>
              <a:t>(ii) 16: 28 and 24: </a:t>
            </a:r>
            <a:r>
              <a:rPr lang="en-IN" b="1" dirty="0" smtClean="0"/>
              <a:t>42		(iii</a:t>
            </a:r>
            <a:r>
              <a:rPr lang="en-IN" b="1" dirty="0"/>
              <a:t>) 12 ÷ 3 and 8 ÷ 2</a:t>
            </a:r>
            <a:endParaRPr lang="en-IN" dirty="0"/>
          </a:p>
          <a:p>
            <a:pPr marL="114300" indent="0">
              <a:buNone/>
            </a:pPr>
            <a:r>
              <a:rPr lang="en-IN" b="1" dirty="0"/>
              <a:t>(iv) 25: 40 and 20: </a:t>
            </a:r>
            <a:r>
              <a:rPr lang="en-IN" b="1" dirty="0" smtClean="0"/>
              <a:t>32</a:t>
            </a:r>
            <a:r>
              <a:rPr lang="en-IN" dirty="0"/>
              <a:t>	</a:t>
            </a:r>
            <a:r>
              <a:rPr lang="en-IN" dirty="0" smtClean="0"/>
              <a:t>	</a:t>
            </a:r>
            <a:r>
              <a:rPr lang="en-IN" b="1" dirty="0" smtClean="0"/>
              <a:t>(v</a:t>
            </a:r>
            <a:r>
              <a:rPr lang="en-IN" b="1" dirty="0"/>
              <a:t>) 15 / 18 and 10 / 12	</a:t>
            </a:r>
            <a:endParaRPr lang="en-IN" dirty="0"/>
          </a:p>
          <a:p>
            <a:pPr marL="114300" indent="0">
              <a:buNone/>
            </a:pPr>
            <a:r>
              <a:rPr lang="en-IN" b="1" dirty="0"/>
              <a:t>Solution:</a:t>
            </a:r>
            <a:endParaRPr lang="en-IN" dirty="0"/>
          </a:p>
          <a:p>
            <a:pPr marL="114300" indent="0">
              <a:buNone/>
            </a:pPr>
            <a:r>
              <a:rPr lang="en-IN" dirty="0"/>
              <a:t>(i) 8: 16 and 12: 15</a:t>
            </a:r>
          </a:p>
          <a:p>
            <a:pPr marL="114300" indent="0">
              <a:buNone/>
            </a:pPr>
            <a:r>
              <a:rPr lang="en-IN" dirty="0"/>
              <a:t>The above expression can be written as follows:</a:t>
            </a:r>
          </a:p>
          <a:p>
            <a:pPr marL="114300" indent="0">
              <a:buNone/>
            </a:pPr>
            <a:r>
              <a:rPr lang="en-IN" dirty="0"/>
              <a:t>8: 16 = 8 / 16</a:t>
            </a:r>
          </a:p>
          <a:p>
            <a:pPr marL="114300" indent="0">
              <a:buNone/>
            </a:pPr>
            <a:r>
              <a:rPr lang="en-IN" dirty="0"/>
              <a:t>= 1 / 2 and</a:t>
            </a:r>
          </a:p>
          <a:p>
            <a:pPr marL="114300" indent="0">
              <a:buNone/>
            </a:pPr>
            <a:r>
              <a:rPr lang="en-IN" dirty="0"/>
              <a:t>12: 15 = 12 / 15</a:t>
            </a:r>
          </a:p>
          <a:p>
            <a:pPr marL="114300" indent="0">
              <a:buNone/>
            </a:pPr>
            <a:r>
              <a:rPr lang="en-IN" dirty="0"/>
              <a:t>= 4 / 5</a:t>
            </a:r>
          </a:p>
          <a:p>
            <a:pPr marL="114300" indent="0">
              <a:buNone/>
            </a:pPr>
            <a:r>
              <a:rPr lang="en-IN" dirty="0"/>
              <a:t>Since 8: 16 ≠ 12: 15</a:t>
            </a:r>
          </a:p>
          <a:p>
            <a:pPr marL="114300" indent="0">
              <a:buNone/>
            </a:pPr>
            <a:r>
              <a:rPr lang="en-IN" dirty="0"/>
              <a:t>Therefore they are not in proportion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398844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617146" y="514806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734A2662-4B06-4904-A8B7-3703B1425C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1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97AF27D6-1E12-407C-B797-A5381422A50B}"/>
              </a:ext>
            </a:extLst>
          </p:cNvPr>
          <p:cNvSpPr txBox="1"/>
          <p:nvPr/>
        </p:nvSpPr>
        <p:spPr>
          <a:xfrm>
            <a:off x="847024" y="2144666"/>
            <a:ext cx="8076824" cy="9694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endParaRPr lang="en-US" sz="1800" dirty="0" smtClean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50000"/>
              </a:lnSpc>
            </a:pP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 idx="4294967295"/>
          </p:nvPr>
        </p:nvSpPr>
        <p:spPr>
          <a:xfrm>
            <a:off x="0" y="72861"/>
            <a:ext cx="8521700" cy="573088"/>
          </a:xfrm>
        </p:spPr>
        <p:txBody>
          <a:bodyPr/>
          <a:lstStyle/>
          <a:p>
            <a:r>
              <a:rPr lang="en-IN" dirty="0" smtClean="0">
                <a:solidFill>
                  <a:srgbClr val="FF0000"/>
                </a:solidFill>
              </a:rPr>
              <a:t>Evaluation Question</a:t>
            </a:r>
            <a:endParaRPr lang="en-IN" dirty="0">
              <a:solidFill>
                <a:srgbClr val="FF0000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4294967295"/>
          </p:nvPr>
        </p:nvSpPr>
        <p:spPr>
          <a:xfrm>
            <a:off x="132631" y="591809"/>
            <a:ext cx="7889935" cy="4169972"/>
          </a:xfrm>
        </p:spPr>
        <p:txBody>
          <a:bodyPr/>
          <a:lstStyle/>
          <a:p>
            <a:pPr marL="114300" indent="0">
              <a:buNone/>
            </a:pPr>
            <a:r>
              <a:rPr lang="en-IN" sz="1600" dirty="0"/>
              <a:t>(ii) 16: 28 and 24: 42</a:t>
            </a:r>
          </a:p>
          <a:p>
            <a:pPr marL="114300" indent="0">
              <a:buNone/>
            </a:pPr>
            <a:r>
              <a:rPr lang="en-IN" sz="1600" dirty="0"/>
              <a:t>The above expression can be written as follows:</a:t>
            </a:r>
          </a:p>
          <a:p>
            <a:pPr marL="114300" indent="0">
              <a:buNone/>
            </a:pPr>
            <a:r>
              <a:rPr lang="en-IN" sz="1600" dirty="0"/>
              <a:t>16: 28 = 16 / 28</a:t>
            </a:r>
          </a:p>
          <a:p>
            <a:pPr marL="114300" indent="0">
              <a:buNone/>
            </a:pPr>
            <a:r>
              <a:rPr lang="en-IN" sz="1600" dirty="0"/>
              <a:t>= 4 / 7 and</a:t>
            </a:r>
          </a:p>
          <a:p>
            <a:pPr marL="114300" indent="0">
              <a:buNone/>
            </a:pPr>
            <a:r>
              <a:rPr lang="en-IN" sz="1600" dirty="0"/>
              <a:t>24: 42 = 24 / 42</a:t>
            </a:r>
          </a:p>
          <a:p>
            <a:pPr marL="114300" indent="0">
              <a:buNone/>
            </a:pPr>
            <a:r>
              <a:rPr lang="en-IN" sz="1600" dirty="0"/>
              <a:t>= 4 / 7</a:t>
            </a:r>
          </a:p>
          <a:p>
            <a:pPr marL="114300" indent="0">
              <a:buNone/>
            </a:pPr>
            <a:r>
              <a:rPr lang="en-IN" sz="1600" dirty="0"/>
              <a:t>Since 16: 28 = 24: </a:t>
            </a:r>
            <a:r>
              <a:rPr lang="en-IN" sz="1600" dirty="0" smtClean="0"/>
              <a:t>42</a:t>
            </a:r>
          </a:p>
          <a:p>
            <a:pPr marL="114300" indent="0">
              <a:buNone/>
            </a:pPr>
            <a:r>
              <a:rPr lang="en-IN" sz="1600" dirty="0" smtClean="0"/>
              <a:t>Therefore </a:t>
            </a:r>
            <a:r>
              <a:rPr lang="en-IN" sz="1600" dirty="0"/>
              <a:t>they form a </a:t>
            </a:r>
            <a:r>
              <a:rPr lang="en-IN" sz="1600" dirty="0" smtClean="0"/>
              <a:t>proportion</a:t>
            </a:r>
          </a:p>
          <a:p>
            <a:pPr marL="114300" indent="0">
              <a:buNone/>
            </a:pPr>
            <a:r>
              <a:rPr lang="en-IN" sz="1600" dirty="0" smtClean="0"/>
              <a:t>(iii</a:t>
            </a:r>
            <a:r>
              <a:rPr lang="en-IN" sz="1600" dirty="0"/>
              <a:t>) 12 </a:t>
            </a:r>
            <a:r>
              <a:rPr lang="en-IN" sz="1600" b="1" dirty="0"/>
              <a:t>÷ </a:t>
            </a:r>
            <a:r>
              <a:rPr lang="en-IN" sz="1600" dirty="0"/>
              <a:t>3 and 8 ÷ 2</a:t>
            </a:r>
          </a:p>
          <a:p>
            <a:pPr marL="114300" indent="0">
              <a:buNone/>
            </a:pPr>
            <a:r>
              <a:rPr lang="en-IN" sz="1600" dirty="0"/>
              <a:t>The above expression can be written as follows:</a:t>
            </a:r>
          </a:p>
          <a:p>
            <a:pPr marL="114300" indent="0">
              <a:buNone/>
            </a:pPr>
            <a:r>
              <a:rPr lang="en-IN" sz="1600" dirty="0"/>
              <a:t>12 ÷ 3 = 12 / </a:t>
            </a:r>
            <a:r>
              <a:rPr lang="en-IN" sz="1600" dirty="0" smtClean="0"/>
              <a:t>3  = </a:t>
            </a:r>
            <a:r>
              <a:rPr lang="en-IN" sz="1600" dirty="0"/>
              <a:t>4 and</a:t>
            </a:r>
          </a:p>
          <a:p>
            <a:pPr marL="114300" indent="0">
              <a:buNone/>
            </a:pPr>
            <a:r>
              <a:rPr lang="en-IN" sz="1600" dirty="0"/>
              <a:t>8 ÷ 2 = 8 / </a:t>
            </a:r>
            <a:r>
              <a:rPr lang="en-IN" sz="1600" dirty="0" smtClean="0"/>
              <a:t>2= </a:t>
            </a:r>
            <a:r>
              <a:rPr lang="en-IN" sz="1600" dirty="0"/>
              <a:t>4</a:t>
            </a:r>
          </a:p>
          <a:p>
            <a:pPr marL="114300" indent="0">
              <a:buNone/>
            </a:pPr>
            <a:r>
              <a:rPr lang="en-IN" sz="1600" dirty="0"/>
              <a:t>Since 12: 3 = 8: 2</a:t>
            </a:r>
          </a:p>
          <a:p>
            <a:pPr marL="114300" indent="0">
              <a:buNone/>
            </a:pPr>
            <a:r>
              <a:rPr lang="en-IN" sz="1600" dirty="0"/>
              <a:t>Therefore they form a proportion</a:t>
            </a:r>
          </a:p>
          <a:p>
            <a:pPr marL="114300" indent="0">
              <a:buNone/>
            </a:pPr>
            <a:endParaRPr lang="en-IN" sz="1600" dirty="0"/>
          </a:p>
        </p:txBody>
      </p:sp>
    </p:spTree>
    <p:extLst>
      <p:ext uri="{BB962C8B-B14F-4D97-AF65-F5344CB8AC3E}">
        <p14:creationId xmlns:p14="http://schemas.microsoft.com/office/powerpoint/2010/main" val="9542337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63795" y="359405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734A2662-4B06-4904-A8B7-3703B1425C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1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97AF27D6-1E12-407C-B797-A5381422A50B}"/>
              </a:ext>
            </a:extLst>
          </p:cNvPr>
          <p:cNvSpPr txBox="1"/>
          <p:nvPr/>
        </p:nvSpPr>
        <p:spPr>
          <a:xfrm>
            <a:off x="847024" y="2144666"/>
            <a:ext cx="8076824" cy="9694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endParaRPr lang="en-US" sz="1800" dirty="0" smtClean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50000"/>
              </a:lnSpc>
            </a:pP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sz="2000" dirty="0" smtClean="0">
                <a:solidFill>
                  <a:srgbClr val="FF0000"/>
                </a:solidFill>
              </a:rPr>
              <a:t>Evaluation Question</a:t>
            </a:r>
            <a:endParaRPr lang="en-IN" sz="2000" dirty="0">
              <a:solidFill>
                <a:srgbClr val="FF0000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311700" y="936825"/>
            <a:ext cx="8520600" cy="4011358"/>
          </a:xfrm>
        </p:spPr>
        <p:txBody>
          <a:bodyPr/>
          <a:lstStyle/>
          <a:p>
            <a:pPr marL="114300" indent="0">
              <a:buNone/>
            </a:pPr>
            <a:r>
              <a:rPr lang="en-IN" sz="1600" b="1" dirty="0"/>
              <a:t>2. Find the value of x in each of the following proportions:</a:t>
            </a:r>
            <a:endParaRPr lang="en-IN" sz="1600" dirty="0"/>
          </a:p>
          <a:p>
            <a:pPr marL="114300" indent="0">
              <a:buNone/>
            </a:pPr>
            <a:r>
              <a:rPr lang="en-IN" sz="1600" b="1" dirty="0"/>
              <a:t>(i) x: 4 = 6: </a:t>
            </a:r>
            <a:r>
              <a:rPr lang="en-IN" sz="1600" b="1" dirty="0" smtClean="0"/>
              <a:t>8	(ii</a:t>
            </a:r>
            <a:r>
              <a:rPr lang="en-IN" sz="1600" b="1" dirty="0"/>
              <a:t>) 14: x = 7: 9</a:t>
            </a:r>
            <a:endParaRPr lang="en-IN" sz="1600" dirty="0"/>
          </a:p>
          <a:p>
            <a:pPr marL="114300" indent="0">
              <a:buNone/>
            </a:pPr>
            <a:r>
              <a:rPr lang="en-IN" sz="1600" b="1" dirty="0"/>
              <a:t>(iii) 4: 6 = x: </a:t>
            </a:r>
            <a:r>
              <a:rPr lang="en-IN" sz="1600" b="1" dirty="0" smtClean="0"/>
              <a:t>18	(iv</a:t>
            </a:r>
            <a:r>
              <a:rPr lang="en-IN" sz="1600" b="1" dirty="0"/>
              <a:t>) 8: 10 = x: 25</a:t>
            </a:r>
            <a:endParaRPr lang="en-IN" sz="1600" dirty="0"/>
          </a:p>
          <a:p>
            <a:pPr marL="114300" indent="0">
              <a:buNone/>
            </a:pPr>
            <a:r>
              <a:rPr lang="en-IN" sz="1600" b="1" dirty="0"/>
              <a:t>(v) 5: 15 = 4: x</a:t>
            </a:r>
            <a:endParaRPr lang="en-IN" sz="1600" dirty="0"/>
          </a:p>
          <a:p>
            <a:pPr marL="114300" indent="0">
              <a:buNone/>
            </a:pPr>
            <a:r>
              <a:rPr lang="en-IN" sz="1600" b="1" dirty="0"/>
              <a:t>Solution:</a:t>
            </a:r>
            <a:endParaRPr lang="en-IN" sz="1600" dirty="0"/>
          </a:p>
          <a:p>
            <a:pPr marL="114300" indent="0">
              <a:buNone/>
            </a:pPr>
            <a:r>
              <a:rPr lang="en-IN" sz="1600" dirty="0"/>
              <a:t>(i) x: 4 = 6: 8</a:t>
            </a:r>
          </a:p>
          <a:p>
            <a:pPr marL="114300" indent="0">
              <a:buNone/>
            </a:pPr>
            <a:r>
              <a:rPr lang="en-IN" sz="1600" dirty="0"/>
              <a:t>The given proportion can be calculated for the value of x as follows:</a:t>
            </a:r>
          </a:p>
          <a:p>
            <a:pPr marL="114300" indent="0">
              <a:buNone/>
            </a:pPr>
            <a:r>
              <a:rPr lang="en-IN" sz="1600" dirty="0"/>
              <a:t>x: 4 = 6: 8</a:t>
            </a:r>
          </a:p>
          <a:p>
            <a:pPr marL="114300" indent="0">
              <a:buNone/>
            </a:pPr>
            <a:r>
              <a:rPr lang="en-IN" sz="1600" dirty="0"/>
              <a:t>x / 4 = 6 / 8</a:t>
            </a:r>
          </a:p>
          <a:p>
            <a:pPr marL="114300" indent="0">
              <a:buNone/>
            </a:pPr>
            <a:r>
              <a:rPr lang="en-IN" sz="1600" dirty="0"/>
              <a:t>⇒ x × 8 = 4 × 6</a:t>
            </a:r>
          </a:p>
          <a:p>
            <a:pPr marL="114300" indent="0">
              <a:buNone/>
            </a:pPr>
            <a:r>
              <a:rPr lang="en-IN" sz="1600" dirty="0"/>
              <a:t>⇒ x = (4 × 6) / 8</a:t>
            </a:r>
          </a:p>
          <a:p>
            <a:pPr marL="114300" indent="0">
              <a:buNone/>
            </a:pPr>
            <a:r>
              <a:rPr lang="en-IN" sz="1600" dirty="0"/>
              <a:t>⇒ x = 3</a:t>
            </a:r>
          </a:p>
          <a:p>
            <a:pPr marL="114300" indent="0">
              <a:buNone/>
            </a:pPr>
            <a:r>
              <a:rPr lang="en-IN" sz="1600" dirty="0"/>
              <a:t>Therefore the value of x is 3</a:t>
            </a:r>
          </a:p>
          <a:p>
            <a:pPr marL="114300" indent="0">
              <a:buNone/>
            </a:pPr>
            <a:endParaRPr lang="en-IN" sz="1600" dirty="0"/>
          </a:p>
        </p:txBody>
      </p:sp>
    </p:spTree>
    <p:extLst>
      <p:ext uri="{BB962C8B-B14F-4D97-AF65-F5344CB8AC3E}">
        <p14:creationId xmlns:p14="http://schemas.microsoft.com/office/powerpoint/2010/main" val="81250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617146" y="540685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734A2662-4B06-4904-A8B7-3703B1425C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1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97AF27D6-1E12-407C-B797-A5381422A50B}"/>
              </a:ext>
            </a:extLst>
          </p:cNvPr>
          <p:cNvSpPr txBox="1"/>
          <p:nvPr/>
        </p:nvSpPr>
        <p:spPr>
          <a:xfrm>
            <a:off x="847024" y="2144666"/>
            <a:ext cx="8076824" cy="9694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endParaRPr lang="en-US" sz="1800" dirty="0" smtClean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50000"/>
              </a:lnSpc>
            </a:pP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55198" y="228600"/>
            <a:ext cx="8577102" cy="418381"/>
          </a:xfrm>
        </p:spPr>
        <p:txBody>
          <a:bodyPr/>
          <a:lstStyle/>
          <a:p>
            <a:r>
              <a:rPr lang="en-IN" sz="2000" dirty="0" smtClean="0">
                <a:solidFill>
                  <a:srgbClr val="FF0000"/>
                </a:solidFill>
              </a:rPr>
              <a:t>Evaluation Question</a:t>
            </a:r>
            <a:endParaRPr lang="en-IN" sz="2000" dirty="0">
              <a:solidFill>
                <a:srgbClr val="FF0000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255198" y="646981"/>
            <a:ext cx="8577102" cy="3921894"/>
          </a:xfrm>
        </p:spPr>
        <p:txBody>
          <a:bodyPr/>
          <a:lstStyle/>
          <a:p>
            <a:pPr marL="114300" indent="0">
              <a:buNone/>
            </a:pPr>
            <a:r>
              <a:rPr lang="en-IN" sz="1600" dirty="0"/>
              <a:t>(ii) 14: x = 7: 9</a:t>
            </a:r>
          </a:p>
          <a:p>
            <a:pPr marL="114300" indent="0">
              <a:buNone/>
            </a:pPr>
            <a:r>
              <a:rPr lang="en-IN" sz="1600" dirty="0"/>
              <a:t>The given proportion can be calculated for the value of x as </a:t>
            </a:r>
            <a:r>
              <a:rPr lang="en-IN" sz="1600" dirty="0" smtClean="0"/>
              <a:t>follows:</a:t>
            </a:r>
          </a:p>
          <a:p>
            <a:pPr marL="114300" indent="0">
              <a:buNone/>
            </a:pPr>
            <a:r>
              <a:rPr lang="en-IN" sz="1600" dirty="0" smtClean="0"/>
              <a:t>14: x = 7: 9</a:t>
            </a:r>
          </a:p>
          <a:p>
            <a:pPr marL="114300" indent="0">
              <a:buNone/>
            </a:pPr>
            <a:r>
              <a:rPr lang="en-IN" sz="1600" dirty="0" smtClean="0"/>
              <a:t>14 </a:t>
            </a:r>
            <a:r>
              <a:rPr lang="en-IN" sz="1600" dirty="0"/>
              <a:t>/ x = 7 / 9</a:t>
            </a:r>
          </a:p>
          <a:p>
            <a:pPr marL="114300" indent="0">
              <a:buNone/>
            </a:pPr>
            <a:r>
              <a:rPr lang="en-IN" sz="1600" dirty="0"/>
              <a:t>⇒ x × 7 = 14 × 9</a:t>
            </a:r>
          </a:p>
          <a:p>
            <a:pPr marL="114300" indent="0">
              <a:buNone/>
            </a:pPr>
            <a:r>
              <a:rPr lang="en-IN" sz="1600" dirty="0"/>
              <a:t>⇒ x = (14 × 9) / 7</a:t>
            </a:r>
          </a:p>
          <a:p>
            <a:pPr marL="114300" indent="0">
              <a:buNone/>
            </a:pPr>
            <a:r>
              <a:rPr lang="en-IN" sz="1600" dirty="0"/>
              <a:t>⇒ x = 18</a:t>
            </a:r>
          </a:p>
          <a:p>
            <a:pPr marL="114300" indent="0">
              <a:buNone/>
            </a:pPr>
            <a:r>
              <a:rPr lang="en-IN" sz="1600" dirty="0"/>
              <a:t>Therefore the value of x is 18</a:t>
            </a:r>
          </a:p>
          <a:p>
            <a:pPr marL="114300" indent="0">
              <a:buNone/>
            </a:pPr>
            <a:r>
              <a:rPr lang="en-IN" sz="1600" dirty="0"/>
              <a:t>(iii) 4: 6 = x: </a:t>
            </a:r>
            <a:r>
              <a:rPr lang="en-IN" sz="1600" dirty="0" smtClean="0"/>
              <a:t>18	The </a:t>
            </a:r>
            <a:r>
              <a:rPr lang="en-IN" sz="1600" dirty="0"/>
              <a:t>given proportion can be calculated for the value of x as follows:</a:t>
            </a:r>
          </a:p>
          <a:p>
            <a:pPr marL="114300" indent="0">
              <a:buNone/>
            </a:pPr>
            <a:r>
              <a:rPr lang="en-IN" sz="1600" dirty="0"/>
              <a:t>4 / 6 = x / 18</a:t>
            </a:r>
          </a:p>
          <a:p>
            <a:pPr marL="114300" indent="0">
              <a:buNone/>
            </a:pPr>
            <a:r>
              <a:rPr lang="en-IN" sz="1600" dirty="0"/>
              <a:t>⇒ x × 6 = 4 × 18</a:t>
            </a:r>
          </a:p>
          <a:p>
            <a:pPr marL="114300" indent="0">
              <a:buNone/>
            </a:pPr>
            <a:r>
              <a:rPr lang="en-IN" sz="1600" dirty="0"/>
              <a:t>⇒ x = (4 × 18) / 6</a:t>
            </a:r>
          </a:p>
          <a:p>
            <a:pPr marL="114300" indent="0">
              <a:buNone/>
            </a:pPr>
            <a:r>
              <a:rPr lang="en-IN" sz="1600" dirty="0"/>
              <a:t>⇒ x = 12</a:t>
            </a:r>
          </a:p>
          <a:p>
            <a:pPr marL="114300" indent="0">
              <a:buNone/>
            </a:pPr>
            <a:r>
              <a:rPr lang="en-IN" sz="1600" dirty="0"/>
              <a:t>Therefore the value of x is 12</a:t>
            </a:r>
          </a:p>
          <a:p>
            <a:endParaRPr lang="en-IN" sz="1600" dirty="0"/>
          </a:p>
        </p:txBody>
      </p:sp>
    </p:spTree>
    <p:extLst>
      <p:ext uri="{BB962C8B-B14F-4D97-AF65-F5344CB8AC3E}">
        <p14:creationId xmlns:p14="http://schemas.microsoft.com/office/powerpoint/2010/main" val="1904027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2520</TotalTime>
  <Words>479</Words>
  <Application>Microsoft Office PowerPoint</Application>
  <PresentationFormat>On-screen Show (16:9)</PresentationFormat>
  <Paragraphs>142</Paragraphs>
  <Slides>16</Slides>
  <Notes>14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Simple Light</vt:lpstr>
      <vt:lpstr>PowerPoint Presentation</vt:lpstr>
      <vt:lpstr>Learning outcomes </vt:lpstr>
      <vt:lpstr>PROPORTION</vt:lpstr>
      <vt:lpstr>PROPORTION</vt:lpstr>
      <vt:lpstr>PowerPoint Presentation</vt:lpstr>
      <vt:lpstr>PowerPoint Presentation</vt:lpstr>
      <vt:lpstr>Evaluation Question</vt:lpstr>
      <vt:lpstr>Evaluation Question</vt:lpstr>
      <vt:lpstr>Evaluation Question</vt:lpstr>
      <vt:lpstr>Evaluation Question</vt:lpstr>
      <vt:lpstr>Evaluation Question</vt:lpstr>
      <vt:lpstr>Evaluation Question</vt:lpstr>
      <vt:lpstr>Evaluation Question</vt:lpstr>
      <vt:lpstr>Evaluation Question</vt:lpstr>
      <vt:lpstr> Homework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Windows User</cp:lastModifiedBy>
  <cp:revision>119</cp:revision>
  <dcterms:modified xsi:type="dcterms:W3CDTF">2021-12-18T04:28:08Z</dcterms:modified>
</cp:coreProperties>
</file>