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86" r:id="rId3"/>
    <p:sldId id="314" r:id="rId4"/>
    <p:sldId id="303" r:id="rId5"/>
    <p:sldId id="302" r:id="rId6"/>
    <p:sldId id="290" r:id="rId7"/>
    <p:sldId id="315" r:id="rId8"/>
    <p:sldId id="316" r:id="rId9"/>
    <p:sldId id="317" r:id="rId10"/>
    <p:sldId id="321" r:id="rId11"/>
    <p:sldId id="322" r:id="rId12"/>
    <p:sldId id="323" r:id="rId13"/>
    <p:sldId id="324" r:id="rId14"/>
    <p:sldId id="325" r:id="rId15"/>
    <p:sldId id="326" r:id="rId16"/>
    <p:sldId id="309" r:id="rId17"/>
    <p:sldId id="259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974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6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RATIO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11 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:Ratio</a:t>
            </a:r>
          </a:p>
          <a:p>
            <a:r>
              <a:rPr lang="en" b="1" dirty="0" smtClean="0"/>
              <a:t>SUB TOPIC: </a:t>
            </a:r>
            <a:r>
              <a:rPr lang="en-IN" dirty="0"/>
              <a:t>Comparing the Ratio, Increase or Decrease in a Given Ratio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PERIOD </a:t>
            </a:r>
            <a:r>
              <a:rPr lang="en" b="1" dirty="0" smtClean="0"/>
              <a:t>NO:4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2000" b="1" dirty="0" smtClean="0"/>
              <a:t>7.Solution</a:t>
            </a:r>
            <a:r>
              <a:rPr lang="en-IN" sz="2000" b="1" dirty="0"/>
              <a:t>:</a:t>
            </a:r>
            <a:endParaRPr lang="en-IN" sz="2000" dirty="0"/>
          </a:p>
          <a:p>
            <a:pPr marL="114300" indent="0">
              <a:buNone/>
            </a:pPr>
            <a:r>
              <a:rPr lang="en-IN" sz="2000" dirty="0" smtClean="0"/>
              <a:t>Decrease </a:t>
            </a:r>
            <a:r>
              <a:rPr lang="en-IN" sz="2000" dirty="0"/>
              <a:t>in the ratio = 17: 6</a:t>
            </a:r>
          </a:p>
          <a:p>
            <a:pPr marL="114300" indent="0">
              <a:buNone/>
            </a:pPr>
            <a:r>
              <a:rPr lang="en-IN" sz="2000" dirty="0"/>
              <a:t>Given quantity = </a:t>
            </a:r>
            <a:r>
              <a:rPr lang="en-IN" sz="2000" dirty="0" smtClean="0"/>
              <a:t>850</a:t>
            </a:r>
          </a:p>
          <a:p>
            <a:pPr marL="114300" indent="0">
              <a:buNone/>
            </a:pPr>
            <a:r>
              <a:rPr lang="en-IN" sz="2000" dirty="0" smtClean="0"/>
              <a:t>Hence the decreased quantity can be calculated as given below</a:t>
            </a:r>
          </a:p>
          <a:p>
            <a:pPr marL="114300" indent="0">
              <a:buNone/>
            </a:pPr>
            <a:r>
              <a:rPr lang="en-IN" sz="2000" dirty="0" smtClean="0"/>
              <a:t>The </a:t>
            </a:r>
            <a:r>
              <a:rPr lang="en-IN" sz="2000" dirty="0"/>
              <a:t>decreased quantity = 6 / 17 × given </a:t>
            </a:r>
            <a:r>
              <a:rPr lang="en-IN" sz="2000" dirty="0" smtClean="0"/>
              <a:t>quantity= </a:t>
            </a:r>
            <a:r>
              <a:rPr lang="en-IN" sz="2000" dirty="0"/>
              <a:t>6 / 17 × </a:t>
            </a:r>
            <a:r>
              <a:rPr lang="en-IN" sz="2000" dirty="0" smtClean="0"/>
              <a:t>850= </a:t>
            </a:r>
            <a:r>
              <a:rPr lang="en-IN" sz="2000" dirty="0"/>
              <a:t>300</a:t>
            </a:r>
          </a:p>
          <a:p>
            <a:pPr marL="114300" indent="0">
              <a:buNone/>
            </a:pPr>
            <a:endParaRPr lang="en-IN" sz="2000" dirty="0" smtClean="0"/>
          </a:p>
          <a:p>
            <a:pPr marL="114300" indent="0">
              <a:buNone/>
            </a:pPr>
            <a:r>
              <a:rPr lang="en-IN" sz="2000" dirty="0" smtClean="0"/>
              <a:t>The quantity is decreased in the ratio of 4: 3</a:t>
            </a:r>
          </a:p>
          <a:p>
            <a:pPr marL="114300" indent="0">
              <a:buNone/>
            </a:pPr>
            <a:r>
              <a:rPr lang="en-IN" sz="2000" dirty="0" smtClean="0"/>
              <a:t>Therefore </a:t>
            </a:r>
            <a:r>
              <a:rPr lang="en-IN" sz="2000" dirty="0"/>
              <a:t>the final quantity can be calculated as given below</a:t>
            </a:r>
          </a:p>
          <a:p>
            <a:pPr marL="114300" indent="0">
              <a:buNone/>
            </a:pPr>
            <a:r>
              <a:rPr lang="en-IN" sz="2000" dirty="0"/>
              <a:t>Final quantity = 3 / 4 × </a:t>
            </a:r>
            <a:r>
              <a:rPr lang="en-IN" sz="2000" dirty="0" smtClean="0"/>
              <a:t>300= </a:t>
            </a:r>
            <a:r>
              <a:rPr lang="en-IN" sz="2000" dirty="0"/>
              <a:t>225</a:t>
            </a:r>
          </a:p>
          <a:p>
            <a:pPr marL="114300" indent="0">
              <a:buNone/>
            </a:pPr>
            <a:r>
              <a:rPr lang="en-IN" sz="2000" dirty="0"/>
              <a:t>Thus the final quantity is 225</a:t>
            </a:r>
          </a:p>
          <a:p>
            <a:pPr marL="114300" indent="0"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68083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7.Solution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Increase </a:t>
            </a:r>
            <a:r>
              <a:rPr lang="en-IN" sz="1600" dirty="0"/>
              <a:t>in the ratio = 2: 3</a:t>
            </a:r>
          </a:p>
          <a:p>
            <a:pPr marL="114300" indent="0">
              <a:buNone/>
            </a:pPr>
            <a:r>
              <a:rPr lang="en-IN" sz="1600" dirty="0"/>
              <a:t>Given quantity = 1200</a:t>
            </a:r>
          </a:p>
          <a:p>
            <a:pPr marL="114300" indent="0">
              <a:buNone/>
            </a:pPr>
            <a:r>
              <a:rPr lang="en-IN" sz="1600" dirty="0"/>
              <a:t>Hence the decreased quantity can be calculated as given below</a:t>
            </a:r>
          </a:p>
          <a:p>
            <a:pPr marL="114300" indent="0">
              <a:buNone/>
            </a:pPr>
            <a:r>
              <a:rPr lang="en-IN" sz="1600" dirty="0"/>
              <a:t>The increased quantity = 3 / 2 × given quantity</a:t>
            </a:r>
          </a:p>
          <a:p>
            <a:pPr marL="114300" indent="0">
              <a:buNone/>
            </a:pPr>
            <a:r>
              <a:rPr lang="en-IN" sz="1600" dirty="0"/>
              <a:t>= 3 / 2 × </a:t>
            </a:r>
            <a:r>
              <a:rPr lang="en-IN" sz="1600" dirty="0" smtClean="0"/>
              <a:t>1200= </a:t>
            </a:r>
            <a:r>
              <a:rPr lang="en-IN" sz="1600" dirty="0"/>
              <a:t>1800</a:t>
            </a:r>
          </a:p>
          <a:p>
            <a:pPr marL="114300" indent="0">
              <a:buNone/>
            </a:pPr>
            <a:r>
              <a:rPr lang="en-IN" sz="1600" dirty="0" smtClean="0"/>
              <a:t>The </a:t>
            </a:r>
            <a:r>
              <a:rPr lang="en-IN" sz="1600" dirty="0"/>
              <a:t>quantity is decreased in the ratio 10: 3</a:t>
            </a:r>
          </a:p>
          <a:p>
            <a:pPr marL="114300" indent="0">
              <a:buNone/>
            </a:pPr>
            <a:r>
              <a:rPr lang="en-IN" sz="1600" dirty="0"/>
              <a:t>Therefore the final quantity can be calculated as given below</a:t>
            </a:r>
          </a:p>
          <a:p>
            <a:pPr marL="114300" indent="0">
              <a:buNone/>
            </a:pPr>
            <a:r>
              <a:rPr lang="en-IN" sz="1600" dirty="0"/>
              <a:t>Final quantity = 3 / 10 × </a:t>
            </a:r>
            <a:r>
              <a:rPr lang="en-IN" sz="1600" dirty="0" smtClean="0"/>
              <a:t>1800= </a:t>
            </a:r>
            <a:r>
              <a:rPr lang="en-IN" sz="1600" dirty="0"/>
              <a:t>540</a:t>
            </a:r>
          </a:p>
          <a:p>
            <a:pPr marL="114300" indent="0">
              <a:buNone/>
            </a:pPr>
            <a:r>
              <a:rPr lang="en-IN" sz="1600" dirty="0"/>
              <a:t>Thus the final quantity is 540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76702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8. Increase 1200 in the ratio 3: 7 and then increase the resulting number again in the ratio 4: 7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9. The number 650 is decreased to 500 in the ratio a: b, find the ratio a: b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 smtClean="0"/>
              <a:t>10</a:t>
            </a:r>
            <a:r>
              <a:rPr lang="en-IN" sz="1600" b="1" dirty="0"/>
              <a:t>. The number 800 is increased to 960 in the ratio a: b, find the ratio a: b</a:t>
            </a:r>
            <a:endParaRPr lang="en-IN" sz="1600" dirty="0"/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49859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8.Solution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Increase </a:t>
            </a:r>
            <a:r>
              <a:rPr lang="en-IN" sz="1600" dirty="0"/>
              <a:t>in the ratio = 3: 7</a:t>
            </a:r>
          </a:p>
          <a:p>
            <a:pPr marL="114300" indent="0">
              <a:buNone/>
            </a:pPr>
            <a:r>
              <a:rPr lang="en-IN" sz="1600" dirty="0"/>
              <a:t>Given quantity = 1200</a:t>
            </a:r>
          </a:p>
          <a:p>
            <a:pPr marL="114300" indent="0">
              <a:buNone/>
            </a:pPr>
            <a:r>
              <a:rPr lang="en-IN" sz="1600" dirty="0"/>
              <a:t>Hence the increased quantity can be calculated as given below</a:t>
            </a:r>
          </a:p>
          <a:p>
            <a:pPr marL="114300" indent="0">
              <a:buNone/>
            </a:pPr>
            <a:r>
              <a:rPr lang="en-IN" sz="1600" dirty="0"/>
              <a:t>The increased quantity = 7 / 3 × given quantity</a:t>
            </a:r>
          </a:p>
          <a:p>
            <a:pPr marL="114300" indent="0">
              <a:buNone/>
            </a:pPr>
            <a:r>
              <a:rPr lang="en-IN" sz="1600" dirty="0"/>
              <a:t>= 7 / 3 × </a:t>
            </a:r>
            <a:r>
              <a:rPr lang="en-IN" sz="1600" dirty="0" smtClean="0"/>
              <a:t>1200= </a:t>
            </a:r>
            <a:r>
              <a:rPr lang="en-IN" sz="1600" dirty="0"/>
              <a:t>2800</a:t>
            </a:r>
          </a:p>
          <a:p>
            <a:pPr marL="114300" indent="0">
              <a:buNone/>
            </a:pPr>
            <a:r>
              <a:rPr lang="en-IN" sz="1600" dirty="0" smtClean="0"/>
              <a:t>The </a:t>
            </a:r>
            <a:r>
              <a:rPr lang="en-IN" sz="1600" dirty="0"/>
              <a:t>quantity is increased in the ratio 4: 7</a:t>
            </a:r>
          </a:p>
          <a:p>
            <a:pPr marL="114300" indent="0">
              <a:buNone/>
            </a:pPr>
            <a:r>
              <a:rPr lang="en-IN" sz="1600" dirty="0"/>
              <a:t>Therefore the final quantity can be calculated as given below</a:t>
            </a:r>
          </a:p>
          <a:p>
            <a:pPr marL="114300" indent="0">
              <a:buNone/>
            </a:pPr>
            <a:r>
              <a:rPr lang="en-IN" sz="1600" dirty="0"/>
              <a:t>Final quantity = 7 / 4 × </a:t>
            </a:r>
            <a:r>
              <a:rPr lang="en-IN" sz="1600" dirty="0" smtClean="0"/>
              <a:t>2800= </a:t>
            </a:r>
            <a:r>
              <a:rPr lang="en-IN" sz="1600" dirty="0"/>
              <a:t>4900</a:t>
            </a:r>
          </a:p>
          <a:p>
            <a:pPr marL="114300" indent="0">
              <a:buNone/>
            </a:pPr>
            <a:r>
              <a:rPr lang="en-IN" sz="1600" dirty="0"/>
              <a:t>Thus the final quantity is 4900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424287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9.Solution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 quantity = 650</a:t>
            </a:r>
          </a:p>
          <a:p>
            <a:pPr marL="114300" indent="0">
              <a:buNone/>
            </a:pPr>
            <a:r>
              <a:rPr lang="en-IN" sz="1600" dirty="0"/>
              <a:t>Decrease quantity = 500</a:t>
            </a:r>
          </a:p>
          <a:p>
            <a:pPr marL="114300" indent="0">
              <a:buNone/>
            </a:pPr>
            <a:r>
              <a:rPr lang="en-IN" sz="1600" dirty="0"/>
              <a:t>Hence the ratio (a: b) by which 650 is decreased to 500 can be calculated as given below</a:t>
            </a:r>
          </a:p>
          <a:p>
            <a:pPr marL="114300" indent="0">
              <a:buNone/>
            </a:pPr>
            <a:r>
              <a:rPr lang="en-IN" sz="1600" dirty="0"/>
              <a:t>Resulting ratio = 650 / 500</a:t>
            </a:r>
          </a:p>
          <a:p>
            <a:pPr marL="114300" indent="0">
              <a:buNone/>
            </a:pPr>
            <a:r>
              <a:rPr lang="en-IN" sz="1600" dirty="0"/>
              <a:t>= 13 / 10</a:t>
            </a:r>
          </a:p>
          <a:p>
            <a:pPr marL="114300" indent="0">
              <a:buNone/>
            </a:pPr>
            <a:r>
              <a:rPr lang="en-IN" sz="1600" dirty="0"/>
              <a:t>= 13: 10</a:t>
            </a:r>
          </a:p>
          <a:p>
            <a:pPr marL="114300" indent="0">
              <a:buNone/>
            </a:pPr>
            <a:r>
              <a:rPr lang="en-IN" sz="1600" dirty="0"/>
              <a:t>Therefore the resulting ratio is 13: 10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329143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10.Solution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Given quantity = 800</a:t>
            </a:r>
          </a:p>
          <a:p>
            <a:pPr marL="114300" indent="0">
              <a:buNone/>
            </a:pPr>
            <a:r>
              <a:rPr lang="en-IN" sz="1600" dirty="0"/>
              <a:t>Increase in quantity = 960</a:t>
            </a:r>
          </a:p>
          <a:p>
            <a:pPr marL="114300" indent="0">
              <a:buNone/>
            </a:pPr>
            <a:r>
              <a:rPr lang="en-IN" sz="1600" dirty="0"/>
              <a:t>Hence the ratio (a: b) by which 800 is increased to 960 can be calculated as given </a:t>
            </a:r>
            <a:r>
              <a:rPr lang="en-IN" sz="1600" dirty="0" err="1" smtClean="0"/>
              <a:t>beLow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Resulting ratio = 800 / 960</a:t>
            </a:r>
          </a:p>
          <a:p>
            <a:pPr marL="114300" indent="0">
              <a:buNone/>
            </a:pPr>
            <a:r>
              <a:rPr lang="en-IN" sz="1600" dirty="0"/>
              <a:t>= 5 / 6</a:t>
            </a:r>
          </a:p>
          <a:p>
            <a:pPr marL="114300" indent="0">
              <a:buNone/>
            </a:pPr>
            <a:r>
              <a:rPr lang="en-IN" sz="1600" dirty="0"/>
              <a:t>= 5: 6</a:t>
            </a:r>
          </a:p>
          <a:p>
            <a:pPr marL="114300" indent="0">
              <a:buNone/>
            </a:pPr>
            <a:r>
              <a:rPr lang="en-IN" sz="1600" dirty="0"/>
              <a:t>Thus the resulting ratio is 5: 6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36983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Ex.11 </a:t>
            </a:r>
            <a:r>
              <a:rPr lang="en-US" b="1" dirty="0" smtClean="0"/>
              <a:t>D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FDCA470-F94A-4770-8999-EEE0CD45DF12}"/>
              </a:ext>
            </a:extLst>
          </p:cNvPr>
          <p:cNvSpPr txBox="1"/>
          <p:nvPr/>
        </p:nvSpPr>
        <p:spPr>
          <a:xfrm>
            <a:off x="957533" y="1431985"/>
            <a:ext cx="74445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will be able to apply ratios .</a:t>
            </a:r>
          </a:p>
          <a:p>
            <a:pPr marL="285750" lvl="0" indent="-285750">
              <a:buFont typeface="Wingdings" pitchFamily="2" charset="2"/>
              <a:buChar char="v"/>
            </a:pPr>
            <a:endParaRPr lang="en-IN" sz="1800" dirty="0" smtClean="0"/>
          </a:p>
          <a:p>
            <a:pPr marL="285750" lvl="0" indent="-285750">
              <a:buFont typeface="Wingdings" pitchFamily="2" charset="2"/>
              <a:buChar char="v"/>
            </a:pPr>
            <a:r>
              <a:rPr lang="en-US" sz="1800" dirty="0" smtClean="0"/>
              <a:t>Students will be able to </a:t>
            </a:r>
            <a:r>
              <a:rPr lang="en-IN" sz="1800" dirty="0"/>
              <a:t>Comparing the Ratio, Increase or Decrease in a Given Ratio </a:t>
            </a:r>
            <a:r>
              <a:rPr lang="en-IN" sz="1800" dirty="0" smtClean="0"/>
              <a:t>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970" y="307009"/>
            <a:ext cx="8254330" cy="57270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RATIO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1713" y="425834"/>
            <a:ext cx="5196067" cy="409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08097" y="4392734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045330"/>
            <a:ext cx="8520600" cy="3523545"/>
          </a:xfrm>
        </p:spPr>
        <p:txBody>
          <a:bodyPr/>
          <a:lstStyle/>
          <a:p>
            <a:pPr marL="596900" lvl="1" indent="0" algn="ctr">
              <a:buNone/>
            </a:pP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323" y="228600"/>
            <a:ext cx="6159645" cy="6159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8189" y="228600"/>
            <a:ext cx="507764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Evaluation </a:t>
            </a:r>
            <a:r>
              <a:rPr lang="en-IN" dirty="0" smtClean="0">
                <a:solidFill>
                  <a:srgbClr val="FF0000"/>
                </a:solidFill>
              </a:rPr>
              <a:t>Questions Exercise </a:t>
            </a:r>
            <a:r>
              <a:rPr lang="en-IN" dirty="0" smtClean="0">
                <a:solidFill>
                  <a:srgbClr val="FF0000"/>
                </a:solidFill>
              </a:rPr>
              <a:t>11D</a:t>
            </a:r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7" y="698740"/>
            <a:ext cx="8621383" cy="4218317"/>
          </a:xfrm>
        </p:spPr>
        <p:txBody>
          <a:bodyPr/>
          <a:lstStyle/>
          <a:p>
            <a:pPr>
              <a:buAutoNum type="arabicPeriod"/>
            </a:pPr>
            <a:r>
              <a:rPr lang="en-IN" b="1" dirty="0" smtClean="0"/>
              <a:t>Which </a:t>
            </a:r>
            <a:r>
              <a:rPr lang="en-IN" b="1" dirty="0"/>
              <a:t>ratio is greater</a:t>
            </a:r>
            <a:r>
              <a:rPr lang="en-IN" b="1" dirty="0" smtClean="0"/>
              <a:t>:	(</a:t>
            </a:r>
            <a:r>
              <a:rPr lang="en-IN" b="1" dirty="0"/>
              <a:t>i) 8 / 15 or 5 / </a:t>
            </a:r>
            <a:r>
              <a:rPr lang="en-IN" b="1" dirty="0" smtClean="0"/>
              <a:t>9</a:t>
            </a:r>
            <a:r>
              <a:rPr lang="en-IN" dirty="0"/>
              <a:t>	</a:t>
            </a:r>
            <a:r>
              <a:rPr lang="en-IN" b="1" dirty="0" smtClean="0"/>
              <a:t>(ii</a:t>
            </a:r>
            <a:r>
              <a:rPr lang="en-IN" b="1" dirty="0"/>
              <a:t>) 3 / 7 or 6 / </a:t>
            </a:r>
            <a:r>
              <a:rPr lang="en-IN" b="1" dirty="0" smtClean="0"/>
              <a:t>13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2</a:t>
            </a:r>
            <a:r>
              <a:rPr lang="en-IN" b="1" dirty="0"/>
              <a:t>. Which ratio is smaller:</a:t>
            </a:r>
            <a:endParaRPr lang="en-IN" dirty="0"/>
          </a:p>
          <a:p>
            <a:pPr marL="114300" indent="0">
              <a:buNone/>
            </a:pPr>
            <a:r>
              <a:rPr lang="en-IN" b="1" dirty="0"/>
              <a:t>(i) 9 / 17 or 8 / </a:t>
            </a:r>
            <a:r>
              <a:rPr lang="en-IN" b="1" dirty="0" smtClean="0"/>
              <a:t>15</a:t>
            </a:r>
            <a:r>
              <a:rPr lang="en-IN" dirty="0"/>
              <a:t>	</a:t>
            </a:r>
            <a:r>
              <a:rPr lang="en-IN" b="1" dirty="0" smtClean="0"/>
              <a:t>(ii</a:t>
            </a:r>
            <a:r>
              <a:rPr lang="en-IN" b="1" dirty="0"/>
              <a:t>) 7 / 15 or 15 / 32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3</a:t>
            </a:r>
            <a:r>
              <a:rPr lang="en-IN" b="1" dirty="0"/>
              <a:t>. Increase 95 in the ratio 5: 8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4</a:t>
            </a:r>
            <a:r>
              <a:rPr lang="en-IN" b="1" dirty="0"/>
              <a:t>. Decrease 275 in the ratio 11: 7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5</a:t>
            </a:r>
            <a:r>
              <a:rPr lang="en-IN" b="1" dirty="0"/>
              <a:t>. Decrease 850 in the ratio 17: 6 and then increase the result in the ratio 5: 9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6</a:t>
            </a:r>
            <a:r>
              <a:rPr lang="en-IN" b="1" dirty="0"/>
              <a:t>. Decrease 850 in the ratio 17: 6 and then decrease the resulting number again in 4: 3</a:t>
            </a:r>
            <a:endParaRPr lang="en-IN" dirty="0"/>
          </a:p>
          <a:p>
            <a:pPr marL="114300" indent="0">
              <a:buNone/>
            </a:pPr>
            <a:r>
              <a:rPr lang="en-IN" b="1" dirty="0" smtClean="0"/>
              <a:t>7</a:t>
            </a:r>
            <a:r>
              <a:rPr lang="en-IN" b="1" dirty="0"/>
              <a:t>. Increase 1200 in the ratio 2: 3 and then decrease the resulting number in the ratio 10: </a:t>
            </a:r>
            <a:r>
              <a:rPr lang="en-IN" b="1" dirty="0" smtClean="0"/>
              <a:t>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884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dirty="0" smtClean="0"/>
              <a:t>1.(i)8 </a:t>
            </a:r>
            <a:r>
              <a:rPr lang="en-IN" sz="1600" dirty="0"/>
              <a:t>/ 15 or 5 / 9</a:t>
            </a:r>
          </a:p>
          <a:p>
            <a:pPr marL="114300" indent="0">
              <a:buNone/>
            </a:pPr>
            <a:r>
              <a:rPr lang="en-IN" sz="1600" dirty="0"/>
              <a:t>The above expression can be written as follows:</a:t>
            </a:r>
          </a:p>
          <a:p>
            <a:pPr marL="114300" indent="0">
              <a:buNone/>
            </a:pPr>
            <a:r>
              <a:rPr lang="en-IN" sz="1600" dirty="0"/>
              <a:t>8 / 15 or 5 / </a:t>
            </a:r>
            <a:r>
              <a:rPr lang="en-IN" sz="1600" dirty="0" smtClean="0"/>
              <a:t>9= </a:t>
            </a:r>
            <a:r>
              <a:rPr lang="en-IN" sz="1600" dirty="0"/>
              <a:t>8 × 9 or 15 × </a:t>
            </a:r>
            <a:r>
              <a:rPr lang="en-IN" sz="1600" dirty="0" smtClean="0"/>
              <a:t>5= </a:t>
            </a:r>
            <a:r>
              <a:rPr lang="en-IN" sz="1600" dirty="0"/>
              <a:t>72 or 75</a:t>
            </a:r>
          </a:p>
          <a:p>
            <a:pPr marL="114300" indent="0">
              <a:buNone/>
            </a:pPr>
            <a:r>
              <a:rPr lang="en-IN" sz="1600" dirty="0"/>
              <a:t>We know that 75 is greater than 72</a:t>
            </a:r>
          </a:p>
          <a:p>
            <a:pPr marL="114300" indent="0">
              <a:buNone/>
            </a:pPr>
            <a:r>
              <a:rPr lang="en-IN" sz="1600" dirty="0"/>
              <a:t>Therefore 5 / 9 is greater</a:t>
            </a:r>
          </a:p>
          <a:p>
            <a:pPr marL="114300" indent="0">
              <a:buNone/>
            </a:pPr>
            <a:r>
              <a:rPr lang="en-IN" sz="1600" dirty="0"/>
              <a:t>(ii) 3 / 7 or 6 / 13</a:t>
            </a:r>
          </a:p>
          <a:p>
            <a:pPr marL="114300" indent="0">
              <a:buNone/>
            </a:pPr>
            <a:r>
              <a:rPr lang="en-IN" sz="1600" dirty="0" smtClean="0"/>
              <a:t>3 </a:t>
            </a:r>
            <a:r>
              <a:rPr lang="en-IN" sz="1600" dirty="0"/>
              <a:t>/ 7 or 6 / 13</a:t>
            </a:r>
          </a:p>
          <a:p>
            <a:pPr marL="114300" indent="0">
              <a:buNone/>
            </a:pPr>
            <a:r>
              <a:rPr lang="en-IN" sz="1600" dirty="0"/>
              <a:t>⇒ 3 </a:t>
            </a:r>
            <a:r>
              <a:rPr lang="en-IN" sz="1600" b="1" dirty="0"/>
              <a:t>× </a:t>
            </a:r>
            <a:r>
              <a:rPr lang="en-IN" sz="1600" dirty="0"/>
              <a:t>13 or 6</a:t>
            </a:r>
            <a:r>
              <a:rPr lang="en-IN" sz="1600" b="1" dirty="0"/>
              <a:t> × 7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⇒ 39 or 42</a:t>
            </a:r>
          </a:p>
          <a:p>
            <a:pPr marL="114300" indent="0">
              <a:buNone/>
            </a:pPr>
            <a:r>
              <a:rPr lang="en-IN" sz="1600" dirty="0"/>
              <a:t>We know that 42 is greater than 39</a:t>
            </a:r>
          </a:p>
          <a:p>
            <a:pPr marL="114300" indent="0">
              <a:buNone/>
            </a:pPr>
            <a:r>
              <a:rPr lang="en-IN" sz="1600" dirty="0"/>
              <a:t>Therefore 6 / 13 is greater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2Solution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9 </a:t>
            </a:r>
            <a:r>
              <a:rPr lang="en-IN" sz="1600" dirty="0"/>
              <a:t>/ 17 or 8 / 15</a:t>
            </a:r>
          </a:p>
          <a:p>
            <a:pPr marL="114300" indent="0">
              <a:buNone/>
            </a:pPr>
            <a:r>
              <a:rPr lang="en-IN" sz="1600" dirty="0" smtClean="0"/>
              <a:t>⇒</a:t>
            </a:r>
            <a:r>
              <a:rPr lang="en-IN" sz="1600" dirty="0"/>
              <a:t> 9 × 15 or 8 × 17</a:t>
            </a:r>
          </a:p>
          <a:p>
            <a:pPr marL="114300" indent="0">
              <a:buNone/>
            </a:pPr>
            <a:r>
              <a:rPr lang="en-IN" sz="1600" dirty="0"/>
              <a:t>⇒ 135 or 136</a:t>
            </a:r>
          </a:p>
          <a:p>
            <a:pPr marL="114300" indent="0">
              <a:buNone/>
            </a:pPr>
            <a:r>
              <a:rPr lang="en-IN" sz="1600" dirty="0"/>
              <a:t>We know that, 135 is smaller than 136</a:t>
            </a:r>
          </a:p>
          <a:p>
            <a:pPr marL="114300" indent="0">
              <a:buNone/>
            </a:pPr>
            <a:r>
              <a:rPr lang="en-IN" sz="1600" dirty="0"/>
              <a:t>Therefore 9 / 17 is smaller</a:t>
            </a:r>
          </a:p>
          <a:p>
            <a:pPr marL="114300" indent="0">
              <a:buNone/>
            </a:pPr>
            <a:r>
              <a:rPr lang="en-IN" sz="1600" dirty="0"/>
              <a:t>(ii) Given</a:t>
            </a:r>
          </a:p>
          <a:p>
            <a:pPr marL="114300" indent="0">
              <a:buNone/>
            </a:pPr>
            <a:r>
              <a:rPr lang="en-IN" sz="1600" dirty="0" smtClean="0"/>
              <a:t>7 </a:t>
            </a:r>
            <a:r>
              <a:rPr lang="en-IN" sz="1600" dirty="0"/>
              <a:t>/ 15 or 15 / 32</a:t>
            </a:r>
          </a:p>
          <a:p>
            <a:pPr marL="114300" indent="0">
              <a:buNone/>
            </a:pPr>
            <a:r>
              <a:rPr lang="en-IN" sz="1600" dirty="0"/>
              <a:t>⇒ 7 × 32 or 15 × 15</a:t>
            </a:r>
          </a:p>
          <a:p>
            <a:pPr marL="114300" indent="0">
              <a:buNone/>
            </a:pPr>
            <a:r>
              <a:rPr lang="en-IN" sz="1600" dirty="0"/>
              <a:t>⇒ 224 or 225</a:t>
            </a:r>
          </a:p>
          <a:p>
            <a:pPr marL="114300" indent="0">
              <a:buNone/>
            </a:pPr>
            <a:r>
              <a:rPr lang="en-IN" sz="1600" dirty="0"/>
              <a:t>We know that, 224 is smaller than 225</a:t>
            </a:r>
          </a:p>
          <a:p>
            <a:pPr marL="114300" indent="0">
              <a:buNone/>
            </a:pPr>
            <a:r>
              <a:rPr lang="en-IN" sz="1600" dirty="0"/>
              <a:t>Therefore 7 / 15 is smaller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41053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3.Solution:</a:t>
            </a:r>
            <a:r>
              <a:rPr lang="en-IN" sz="1600" dirty="0" smtClean="0"/>
              <a:t>Ratio </a:t>
            </a:r>
            <a:r>
              <a:rPr lang="en-IN" sz="1600" dirty="0"/>
              <a:t>= 5: 8</a:t>
            </a:r>
          </a:p>
          <a:p>
            <a:pPr marL="114300" indent="0">
              <a:buNone/>
            </a:pPr>
            <a:r>
              <a:rPr lang="en-IN" sz="1600" dirty="0"/>
              <a:t>Given quantity = 95</a:t>
            </a:r>
          </a:p>
          <a:p>
            <a:pPr marL="114300" indent="0">
              <a:buNone/>
            </a:pPr>
            <a:r>
              <a:rPr lang="en-IN" sz="1600" dirty="0"/>
              <a:t>Hence the increased quantity can be calculated as given below</a:t>
            </a:r>
          </a:p>
          <a:p>
            <a:pPr marL="114300" indent="0">
              <a:buNone/>
            </a:pPr>
            <a:r>
              <a:rPr lang="en-IN" sz="1600" dirty="0"/>
              <a:t>The increased quantity = 8 / 5 × given </a:t>
            </a:r>
            <a:r>
              <a:rPr lang="en-IN" sz="1600" dirty="0" smtClean="0"/>
              <a:t>quantity= </a:t>
            </a:r>
            <a:r>
              <a:rPr lang="en-IN" sz="1600" dirty="0"/>
              <a:t>8 / 5 × </a:t>
            </a:r>
            <a:r>
              <a:rPr lang="en-IN" sz="1600" dirty="0" smtClean="0"/>
              <a:t>95= </a:t>
            </a:r>
            <a:r>
              <a:rPr lang="en-IN" sz="1600" dirty="0"/>
              <a:t>152</a:t>
            </a:r>
          </a:p>
          <a:p>
            <a:pPr marL="114300" indent="0">
              <a:buNone/>
            </a:pPr>
            <a:r>
              <a:rPr lang="en-IN" sz="1600" dirty="0"/>
              <a:t>Therefore the increased quantity is </a:t>
            </a:r>
            <a:r>
              <a:rPr lang="en-IN" sz="1600" dirty="0" smtClean="0"/>
              <a:t>152</a:t>
            </a:r>
          </a:p>
          <a:p>
            <a:pPr marL="114300" indent="0">
              <a:buNone/>
            </a:pPr>
            <a:endParaRPr lang="en-IN" sz="1600" dirty="0" smtClean="0"/>
          </a:p>
          <a:p>
            <a:pPr marL="114300" indent="0">
              <a:buNone/>
            </a:pPr>
            <a:r>
              <a:rPr lang="en-IN" sz="1600" b="1" dirty="0" smtClean="0"/>
              <a:t>4.Solution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Ratio </a:t>
            </a:r>
            <a:r>
              <a:rPr lang="en-IN" sz="1600" dirty="0"/>
              <a:t>= 11: 7</a:t>
            </a:r>
          </a:p>
          <a:p>
            <a:pPr marL="114300" indent="0">
              <a:buNone/>
            </a:pPr>
            <a:r>
              <a:rPr lang="en-IN" sz="1600" dirty="0"/>
              <a:t>Given quantity = 275</a:t>
            </a:r>
          </a:p>
          <a:p>
            <a:pPr marL="114300" indent="0">
              <a:buNone/>
            </a:pPr>
            <a:r>
              <a:rPr lang="en-IN" sz="1600" dirty="0"/>
              <a:t>Hence the decreased quantity can be calculated as given below</a:t>
            </a:r>
          </a:p>
          <a:p>
            <a:pPr marL="114300" indent="0">
              <a:buNone/>
            </a:pPr>
            <a:r>
              <a:rPr lang="en-IN" sz="1600" dirty="0"/>
              <a:t>The decreased quantity = 7 / 11 × given quantity</a:t>
            </a:r>
          </a:p>
          <a:p>
            <a:pPr marL="114300" indent="0">
              <a:buNone/>
            </a:pPr>
            <a:r>
              <a:rPr lang="en-IN" sz="1600" dirty="0"/>
              <a:t>= 7 / 11 × </a:t>
            </a:r>
            <a:r>
              <a:rPr lang="en-IN" sz="1600" dirty="0" smtClean="0"/>
              <a:t>275= </a:t>
            </a:r>
            <a:r>
              <a:rPr lang="en-IN" sz="1600" dirty="0"/>
              <a:t>175</a:t>
            </a:r>
          </a:p>
          <a:p>
            <a:pPr marL="114300" indent="0">
              <a:buNone/>
            </a:pPr>
            <a:endParaRPr lang="en-IN" sz="1600" dirty="0"/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60024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 smtClean="0"/>
              <a:t>5.Solution</a:t>
            </a:r>
            <a:r>
              <a:rPr lang="en-IN" sz="1600" b="1" dirty="0"/>
              <a:t>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 smtClean="0"/>
              <a:t>Decrease </a:t>
            </a:r>
            <a:r>
              <a:rPr lang="en-IN" sz="1600" dirty="0"/>
              <a:t>in the ratio = 17: 6</a:t>
            </a:r>
          </a:p>
          <a:p>
            <a:pPr marL="114300" indent="0">
              <a:buNone/>
            </a:pPr>
            <a:r>
              <a:rPr lang="en-IN" sz="1600" dirty="0"/>
              <a:t>Given quantity = 850</a:t>
            </a:r>
          </a:p>
          <a:p>
            <a:pPr marL="114300" indent="0">
              <a:buNone/>
            </a:pPr>
            <a:r>
              <a:rPr lang="en-IN" sz="1600" dirty="0"/>
              <a:t>Hence the decreased quantity can be calculated as given below</a:t>
            </a:r>
          </a:p>
          <a:p>
            <a:pPr marL="114300" indent="0">
              <a:buNone/>
            </a:pPr>
            <a:r>
              <a:rPr lang="en-IN" sz="1600" dirty="0"/>
              <a:t>The decreased quantity = 6 / 17 × given </a:t>
            </a:r>
            <a:r>
              <a:rPr lang="en-IN" sz="1600" dirty="0" smtClean="0"/>
              <a:t>quantity= </a:t>
            </a:r>
            <a:r>
              <a:rPr lang="en-IN" sz="1600" dirty="0"/>
              <a:t>6 / 17 × </a:t>
            </a:r>
            <a:r>
              <a:rPr lang="en-IN" sz="1600" dirty="0" smtClean="0"/>
              <a:t>850= </a:t>
            </a:r>
            <a:r>
              <a:rPr lang="en-IN" sz="1600" dirty="0"/>
              <a:t>300</a:t>
            </a:r>
          </a:p>
          <a:p>
            <a:pPr marL="114300" indent="0">
              <a:buNone/>
            </a:pPr>
            <a:r>
              <a:rPr lang="en-IN" sz="1600" dirty="0" smtClean="0"/>
              <a:t>The </a:t>
            </a:r>
            <a:r>
              <a:rPr lang="en-IN" sz="1600" dirty="0"/>
              <a:t>quantity is increased in the ratio 5: 9</a:t>
            </a:r>
          </a:p>
          <a:p>
            <a:pPr marL="114300" indent="0">
              <a:buNone/>
            </a:pPr>
            <a:r>
              <a:rPr lang="en-IN" sz="1600" dirty="0"/>
              <a:t>Therefore the final quantity can be calculated as given below</a:t>
            </a:r>
          </a:p>
          <a:p>
            <a:pPr marL="114300" indent="0">
              <a:buNone/>
            </a:pPr>
            <a:r>
              <a:rPr lang="en-IN" sz="1600" dirty="0"/>
              <a:t>Final quantity = 9 / 5 × </a:t>
            </a:r>
            <a:r>
              <a:rPr lang="en-IN" sz="1600" dirty="0" smtClean="0"/>
              <a:t>300= </a:t>
            </a:r>
            <a:r>
              <a:rPr lang="en-IN" sz="1600" dirty="0"/>
              <a:t>540</a:t>
            </a:r>
          </a:p>
          <a:p>
            <a:pPr marL="114300" indent="0">
              <a:buNone/>
            </a:pPr>
            <a:r>
              <a:rPr lang="en-IN" sz="1600" dirty="0"/>
              <a:t>Thus the final quantity is 540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9941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2577</TotalTime>
  <Words>743</Words>
  <Application>Microsoft Office PowerPoint</Application>
  <PresentationFormat>On-screen Show (16:9)</PresentationFormat>
  <Paragraphs>128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Simple Light</vt:lpstr>
      <vt:lpstr>PowerPoint Presentation</vt:lpstr>
      <vt:lpstr>Learning outcomes </vt:lpstr>
      <vt:lpstr>RATIO</vt:lpstr>
      <vt:lpstr>PowerPoint Presentation</vt:lpstr>
      <vt:lpstr>PowerPoint Presentation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Evaluation Question</vt:lpstr>
      <vt:lpstr>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128</cp:revision>
  <dcterms:modified xsi:type="dcterms:W3CDTF">2021-09-13T17:45:26Z</dcterms:modified>
</cp:coreProperties>
</file>