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media/image4.jpg" ContentType="image/jpg"/>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8"/>
  </p:notesMasterIdLst>
  <p:sldIdLst>
    <p:sldId id="256" r:id="rId2"/>
    <p:sldId id="286" r:id="rId3"/>
    <p:sldId id="307" r:id="rId4"/>
    <p:sldId id="314" r:id="rId5"/>
    <p:sldId id="303" r:id="rId6"/>
    <p:sldId id="302" r:id="rId7"/>
    <p:sldId id="315" r:id="rId8"/>
    <p:sldId id="316" r:id="rId9"/>
    <p:sldId id="317" r:id="rId10"/>
    <p:sldId id="318" r:id="rId11"/>
    <p:sldId id="319" r:id="rId12"/>
    <p:sldId id="320" r:id="rId13"/>
    <p:sldId id="321" r:id="rId14"/>
    <p:sldId id="322" r:id="rId15"/>
    <p:sldId id="309" r:id="rId16"/>
    <p:sldId id="259"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3248" autoAdjust="0"/>
  </p:normalViewPr>
  <p:slideViewPr>
    <p:cSldViewPr snapToGrid="0">
      <p:cViewPr>
        <p:scale>
          <a:sx n="110" d="100"/>
          <a:sy n="110" d="100"/>
        </p:scale>
        <p:origin x="-96" y="-72"/>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233360040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089745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089745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089745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0256325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3462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513790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08974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08974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089745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089745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089745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08974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3" r:id="rId5"/>
    <p:sldLayoutId id="2147483655" r:id="rId6"/>
    <p:sldLayoutId id="2147483656" r:id="rId7"/>
    <p:sldLayoutId id="2147483657"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1207699" y="1418975"/>
            <a:ext cx="6469812" cy="48308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3600" b="1" dirty="0" smtClean="0">
                <a:solidFill>
                  <a:srgbClr val="FF0000"/>
                </a:solidFill>
                <a:latin typeface="Calibri"/>
                <a:ea typeface="Calibri"/>
                <a:cs typeface="Calibri"/>
                <a:sym typeface="Calibri"/>
              </a:rPr>
              <a:t>RATIO</a:t>
            </a:r>
            <a:endParaRPr sz="3600" b="1" i="0" u="none" strike="noStrike" cap="none" dirty="0">
              <a:solidFill>
                <a:srgbClr val="FF0000"/>
              </a:solidFill>
              <a:latin typeface="Calibri"/>
              <a:ea typeface="Calibri"/>
              <a:cs typeface="Calibri"/>
              <a:sym typeface="Calibri"/>
            </a:endParaRPr>
          </a:p>
        </p:txBody>
      </p:sp>
      <p:sp>
        <p:nvSpPr>
          <p:cNvPr id="58" name="Google Shape;58;p13"/>
          <p:cNvSpPr txBox="1"/>
          <p:nvPr/>
        </p:nvSpPr>
        <p:spPr>
          <a:xfrm>
            <a:off x="2189999" y="2411013"/>
            <a:ext cx="4944045" cy="1470874"/>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MATHEMATICS</a:t>
            </a:r>
            <a:endParaRPr b="1" dirty="0"/>
          </a:p>
          <a:p>
            <a:pPr marL="0" lvl="0" indent="0" algn="l" rtl="0">
              <a:spcBef>
                <a:spcPts val="0"/>
              </a:spcBef>
              <a:spcAft>
                <a:spcPts val="0"/>
              </a:spcAft>
              <a:buNone/>
            </a:pPr>
            <a:r>
              <a:rPr lang="en" b="1" dirty="0"/>
              <a:t>CHAPTER NUMBER: </a:t>
            </a:r>
            <a:r>
              <a:rPr lang="en" b="1" dirty="0" smtClean="0"/>
              <a:t>1</a:t>
            </a:r>
            <a:endParaRPr b="1" dirty="0"/>
          </a:p>
          <a:p>
            <a:pPr marL="0" lvl="0" indent="0" algn="l" rtl="0">
              <a:spcBef>
                <a:spcPts val="0"/>
              </a:spcBef>
              <a:spcAft>
                <a:spcPts val="0"/>
              </a:spcAft>
              <a:buNone/>
            </a:pPr>
            <a:r>
              <a:rPr lang="en" b="1" dirty="0"/>
              <a:t>CHAPTER NAME </a:t>
            </a:r>
            <a:r>
              <a:rPr lang="en" b="1" dirty="0" smtClean="0"/>
              <a:t>: RATIO</a:t>
            </a:r>
          </a:p>
          <a:p>
            <a:r>
              <a:rPr lang="en" b="1" dirty="0" smtClean="0"/>
              <a:t>SUB TOPIC:</a:t>
            </a:r>
            <a:r>
              <a:rPr lang="en-IN" dirty="0"/>
              <a:t>Basic Concepts of  </a:t>
            </a:r>
            <a:r>
              <a:rPr lang="en-IN" dirty="0" smtClean="0"/>
              <a:t>Ratio</a:t>
            </a:r>
            <a:endParaRPr lang="en" b="1" dirty="0" smtClean="0"/>
          </a:p>
          <a:p>
            <a:pPr marL="0" lvl="0" indent="0" algn="l" rtl="0">
              <a:spcBef>
                <a:spcPts val="0"/>
              </a:spcBef>
              <a:spcAft>
                <a:spcPts val="0"/>
              </a:spcAft>
              <a:buNone/>
            </a:pPr>
            <a:r>
              <a:rPr lang="en" b="1" dirty="0" smtClean="0"/>
              <a:t>PERIOD NO:1</a:t>
            </a:r>
            <a:endParaRP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03897" y="4400820"/>
            <a:ext cx="1232526" cy="611875"/>
          </a:xfrm>
          <a:prstGeom prst="rect">
            <a:avLst/>
          </a:prstGeom>
          <a:noFill/>
          <a:ln>
            <a:noFill/>
          </a:ln>
        </p:spPr>
      </p:pic>
      <p:sp>
        <p:nvSpPr>
          <p:cNvPr id="8" name="Rectangle 7">
            <a:extLst>
              <a:ext uri="{FF2B5EF4-FFF2-40B4-BE49-F238E27FC236}">
                <a16:creationId xmlns="" xmlns:a16="http://schemas.microsoft.com/office/drawing/2014/main"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Rectangle 1"/>
          <p:cNvSpPr/>
          <p:nvPr/>
        </p:nvSpPr>
        <p:spPr>
          <a:xfrm>
            <a:off x="388189" y="228600"/>
            <a:ext cx="5077645" cy="307777"/>
          </a:xfrm>
          <a:prstGeom prst="rect">
            <a:avLst/>
          </a:prstGeom>
        </p:spPr>
        <p:txBody>
          <a:bodyPr wrap="square">
            <a:spAutoFit/>
          </a:bodyPr>
          <a:lstStyle/>
          <a:p>
            <a:r>
              <a:rPr lang="en-IN" dirty="0">
                <a:solidFill>
                  <a:srgbClr val="FF0000"/>
                </a:solidFill>
              </a:rPr>
              <a:t>Evaluation </a:t>
            </a:r>
            <a:r>
              <a:rPr lang="en-IN" dirty="0" smtClean="0">
                <a:solidFill>
                  <a:srgbClr val="FF0000"/>
                </a:solidFill>
              </a:rPr>
              <a:t>Questions Exercise 11B</a:t>
            </a:r>
            <a:endParaRPr lang="en-IN" dirty="0"/>
          </a:p>
        </p:txBody>
      </p:sp>
      <p:sp>
        <p:nvSpPr>
          <p:cNvPr id="4" name="Text Placeholder 3"/>
          <p:cNvSpPr>
            <a:spLocks noGrp="1"/>
          </p:cNvSpPr>
          <p:nvPr>
            <p:ph type="body" idx="1"/>
          </p:nvPr>
        </p:nvSpPr>
        <p:spPr>
          <a:xfrm>
            <a:off x="255197" y="698740"/>
            <a:ext cx="8621383" cy="4218317"/>
          </a:xfrm>
        </p:spPr>
        <p:txBody>
          <a:bodyPr/>
          <a:lstStyle/>
          <a:p>
            <a:pPr marL="114300" indent="0">
              <a:buNone/>
            </a:pPr>
            <a:r>
              <a:rPr lang="en-IN" b="1" dirty="0" smtClean="0"/>
              <a:t>3.Solution:</a:t>
            </a:r>
            <a:r>
              <a:rPr lang="en-IN" dirty="0" smtClean="0"/>
              <a:t>Increased </a:t>
            </a:r>
            <a:r>
              <a:rPr lang="en-IN" dirty="0"/>
              <a:t>expenses of a boy = </a:t>
            </a:r>
            <a:r>
              <a:rPr lang="en-IN" dirty="0" err="1"/>
              <a:t>Rs</a:t>
            </a:r>
            <a:r>
              <a:rPr lang="en-IN" dirty="0"/>
              <a:t> 2, 250</a:t>
            </a:r>
          </a:p>
          <a:p>
            <a:pPr marL="114300" indent="0">
              <a:buNone/>
            </a:pPr>
            <a:r>
              <a:rPr lang="en-IN" dirty="0"/>
              <a:t>Original expenses of a boy = </a:t>
            </a:r>
            <a:r>
              <a:rPr lang="en-IN" dirty="0" err="1"/>
              <a:t>Rs</a:t>
            </a:r>
            <a:r>
              <a:rPr lang="en-IN" dirty="0"/>
              <a:t> 1, </a:t>
            </a:r>
            <a:r>
              <a:rPr lang="en-IN" dirty="0" smtClean="0"/>
              <a:t>50</a:t>
            </a:r>
          </a:p>
          <a:p>
            <a:pPr marL="114300" indent="0">
              <a:buNone/>
            </a:pPr>
            <a:r>
              <a:rPr lang="en-IN" dirty="0" smtClean="0"/>
              <a:t>Increase </a:t>
            </a:r>
            <a:r>
              <a:rPr lang="en-IN" dirty="0"/>
              <a:t>in expenses = 2250 – 1500= 750</a:t>
            </a:r>
          </a:p>
          <a:p>
            <a:pPr marL="114300" indent="0">
              <a:buNone/>
            </a:pPr>
            <a:r>
              <a:rPr lang="en-IN" dirty="0"/>
              <a:t>Hence, the ratio of increase in expenses to the original expenses will be:</a:t>
            </a:r>
          </a:p>
          <a:p>
            <a:pPr marL="114300" indent="0">
              <a:buNone/>
            </a:pPr>
            <a:r>
              <a:rPr lang="en-IN" dirty="0"/>
              <a:t>750: 1500 = 750 / 150= 1 / 2= 1: 2</a:t>
            </a:r>
          </a:p>
          <a:p>
            <a:pPr marL="114300" indent="0">
              <a:buNone/>
            </a:pPr>
            <a:r>
              <a:rPr lang="en-IN" dirty="0"/>
              <a:t>∴ The ratio of increase in expenses to the original expenses will be 1: 2</a:t>
            </a:r>
          </a:p>
          <a:p>
            <a:pPr marL="114300" indent="0">
              <a:buNone/>
            </a:pPr>
            <a:r>
              <a:rPr lang="en-IN" dirty="0"/>
              <a:t>(ii) The ratio of original expenses to increased expenses will be as given below</a:t>
            </a:r>
          </a:p>
          <a:p>
            <a:pPr marL="114300" indent="0">
              <a:buNone/>
            </a:pPr>
            <a:r>
              <a:rPr lang="en-IN" dirty="0"/>
              <a:t>1500: 2250 = 1500 / 2250= 2 / 3= 2: 3</a:t>
            </a:r>
          </a:p>
          <a:p>
            <a:pPr marL="114300" indent="0">
              <a:buNone/>
            </a:pPr>
            <a:r>
              <a:rPr lang="en-IN" dirty="0"/>
              <a:t>∴ The ratio of original expenses to increased expenses will be 2: 3</a:t>
            </a:r>
          </a:p>
          <a:p>
            <a:pPr marL="114300" indent="0">
              <a:buNone/>
            </a:pPr>
            <a:r>
              <a:rPr lang="en-IN" dirty="0"/>
              <a:t>(iii) The ratio of increased expenses to increase in expenses will be </a:t>
            </a:r>
          </a:p>
          <a:p>
            <a:pPr marL="114300" indent="0">
              <a:buNone/>
            </a:pPr>
            <a:r>
              <a:rPr lang="en-IN" dirty="0"/>
              <a:t>2250: 750 = 2250 / 750= 3 / 1= 3: 1</a:t>
            </a:r>
          </a:p>
          <a:p>
            <a:pPr marL="114300" indent="0">
              <a:buNone/>
            </a:pPr>
            <a:r>
              <a:rPr lang="en-IN" dirty="0"/>
              <a:t>∴ The ratio of increased expenses to increase in expenses will be 3: 1</a:t>
            </a:r>
          </a:p>
          <a:p>
            <a:endParaRPr lang="en-IN" dirty="0"/>
          </a:p>
        </p:txBody>
      </p:sp>
    </p:spTree>
    <p:extLst>
      <p:ext uri="{BB962C8B-B14F-4D97-AF65-F5344CB8AC3E}">
        <p14:creationId xmlns:p14="http://schemas.microsoft.com/office/powerpoint/2010/main" val="36677574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03897" y="4400820"/>
            <a:ext cx="1232526" cy="611875"/>
          </a:xfrm>
          <a:prstGeom prst="rect">
            <a:avLst/>
          </a:prstGeom>
          <a:noFill/>
          <a:ln>
            <a:noFill/>
          </a:ln>
        </p:spPr>
      </p:pic>
      <p:sp>
        <p:nvSpPr>
          <p:cNvPr id="8" name="Rectangle 7">
            <a:extLst>
              <a:ext uri="{FF2B5EF4-FFF2-40B4-BE49-F238E27FC236}">
                <a16:creationId xmlns="" xmlns:a16="http://schemas.microsoft.com/office/drawing/2014/main"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Rectangle 1"/>
          <p:cNvSpPr/>
          <p:nvPr/>
        </p:nvSpPr>
        <p:spPr>
          <a:xfrm>
            <a:off x="388189" y="228600"/>
            <a:ext cx="5077645" cy="307777"/>
          </a:xfrm>
          <a:prstGeom prst="rect">
            <a:avLst/>
          </a:prstGeom>
        </p:spPr>
        <p:txBody>
          <a:bodyPr wrap="square">
            <a:spAutoFit/>
          </a:bodyPr>
          <a:lstStyle/>
          <a:p>
            <a:r>
              <a:rPr lang="en-IN" dirty="0">
                <a:solidFill>
                  <a:srgbClr val="FF0000"/>
                </a:solidFill>
              </a:rPr>
              <a:t>Evaluation </a:t>
            </a:r>
            <a:r>
              <a:rPr lang="en-IN" dirty="0" smtClean="0">
                <a:solidFill>
                  <a:srgbClr val="FF0000"/>
                </a:solidFill>
              </a:rPr>
              <a:t>Questions Exercise 11B</a:t>
            </a:r>
            <a:endParaRPr lang="en-IN" dirty="0"/>
          </a:p>
        </p:txBody>
      </p:sp>
      <p:sp>
        <p:nvSpPr>
          <p:cNvPr id="4" name="Text Placeholder 3"/>
          <p:cNvSpPr>
            <a:spLocks noGrp="1"/>
          </p:cNvSpPr>
          <p:nvPr>
            <p:ph type="body" idx="1"/>
          </p:nvPr>
        </p:nvSpPr>
        <p:spPr>
          <a:xfrm>
            <a:off x="255197" y="698740"/>
            <a:ext cx="8621383" cy="4218317"/>
          </a:xfrm>
        </p:spPr>
        <p:txBody>
          <a:bodyPr/>
          <a:lstStyle/>
          <a:p>
            <a:pPr marL="114300" indent="0">
              <a:buNone/>
            </a:pPr>
            <a:r>
              <a:rPr lang="en-IN" b="1" dirty="0"/>
              <a:t>4.Solution:</a:t>
            </a:r>
            <a:endParaRPr lang="en-IN" dirty="0"/>
          </a:p>
          <a:p>
            <a:pPr marL="114300" indent="0">
              <a:buNone/>
            </a:pPr>
            <a:r>
              <a:rPr lang="en-IN" dirty="0"/>
              <a:t>(i) 1 hour 20 min: 2 </a:t>
            </a:r>
            <a:r>
              <a:rPr lang="en-IN" dirty="0" smtClean="0"/>
              <a:t>hours</a:t>
            </a:r>
            <a:endParaRPr lang="en-IN" dirty="0"/>
          </a:p>
          <a:p>
            <a:pPr marL="114300" indent="0">
              <a:buNone/>
            </a:pPr>
            <a:r>
              <a:rPr lang="en-IN" dirty="0"/>
              <a:t>1 hour = 60 minutes</a:t>
            </a:r>
          </a:p>
          <a:p>
            <a:pPr marL="114300" indent="0">
              <a:buNone/>
            </a:pPr>
            <a:r>
              <a:rPr lang="en-IN" dirty="0" smtClean="0"/>
              <a:t>1 </a:t>
            </a:r>
            <a:r>
              <a:rPr lang="en-IN" dirty="0"/>
              <a:t>hour = 1 × 60 minutes = 60 minutes</a:t>
            </a:r>
          </a:p>
          <a:p>
            <a:pPr marL="114300" indent="0">
              <a:buNone/>
            </a:pPr>
            <a:r>
              <a:rPr lang="en-IN" dirty="0"/>
              <a:t>2 hours = 2 × 60 minutes = 120 minutes</a:t>
            </a:r>
          </a:p>
          <a:p>
            <a:pPr marL="114300" indent="0">
              <a:buNone/>
            </a:pPr>
            <a:r>
              <a:rPr lang="en-IN" dirty="0"/>
              <a:t>So, the above expression can be written as follows:</a:t>
            </a:r>
          </a:p>
          <a:p>
            <a:pPr marL="114300" indent="0">
              <a:buNone/>
            </a:pPr>
            <a:r>
              <a:rPr lang="en-IN" dirty="0"/>
              <a:t>(60 + 20) minutes / 120 minutes = 80 / </a:t>
            </a:r>
            <a:r>
              <a:rPr lang="en-IN" dirty="0" smtClean="0"/>
              <a:t>120= </a:t>
            </a:r>
            <a:r>
              <a:rPr lang="en-IN" dirty="0"/>
              <a:t>2 / </a:t>
            </a:r>
            <a:r>
              <a:rPr lang="en-IN" dirty="0" smtClean="0"/>
              <a:t>3= </a:t>
            </a:r>
            <a:r>
              <a:rPr lang="en-IN" dirty="0"/>
              <a:t>2: 3</a:t>
            </a:r>
          </a:p>
          <a:p>
            <a:pPr marL="114300" indent="0">
              <a:buNone/>
            </a:pPr>
            <a:r>
              <a:rPr lang="en-IN" dirty="0"/>
              <a:t>∴ The ratio of 1 hour 20 minutes: 2 hours will be 2: 3</a:t>
            </a:r>
          </a:p>
          <a:p>
            <a:pPr marL="114300" indent="0">
              <a:buNone/>
            </a:pPr>
            <a:r>
              <a:rPr lang="en-IN" dirty="0"/>
              <a:t>(ii) 4 weeks: 49 days</a:t>
            </a:r>
          </a:p>
          <a:p>
            <a:pPr marL="114300" indent="0">
              <a:buNone/>
            </a:pPr>
            <a:r>
              <a:rPr lang="en-IN" dirty="0" smtClean="0"/>
              <a:t>1 </a:t>
            </a:r>
            <a:r>
              <a:rPr lang="en-IN" dirty="0"/>
              <a:t>week = 7 days</a:t>
            </a:r>
          </a:p>
          <a:p>
            <a:pPr marL="114300" indent="0">
              <a:buNone/>
            </a:pPr>
            <a:r>
              <a:rPr lang="en-IN" dirty="0" smtClean="0"/>
              <a:t>4 </a:t>
            </a:r>
            <a:r>
              <a:rPr lang="en-IN" dirty="0"/>
              <a:t>weeks = 4 × 7 </a:t>
            </a:r>
            <a:r>
              <a:rPr lang="en-IN" dirty="0" smtClean="0"/>
              <a:t>days= </a:t>
            </a:r>
            <a:r>
              <a:rPr lang="en-IN" dirty="0"/>
              <a:t>28 days</a:t>
            </a:r>
          </a:p>
          <a:p>
            <a:pPr marL="114300" indent="0">
              <a:buNone/>
            </a:pPr>
            <a:r>
              <a:rPr lang="en-IN" dirty="0" smtClean="0"/>
              <a:t>28 </a:t>
            </a:r>
            <a:r>
              <a:rPr lang="en-IN" dirty="0"/>
              <a:t>days / 49 days = 4 / </a:t>
            </a:r>
            <a:r>
              <a:rPr lang="en-IN" dirty="0" smtClean="0"/>
              <a:t>7= </a:t>
            </a:r>
            <a:r>
              <a:rPr lang="en-IN" dirty="0"/>
              <a:t>4: 7</a:t>
            </a:r>
          </a:p>
          <a:p>
            <a:pPr marL="114300" indent="0">
              <a:buNone/>
            </a:pPr>
            <a:r>
              <a:rPr lang="en-IN" dirty="0"/>
              <a:t>∴ The ratio of 4 weeks: 49 days will be 4: </a:t>
            </a:r>
            <a:r>
              <a:rPr lang="en-IN" dirty="0" smtClean="0"/>
              <a:t>7</a:t>
            </a:r>
            <a:endParaRPr lang="en-IN" dirty="0"/>
          </a:p>
        </p:txBody>
      </p:sp>
    </p:spTree>
    <p:extLst>
      <p:ext uri="{BB962C8B-B14F-4D97-AF65-F5344CB8AC3E}">
        <p14:creationId xmlns:p14="http://schemas.microsoft.com/office/powerpoint/2010/main" val="1767170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03897" y="4400820"/>
            <a:ext cx="1232526" cy="611875"/>
          </a:xfrm>
          <a:prstGeom prst="rect">
            <a:avLst/>
          </a:prstGeom>
          <a:noFill/>
          <a:ln>
            <a:noFill/>
          </a:ln>
        </p:spPr>
      </p:pic>
      <p:sp>
        <p:nvSpPr>
          <p:cNvPr id="8" name="Rectangle 7">
            <a:extLst>
              <a:ext uri="{FF2B5EF4-FFF2-40B4-BE49-F238E27FC236}">
                <a16:creationId xmlns="" xmlns:a16="http://schemas.microsoft.com/office/drawing/2014/main"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Rectangle 1"/>
          <p:cNvSpPr/>
          <p:nvPr/>
        </p:nvSpPr>
        <p:spPr>
          <a:xfrm>
            <a:off x="388189" y="228600"/>
            <a:ext cx="5077645" cy="307777"/>
          </a:xfrm>
          <a:prstGeom prst="rect">
            <a:avLst/>
          </a:prstGeom>
        </p:spPr>
        <p:txBody>
          <a:bodyPr wrap="square">
            <a:spAutoFit/>
          </a:bodyPr>
          <a:lstStyle/>
          <a:p>
            <a:r>
              <a:rPr lang="en-IN" dirty="0">
                <a:solidFill>
                  <a:srgbClr val="FF0000"/>
                </a:solidFill>
              </a:rPr>
              <a:t>Evaluation </a:t>
            </a:r>
            <a:r>
              <a:rPr lang="en-IN" dirty="0" smtClean="0">
                <a:solidFill>
                  <a:srgbClr val="FF0000"/>
                </a:solidFill>
              </a:rPr>
              <a:t>Questions Exercise 11B</a:t>
            </a:r>
            <a:endParaRPr lang="en-IN" dirty="0"/>
          </a:p>
        </p:txBody>
      </p:sp>
      <p:sp>
        <p:nvSpPr>
          <p:cNvPr id="4" name="Text Placeholder 3"/>
          <p:cNvSpPr>
            <a:spLocks noGrp="1"/>
          </p:cNvSpPr>
          <p:nvPr>
            <p:ph type="body" idx="1"/>
          </p:nvPr>
        </p:nvSpPr>
        <p:spPr>
          <a:xfrm>
            <a:off x="255197" y="698740"/>
            <a:ext cx="8621383" cy="4218317"/>
          </a:xfrm>
        </p:spPr>
        <p:txBody>
          <a:bodyPr/>
          <a:lstStyle/>
          <a:p>
            <a:pPr marL="114300" indent="0">
              <a:buNone/>
            </a:pPr>
            <a:r>
              <a:rPr lang="en-IN" b="1" dirty="0" smtClean="0"/>
              <a:t>5.Solution:</a:t>
            </a:r>
            <a:r>
              <a:rPr lang="en-IN" dirty="0" smtClean="0"/>
              <a:t>Given</a:t>
            </a:r>
            <a:endParaRPr lang="en-IN" dirty="0"/>
          </a:p>
          <a:p>
            <a:pPr marL="114300" indent="0">
              <a:buNone/>
            </a:pPr>
            <a:r>
              <a:rPr lang="en-IN" dirty="0"/>
              <a:t>Two numbers are in the ratio = 9: 2</a:t>
            </a:r>
          </a:p>
          <a:p>
            <a:pPr marL="114300" indent="0">
              <a:buNone/>
            </a:pPr>
            <a:r>
              <a:rPr lang="en-IN" dirty="0"/>
              <a:t>Smaller number = 320</a:t>
            </a:r>
          </a:p>
          <a:p>
            <a:pPr marL="114300" indent="0">
              <a:buNone/>
            </a:pPr>
            <a:r>
              <a:rPr lang="en-IN" dirty="0"/>
              <a:t>Now, let us assume that the larger number is 9x and the smaller number is 2x</a:t>
            </a:r>
          </a:p>
          <a:p>
            <a:pPr marL="114300" indent="0">
              <a:buNone/>
            </a:pPr>
            <a:r>
              <a:rPr lang="en-IN" dirty="0"/>
              <a:t>Therefore, the larger number = (9x × 320) / </a:t>
            </a:r>
            <a:r>
              <a:rPr lang="en-IN" dirty="0" smtClean="0"/>
              <a:t>2x= </a:t>
            </a:r>
            <a:r>
              <a:rPr lang="en-IN" dirty="0"/>
              <a:t>1440</a:t>
            </a:r>
          </a:p>
          <a:p>
            <a:pPr marL="114300" indent="0">
              <a:buNone/>
            </a:pPr>
            <a:r>
              <a:rPr lang="en-IN" dirty="0"/>
              <a:t>Hence, the larger number = </a:t>
            </a:r>
            <a:r>
              <a:rPr lang="en-IN" dirty="0" smtClean="0"/>
              <a:t>1440</a:t>
            </a:r>
          </a:p>
          <a:p>
            <a:pPr marL="114300" indent="0">
              <a:buNone/>
            </a:pPr>
            <a:r>
              <a:rPr lang="en-IN" b="1" dirty="0"/>
              <a:t>6. A bus travels 180 km in 3 hours and a train travels 450 km in 5 hours. Find the ratio of speed of train to speed of bus</a:t>
            </a:r>
            <a:r>
              <a:rPr lang="en-IN" b="1" dirty="0" smtClean="0"/>
              <a:t>.</a:t>
            </a:r>
          </a:p>
          <a:p>
            <a:pPr marL="114300" indent="0">
              <a:buNone/>
            </a:pPr>
            <a:r>
              <a:rPr lang="en-IN" b="1" dirty="0"/>
              <a:t>7. In winters, a school opens at 10 a.m. and closes at 3.30 p.m. If the lunch interval is of 30 minutes, find the ratio of lunch interval to total time of the class periods.</a:t>
            </a:r>
            <a:endParaRPr lang="en-IN" dirty="0"/>
          </a:p>
          <a:p>
            <a:pPr marL="114300" indent="0">
              <a:buNone/>
            </a:pPr>
            <a:endParaRPr lang="en-IN" dirty="0"/>
          </a:p>
          <a:p>
            <a:pPr marL="114300" indent="0">
              <a:buNone/>
            </a:pPr>
            <a:endParaRPr lang="en-IN" dirty="0"/>
          </a:p>
          <a:p>
            <a:endParaRPr lang="en-IN" dirty="0"/>
          </a:p>
        </p:txBody>
      </p:sp>
    </p:spTree>
    <p:extLst>
      <p:ext uri="{BB962C8B-B14F-4D97-AF65-F5344CB8AC3E}">
        <p14:creationId xmlns:p14="http://schemas.microsoft.com/office/powerpoint/2010/main" val="17891963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03897" y="4400820"/>
            <a:ext cx="1232526" cy="611875"/>
          </a:xfrm>
          <a:prstGeom prst="rect">
            <a:avLst/>
          </a:prstGeom>
          <a:noFill/>
          <a:ln>
            <a:noFill/>
          </a:ln>
        </p:spPr>
      </p:pic>
      <p:sp>
        <p:nvSpPr>
          <p:cNvPr id="8" name="Rectangle 7">
            <a:extLst>
              <a:ext uri="{FF2B5EF4-FFF2-40B4-BE49-F238E27FC236}">
                <a16:creationId xmlns="" xmlns:a16="http://schemas.microsoft.com/office/drawing/2014/main"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Rectangle 1"/>
          <p:cNvSpPr/>
          <p:nvPr/>
        </p:nvSpPr>
        <p:spPr>
          <a:xfrm>
            <a:off x="388189" y="228600"/>
            <a:ext cx="5077645" cy="307777"/>
          </a:xfrm>
          <a:prstGeom prst="rect">
            <a:avLst/>
          </a:prstGeom>
        </p:spPr>
        <p:txBody>
          <a:bodyPr wrap="square">
            <a:spAutoFit/>
          </a:bodyPr>
          <a:lstStyle/>
          <a:p>
            <a:r>
              <a:rPr lang="en-IN" dirty="0">
                <a:solidFill>
                  <a:srgbClr val="FF0000"/>
                </a:solidFill>
              </a:rPr>
              <a:t>Evaluation </a:t>
            </a:r>
            <a:r>
              <a:rPr lang="en-IN" dirty="0" smtClean="0">
                <a:solidFill>
                  <a:srgbClr val="FF0000"/>
                </a:solidFill>
              </a:rPr>
              <a:t>Questions Exercise 11B</a:t>
            </a:r>
            <a:endParaRPr lang="en-IN" dirty="0"/>
          </a:p>
        </p:txBody>
      </p:sp>
      <p:sp>
        <p:nvSpPr>
          <p:cNvPr id="4" name="Text Placeholder 3"/>
          <p:cNvSpPr>
            <a:spLocks noGrp="1"/>
          </p:cNvSpPr>
          <p:nvPr>
            <p:ph type="body" idx="1"/>
          </p:nvPr>
        </p:nvSpPr>
        <p:spPr>
          <a:xfrm>
            <a:off x="255197" y="698740"/>
            <a:ext cx="8621383" cy="4218317"/>
          </a:xfrm>
        </p:spPr>
        <p:txBody>
          <a:bodyPr/>
          <a:lstStyle/>
          <a:p>
            <a:pPr marL="114300" indent="0">
              <a:buNone/>
            </a:pPr>
            <a:r>
              <a:rPr lang="en-IN" b="1" dirty="0" smtClean="0"/>
              <a:t>6.Solution:</a:t>
            </a:r>
            <a:r>
              <a:rPr lang="en-IN" dirty="0" smtClean="0"/>
              <a:t>Given</a:t>
            </a:r>
            <a:endParaRPr lang="en-IN" dirty="0"/>
          </a:p>
          <a:p>
            <a:pPr marL="114300" indent="0">
              <a:buNone/>
            </a:pPr>
            <a:r>
              <a:rPr lang="en-IN" dirty="0"/>
              <a:t>Total distance travelled by a bus = 180 </a:t>
            </a:r>
            <a:r>
              <a:rPr lang="en-IN" dirty="0" smtClean="0"/>
              <a:t>km</a:t>
            </a:r>
          </a:p>
          <a:p>
            <a:pPr marL="114300" indent="0">
              <a:buNone/>
            </a:pPr>
            <a:r>
              <a:rPr lang="en-IN" dirty="0" smtClean="0"/>
              <a:t>Time </a:t>
            </a:r>
            <a:r>
              <a:rPr lang="en-IN" dirty="0"/>
              <a:t>taken by bus = 3 hours</a:t>
            </a:r>
          </a:p>
          <a:p>
            <a:pPr marL="114300" indent="0">
              <a:buNone/>
            </a:pPr>
            <a:r>
              <a:rPr lang="en-IN" dirty="0"/>
              <a:t>Total distance travelled by train = 450 km</a:t>
            </a:r>
          </a:p>
          <a:p>
            <a:pPr marL="114300" indent="0">
              <a:buNone/>
            </a:pPr>
            <a:r>
              <a:rPr lang="en-IN" dirty="0"/>
              <a:t>Time taken by train = 5 </a:t>
            </a:r>
            <a:r>
              <a:rPr lang="en-IN" dirty="0" smtClean="0"/>
              <a:t>hours</a:t>
            </a:r>
            <a:endParaRPr lang="en-IN" dirty="0"/>
          </a:p>
          <a:p>
            <a:pPr marL="114300" indent="0">
              <a:buNone/>
            </a:pPr>
            <a:r>
              <a:rPr lang="en-IN" dirty="0"/>
              <a:t>Speed = distance / time</a:t>
            </a:r>
          </a:p>
          <a:p>
            <a:pPr marL="114300" indent="0">
              <a:buNone/>
            </a:pPr>
            <a:r>
              <a:rPr lang="en-IN" dirty="0" smtClean="0"/>
              <a:t>Speed </a:t>
            </a:r>
            <a:r>
              <a:rPr lang="en-IN" dirty="0"/>
              <a:t>of a bus = 180 km / 3 </a:t>
            </a:r>
            <a:r>
              <a:rPr lang="en-IN" dirty="0" err="1" smtClean="0"/>
              <a:t>hr</a:t>
            </a:r>
            <a:r>
              <a:rPr lang="en-IN" dirty="0" smtClean="0"/>
              <a:t>= </a:t>
            </a:r>
            <a:r>
              <a:rPr lang="en-IN" dirty="0"/>
              <a:t>60 km / </a:t>
            </a:r>
            <a:r>
              <a:rPr lang="en-IN" dirty="0" err="1"/>
              <a:t>hr</a:t>
            </a:r>
            <a:endParaRPr lang="en-IN" dirty="0"/>
          </a:p>
          <a:p>
            <a:pPr marL="114300" indent="0">
              <a:buNone/>
            </a:pPr>
            <a:r>
              <a:rPr lang="en-IN" dirty="0"/>
              <a:t>Speed of a train = 450 km / 5 </a:t>
            </a:r>
            <a:r>
              <a:rPr lang="en-IN" dirty="0" err="1" smtClean="0"/>
              <a:t>hr</a:t>
            </a:r>
            <a:r>
              <a:rPr lang="en-IN" dirty="0" smtClean="0"/>
              <a:t>= </a:t>
            </a:r>
            <a:r>
              <a:rPr lang="en-IN" dirty="0"/>
              <a:t>90 km / </a:t>
            </a:r>
            <a:r>
              <a:rPr lang="en-IN" dirty="0" err="1"/>
              <a:t>hr</a:t>
            </a:r>
            <a:endParaRPr lang="en-IN" dirty="0"/>
          </a:p>
          <a:p>
            <a:pPr marL="114300" indent="0">
              <a:buNone/>
            </a:pPr>
            <a:r>
              <a:rPr lang="en-IN" dirty="0"/>
              <a:t>Thus, ratio of speed of train </a:t>
            </a:r>
            <a:r>
              <a:rPr lang="en-IN" dirty="0" smtClean="0"/>
              <a:t>to </a:t>
            </a:r>
            <a:r>
              <a:rPr lang="en-IN" dirty="0"/>
              <a:t>speed of bus will be</a:t>
            </a:r>
          </a:p>
          <a:p>
            <a:pPr marL="114300" indent="0">
              <a:buNone/>
            </a:pPr>
            <a:r>
              <a:rPr lang="en-IN" dirty="0"/>
              <a:t>90: 60 = 90 / </a:t>
            </a:r>
            <a:r>
              <a:rPr lang="en-IN" dirty="0" smtClean="0"/>
              <a:t>60 = </a:t>
            </a:r>
            <a:r>
              <a:rPr lang="en-IN" dirty="0"/>
              <a:t>3: 2</a:t>
            </a:r>
          </a:p>
          <a:p>
            <a:endParaRPr lang="en-IN" dirty="0"/>
          </a:p>
        </p:txBody>
      </p:sp>
    </p:spTree>
    <p:extLst>
      <p:ext uri="{BB962C8B-B14F-4D97-AF65-F5344CB8AC3E}">
        <p14:creationId xmlns:p14="http://schemas.microsoft.com/office/powerpoint/2010/main" val="17565515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03897" y="4400820"/>
            <a:ext cx="1232526" cy="611875"/>
          </a:xfrm>
          <a:prstGeom prst="rect">
            <a:avLst/>
          </a:prstGeom>
          <a:noFill/>
          <a:ln>
            <a:noFill/>
          </a:ln>
        </p:spPr>
      </p:pic>
      <p:sp>
        <p:nvSpPr>
          <p:cNvPr id="8" name="Rectangle 7">
            <a:extLst>
              <a:ext uri="{FF2B5EF4-FFF2-40B4-BE49-F238E27FC236}">
                <a16:creationId xmlns="" xmlns:a16="http://schemas.microsoft.com/office/drawing/2014/main"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Rectangle 1"/>
          <p:cNvSpPr/>
          <p:nvPr/>
        </p:nvSpPr>
        <p:spPr>
          <a:xfrm>
            <a:off x="388189" y="228600"/>
            <a:ext cx="5077645" cy="307777"/>
          </a:xfrm>
          <a:prstGeom prst="rect">
            <a:avLst/>
          </a:prstGeom>
        </p:spPr>
        <p:txBody>
          <a:bodyPr wrap="square">
            <a:spAutoFit/>
          </a:bodyPr>
          <a:lstStyle/>
          <a:p>
            <a:r>
              <a:rPr lang="en-IN" dirty="0">
                <a:solidFill>
                  <a:srgbClr val="FF0000"/>
                </a:solidFill>
              </a:rPr>
              <a:t>Evaluation </a:t>
            </a:r>
            <a:r>
              <a:rPr lang="en-IN" dirty="0" smtClean="0">
                <a:solidFill>
                  <a:srgbClr val="FF0000"/>
                </a:solidFill>
              </a:rPr>
              <a:t>Questions Exercise 11B</a:t>
            </a:r>
            <a:endParaRPr lang="en-IN" dirty="0"/>
          </a:p>
        </p:txBody>
      </p:sp>
      <p:sp>
        <p:nvSpPr>
          <p:cNvPr id="4" name="Text Placeholder 3"/>
          <p:cNvSpPr>
            <a:spLocks noGrp="1"/>
          </p:cNvSpPr>
          <p:nvPr>
            <p:ph type="body" idx="1"/>
          </p:nvPr>
        </p:nvSpPr>
        <p:spPr>
          <a:xfrm>
            <a:off x="255197" y="698740"/>
            <a:ext cx="8621383" cy="4218317"/>
          </a:xfrm>
        </p:spPr>
        <p:txBody>
          <a:bodyPr/>
          <a:lstStyle/>
          <a:p>
            <a:pPr marL="114300" indent="0">
              <a:buNone/>
            </a:pPr>
            <a:r>
              <a:rPr lang="en-IN" b="1" dirty="0" smtClean="0"/>
              <a:t>7.Solution:</a:t>
            </a:r>
            <a:r>
              <a:rPr lang="en-IN" dirty="0" smtClean="0"/>
              <a:t>School </a:t>
            </a:r>
            <a:r>
              <a:rPr lang="en-IN" dirty="0"/>
              <a:t>opens at = 10 a.m.</a:t>
            </a:r>
          </a:p>
          <a:p>
            <a:pPr marL="114300" indent="0">
              <a:buNone/>
            </a:pPr>
            <a:r>
              <a:rPr lang="en-IN" dirty="0"/>
              <a:t>School closes at = 3.30 p.m.</a:t>
            </a:r>
          </a:p>
          <a:p>
            <a:pPr marL="114300" indent="0">
              <a:buNone/>
            </a:pPr>
            <a:r>
              <a:rPr lang="en-IN" dirty="0"/>
              <a:t>Lunch interval timing of school = 30 minutes</a:t>
            </a:r>
          </a:p>
          <a:p>
            <a:pPr marL="114300" indent="0">
              <a:buNone/>
            </a:pPr>
            <a:r>
              <a:rPr lang="en-IN" dirty="0"/>
              <a:t>Hence, total school timing will be 5 hours 30 minutes</a:t>
            </a:r>
          </a:p>
          <a:p>
            <a:pPr marL="114300" indent="0">
              <a:buNone/>
            </a:pPr>
            <a:r>
              <a:rPr lang="en-IN" dirty="0" smtClean="0"/>
              <a:t>Total </a:t>
            </a:r>
            <a:r>
              <a:rPr lang="en-IN" dirty="0"/>
              <a:t>time interval of class = Total school timings – lunch interval timing</a:t>
            </a:r>
          </a:p>
          <a:p>
            <a:pPr marL="114300" indent="0">
              <a:buNone/>
            </a:pPr>
            <a:r>
              <a:rPr lang="en-IN" dirty="0"/>
              <a:t>= 5 hour 30 minutes – 30 </a:t>
            </a:r>
            <a:r>
              <a:rPr lang="en-IN" dirty="0" smtClean="0"/>
              <a:t>minutes= </a:t>
            </a:r>
            <a:r>
              <a:rPr lang="en-IN" dirty="0"/>
              <a:t>5 hours</a:t>
            </a:r>
          </a:p>
          <a:p>
            <a:pPr marL="114300" indent="0">
              <a:buNone/>
            </a:pPr>
            <a:r>
              <a:rPr lang="en-IN" dirty="0" smtClean="0"/>
              <a:t>1 </a:t>
            </a:r>
            <a:r>
              <a:rPr lang="en-IN" dirty="0"/>
              <a:t>hour = 60 minutes</a:t>
            </a:r>
          </a:p>
          <a:p>
            <a:pPr marL="114300" indent="0">
              <a:buNone/>
            </a:pPr>
            <a:r>
              <a:rPr lang="en-IN" dirty="0" smtClean="0"/>
              <a:t>5 </a:t>
            </a:r>
            <a:r>
              <a:rPr lang="en-IN" dirty="0"/>
              <a:t>hour = 5 × 60 </a:t>
            </a:r>
            <a:r>
              <a:rPr lang="en-IN" dirty="0" smtClean="0"/>
              <a:t>minutes= </a:t>
            </a:r>
            <a:r>
              <a:rPr lang="en-IN" dirty="0"/>
              <a:t>300 minutes</a:t>
            </a:r>
          </a:p>
          <a:p>
            <a:pPr marL="114300" indent="0">
              <a:buNone/>
            </a:pPr>
            <a:r>
              <a:rPr lang="en-IN" dirty="0"/>
              <a:t>Thus, ratio of lunch interval to total class time will be</a:t>
            </a:r>
          </a:p>
          <a:p>
            <a:pPr marL="114300" indent="0">
              <a:buNone/>
            </a:pPr>
            <a:r>
              <a:rPr lang="en-IN" dirty="0"/>
              <a:t>30 min: 300 min = 30 / 300</a:t>
            </a:r>
          </a:p>
          <a:p>
            <a:pPr marL="114300" indent="0">
              <a:buNone/>
            </a:pPr>
            <a:r>
              <a:rPr lang="en-IN" dirty="0"/>
              <a:t>On calculation, we get</a:t>
            </a:r>
          </a:p>
          <a:p>
            <a:pPr marL="114300" indent="0">
              <a:buNone/>
            </a:pPr>
            <a:r>
              <a:rPr lang="en-IN" dirty="0"/>
              <a:t>= 1 / </a:t>
            </a:r>
            <a:r>
              <a:rPr lang="en-IN" dirty="0" smtClean="0"/>
              <a:t>10 = </a:t>
            </a:r>
            <a:r>
              <a:rPr lang="en-IN" dirty="0"/>
              <a:t>1: 10</a:t>
            </a:r>
          </a:p>
          <a:p>
            <a:pPr marL="114300" indent="0">
              <a:buNone/>
            </a:pPr>
            <a:r>
              <a:rPr lang="en-IN" dirty="0"/>
              <a:t>∴ The ratio of lunch interval to total time of class periods will be 1: 10</a:t>
            </a:r>
          </a:p>
          <a:p>
            <a:endParaRPr lang="en-IN" dirty="0"/>
          </a:p>
        </p:txBody>
      </p:sp>
    </p:spTree>
    <p:extLst>
      <p:ext uri="{BB962C8B-B14F-4D97-AF65-F5344CB8AC3E}">
        <p14:creationId xmlns:p14="http://schemas.microsoft.com/office/powerpoint/2010/main" val="35332211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763795" y="4336308"/>
            <a:ext cx="1232526" cy="611875"/>
          </a:xfrm>
          <a:prstGeom prst="rect">
            <a:avLst/>
          </a:prstGeom>
          <a:noFill/>
          <a:ln>
            <a:noFill/>
          </a:ln>
        </p:spPr>
      </p:pic>
      <p:sp>
        <p:nvSpPr>
          <p:cNvPr id="8" name="Rectangle 7">
            <a:extLst>
              <a:ext uri="{FF2B5EF4-FFF2-40B4-BE49-F238E27FC236}">
                <a16:creationId xmlns="" xmlns:a16="http://schemas.microsoft.com/office/drawing/2014/main"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 xmlns:a16="http://schemas.microsoft.com/office/drawing/2014/main" id="{97AF27D6-1E12-407C-B797-A5381422A50B}"/>
              </a:ext>
            </a:extLst>
          </p:cNvPr>
          <p:cNvSpPr txBox="1"/>
          <p:nvPr/>
        </p:nvSpPr>
        <p:spPr>
          <a:xfrm>
            <a:off x="847024" y="2144666"/>
            <a:ext cx="8076824" cy="969496"/>
          </a:xfrm>
          <a:prstGeom prst="rect">
            <a:avLst/>
          </a:prstGeom>
          <a:noFill/>
        </p:spPr>
        <p:txBody>
          <a:bodyPr wrap="square">
            <a:spAutoFit/>
          </a:bodyPr>
          <a:lstStyle/>
          <a:p>
            <a:pPr>
              <a:lnSpc>
                <a:spcPct val="150000"/>
              </a:lnSpc>
            </a:pPr>
            <a:endParaRPr lang="en-US" sz="1800" dirty="0" smtClean="0">
              <a:solidFill>
                <a:srgbClr val="FF0000"/>
              </a:solidFill>
              <a:latin typeface="Calibri" panose="020F0502020204030204" pitchFamily="34" charset="0"/>
              <a:cs typeface="Calibri" panose="020F0502020204030204" pitchFamily="34" charset="0"/>
            </a:endParaRPr>
          </a:p>
          <a:p>
            <a:pPr>
              <a:lnSpc>
                <a:spcPct val="150000"/>
              </a:lnSpc>
            </a:pPr>
            <a:endParaRPr lang="en-US" sz="2000" dirty="0">
              <a:latin typeface="Calibri" panose="020F0502020204030204" pitchFamily="34" charset="0"/>
              <a:cs typeface="Calibri" panose="020F0502020204030204" pitchFamily="34" charset="0"/>
            </a:endParaRPr>
          </a:p>
        </p:txBody>
      </p:sp>
      <p:sp>
        <p:nvSpPr>
          <p:cNvPr id="3" name="Title 2"/>
          <p:cNvSpPr>
            <a:spLocks noGrp="1"/>
          </p:cNvSpPr>
          <p:nvPr>
            <p:ph type="title"/>
          </p:nvPr>
        </p:nvSpPr>
        <p:spPr/>
        <p:txBody>
          <a:bodyPr/>
          <a:lstStyle/>
          <a:p>
            <a:r>
              <a:rPr lang="en-IN" dirty="0" smtClean="0">
                <a:solidFill>
                  <a:srgbClr val="FF0000"/>
                </a:solidFill>
              </a:rPr>
              <a:t> </a:t>
            </a:r>
            <a:r>
              <a:rPr lang="en-IN" dirty="0" smtClean="0">
                <a:solidFill>
                  <a:srgbClr val="FF0000"/>
                </a:solidFill>
              </a:rPr>
              <a:t>Homework</a:t>
            </a:r>
            <a:endParaRPr lang="en-IN" dirty="0">
              <a:solidFill>
                <a:srgbClr val="FF0000"/>
              </a:solidFill>
            </a:endParaRPr>
          </a:p>
        </p:txBody>
      </p:sp>
      <p:sp>
        <p:nvSpPr>
          <p:cNvPr id="4" name="Text Placeholder 3"/>
          <p:cNvSpPr>
            <a:spLocks noGrp="1"/>
          </p:cNvSpPr>
          <p:nvPr>
            <p:ph type="body" idx="1"/>
          </p:nvPr>
        </p:nvSpPr>
        <p:spPr/>
        <p:txBody>
          <a:bodyPr/>
          <a:lstStyle/>
          <a:p>
            <a:pPr algn="just"/>
            <a:endParaRPr lang="en-IN" dirty="0"/>
          </a:p>
        </p:txBody>
      </p:sp>
      <p:sp>
        <p:nvSpPr>
          <p:cNvPr id="2" name="Oval 1"/>
          <p:cNvSpPr/>
          <p:nvPr/>
        </p:nvSpPr>
        <p:spPr>
          <a:xfrm>
            <a:off x="1949570" y="2986939"/>
            <a:ext cx="3416060" cy="182014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HW</a:t>
            </a:r>
          </a:p>
          <a:p>
            <a:pPr algn="ctr"/>
            <a:r>
              <a:rPr lang="en-US" b="1" dirty="0" smtClean="0"/>
              <a:t>Ex.11B  </a:t>
            </a:r>
            <a:r>
              <a:rPr lang="en-US" dirty="0" smtClean="0"/>
              <a:t> </a:t>
            </a:r>
            <a:endParaRPr lang="en-US" dirty="0" smtClean="0"/>
          </a:p>
        </p:txBody>
      </p:sp>
    </p:spTree>
    <p:extLst>
      <p:ext uri="{BB962C8B-B14F-4D97-AF65-F5344CB8AC3E}">
        <p14:creationId xmlns:p14="http://schemas.microsoft.com/office/powerpoint/2010/main" val="1442506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806362" y="4400000"/>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5DC50AA-92E1-4EA1-8232-C138600022BD}"/>
              </a:ext>
            </a:extLst>
          </p:cNvPr>
          <p:cNvSpPr>
            <a:spLocks noGrp="1"/>
          </p:cNvSpPr>
          <p:nvPr>
            <p:ph type="title"/>
          </p:nvPr>
        </p:nvSpPr>
        <p:spPr>
          <a:xfrm>
            <a:off x="2678654" y="445025"/>
            <a:ext cx="6153646" cy="572700"/>
          </a:xfrm>
        </p:spPr>
        <p:txBody>
          <a:bodyPr/>
          <a:lstStyle/>
          <a:p>
            <a:r>
              <a:rPr lang="en-IN" dirty="0">
                <a:solidFill>
                  <a:srgbClr val="FF0000"/>
                </a:solidFill>
                <a:latin typeface="Calibri" panose="020F0502020204030204" pitchFamily="34" charset="0"/>
                <a:cs typeface="Calibri" panose="020F0502020204030204" pitchFamily="34" charset="0"/>
              </a:rPr>
              <a:t>Learning outcomes </a:t>
            </a:r>
          </a:p>
        </p:txBody>
      </p:sp>
      <p:sp>
        <p:nvSpPr>
          <p:cNvPr id="15" name="TextBox 14">
            <a:extLst>
              <a:ext uri="{FF2B5EF4-FFF2-40B4-BE49-F238E27FC236}">
                <a16:creationId xmlns="" xmlns:a16="http://schemas.microsoft.com/office/drawing/2014/main" id="{7FDCA470-F94A-4770-8999-EEE0CD45DF12}"/>
              </a:ext>
            </a:extLst>
          </p:cNvPr>
          <p:cNvSpPr txBox="1"/>
          <p:nvPr/>
        </p:nvSpPr>
        <p:spPr>
          <a:xfrm>
            <a:off x="957533" y="1431985"/>
            <a:ext cx="7444596" cy="1754326"/>
          </a:xfrm>
          <a:prstGeom prst="rect">
            <a:avLst/>
          </a:prstGeom>
          <a:noFill/>
        </p:spPr>
        <p:txBody>
          <a:bodyPr wrap="square">
            <a:spAutoFit/>
          </a:bodyPr>
          <a:lstStyle/>
          <a:p>
            <a:pPr marL="285750" lvl="0" indent="-285750">
              <a:buFont typeface="Wingdings" pitchFamily="2" charset="2"/>
              <a:buChar char="v"/>
            </a:pPr>
            <a:r>
              <a:rPr lang="en-US" sz="1800" dirty="0" smtClean="0"/>
              <a:t>Students will be able to solve problems of Ratio.</a:t>
            </a:r>
            <a:endParaRPr lang="en-IN" sz="1800" dirty="0" smtClean="0"/>
          </a:p>
          <a:p>
            <a:pPr lvl="0"/>
            <a:endParaRPr lang="en-US" sz="1800" dirty="0" smtClean="0"/>
          </a:p>
          <a:p>
            <a:pPr marL="285750" lvl="0" indent="-285750">
              <a:buFont typeface="Wingdings" pitchFamily="2" charset="2"/>
              <a:buChar char="v"/>
            </a:pPr>
            <a:r>
              <a:rPr lang="en-US" sz="1800" dirty="0" smtClean="0"/>
              <a:t>Students will be able to apply ratio in daily life situations.</a:t>
            </a:r>
          </a:p>
          <a:p>
            <a:pPr lvl="0"/>
            <a:endParaRPr lang="en-US" sz="1800" dirty="0" smtClean="0">
              <a:latin typeface="Calibri" panose="020F0502020204030204" pitchFamily="34" charset="0"/>
              <a:cs typeface="Calibri" panose="020F0502020204030204" pitchFamily="34" charset="0"/>
            </a:endParaRPr>
          </a:p>
          <a:p>
            <a:pPr marL="285750" lvl="0" indent="-285750">
              <a:buFont typeface="Wingdings" pitchFamily="2" charset="2"/>
              <a:buChar char="v"/>
            </a:pPr>
            <a:endParaRPr lang="en-US" sz="1800" dirty="0" smtClean="0">
              <a:latin typeface="Calibri" panose="020F0502020204030204" pitchFamily="34" charset="0"/>
              <a:cs typeface="Calibri" panose="020F0502020204030204" pitchFamily="34" charset="0"/>
            </a:endParaRPr>
          </a:p>
          <a:p>
            <a:pPr marL="285750" lvl="0" indent="-285750">
              <a:buFont typeface="Wingdings" pitchFamily="2" charset="2"/>
              <a:buChar char="v"/>
            </a:pPr>
            <a:endParaRPr lang="en-US" sz="1800" dirty="0">
              <a:latin typeface="Calibri" panose="020F0502020204030204" pitchFamily="34" charset="0"/>
              <a:cs typeface="Calibri" panose="020F0502020204030204" pitchFamily="34" charset="0"/>
            </a:endParaRPr>
          </a:p>
        </p:txBody>
      </p:sp>
      <p:pic>
        <p:nvPicPr>
          <p:cNvPr id="3" name="Picture 2">
            <a:extLst>
              <a:ext uri="{FF2B5EF4-FFF2-40B4-BE49-F238E27FC236}">
                <a16:creationId xmlns="" xmlns:a16="http://schemas.microsoft.com/office/drawing/2014/main" id="{7987FE54-A185-4E72-BABD-C045E2D687F9}"/>
              </a:ext>
            </a:extLst>
          </p:cNvPr>
          <p:cNvPicPr>
            <a:picLocks noChangeAspect="1"/>
          </p:cNvPicPr>
          <p:nvPr/>
        </p:nvPicPr>
        <p:blipFill>
          <a:blip r:embed="rId2"/>
          <a:stretch>
            <a:fillRect/>
          </a:stretch>
        </p:blipFill>
        <p:spPr>
          <a:xfrm>
            <a:off x="7390504" y="4518999"/>
            <a:ext cx="1549101" cy="572701"/>
          </a:xfrm>
          <a:prstGeom prst="rect">
            <a:avLst/>
          </a:prstGeom>
        </p:spPr>
      </p:pic>
    </p:spTree>
    <p:extLst>
      <p:ext uri="{BB962C8B-B14F-4D97-AF65-F5344CB8AC3E}">
        <p14:creationId xmlns:p14="http://schemas.microsoft.com/office/powerpoint/2010/main" val="1173244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917900" y="4179304"/>
            <a:ext cx="914400" cy="611875"/>
          </a:xfrm>
          <a:prstGeom prst="rect">
            <a:avLst/>
          </a:prstGeom>
          <a:noFill/>
          <a:ln>
            <a:noFill/>
          </a:ln>
        </p:spPr>
      </p:pic>
      <p:sp>
        <p:nvSpPr>
          <p:cNvPr id="8" name="Rectangle 7">
            <a:extLst>
              <a:ext uri="{FF2B5EF4-FFF2-40B4-BE49-F238E27FC236}">
                <a16:creationId xmlns="" xmlns:a16="http://schemas.microsoft.com/office/drawing/2014/main"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Title 4">
            <a:extLst>
              <a:ext uri="{FF2B5EF4-FFF2-40B4-BE49-F238E27FC236}">
                <a16:creationId xmlns="" xmlns:a16="http://schemas.microsoft.com/office/drawing/2014/main" id="{DB4AA984-35B5-4C7B-9B56-B1356246C3B0}"/>
              </a:ext>
            </a:extLst>
          </p:cNvPr>
          <p:cNvSpPr>
            <a:spLocks noGrp="1"/>
          </p:cNvSpPr>
          <p:nvPr>
            <p:ph type="title"/>
          </p:nvPr>
        </p:nvSpPr>
        <p:spPr>
          <a:xfrm>
            <a:off x="1043492" y="476827"/>
            <a:ext cx="7788808" cy="572700"/>
          </a:xfrm>
        </p:spPr>
        <p:txBody>
          <a:bodyPr/>
          <a:lstStyle/>
          <a:p>
            <a:pPr marL="356870" indent="-344805">
              <a:spcBef>
                <a:spcPts val="100"/>
              </a:spcBef>
              <a:tabLst>
                <a:tab pos="357505" algn="l"/>
              </a:tabLst>
            </a:pPr>
            <a:r>
              <a:rPr lang="en-IN" sz="1800" b="1" spc="-5" dirty="0" smtClean="0">
                <a:solidFill>
                  <a:srgbClr val="FF0000"/>
                </a:solidFill>
                <a:latin typeface="Carlito"/>
                <a:cs typeface="Carlito"/>
              </a:rPr>
              <a:t>RATIO</a:t>
            </a:r>
            <a:r>
              <a:rPr lang="en-IN" sz="1800" spc="-5" dirty="0" smtClean="0">
                <a:latin typeface="Carlito"/>
                <a:cs typeface="Carlito"/>
              </a:rPr>
              <a:t/>
            </a:r>
            <a:br>
              <a:rPr lang="en-IN" sz="1800" spc="-5" dirty="0" smtClean="0">
                <a:latin typeface="Carlito"/>
                <a:cs typeface="Carlito"/>
              </a:rPr>
            </a:br>
            <a:r>
              <a:rPr lang="en-IN" sz="1800" spc="-5" dirty="0">
                <a:latin typeface="Carlito"/>
                <a:cs typeface="Carlito"/>
              </a:rPr>
              <a:t/>
            </a:r>
            <a:br>
              <a:rPr lang="en-IN" sz="1800" spc="-5" dirty="0">
                <a:latin typeface="Carlito"/>
                <a:cs typeface="Carlito"/>
              </a:rPr>
            </a:br>
            <a:r>
              <a:rPr lang="en-IN" sz="1800" spc="-5" dirty="0" err="1" smtClean="0">
                <a:latin typeface="Carlito"/>
                <a:cs typeface="Carlito"/>
              </a:rPr>
              <a:t>Ratio</a:t>
            </a:r>
            <a:r>
              <a:rPr lang="en-IN" sz="1800" spc="-5" dirty="0" smtClean="0">
                <a:latin typeface="Carlito"/>
                <a:cs typeface="Carlito"/>
              </a:rPr>
              <a:t> </a:t>
            </a:r>
            <a:r>
              <a:rPr lang="en-IN" sz="1800" dirty="0">
                <a:latin typeface="Carlito"/>
                <a:cs typeface="Carlito"/>
              </a:rPr>
              <a:t>is a </a:t>
            </a:r>
            <a:r>
              <a:rPr lang="en-IN" sz="1800" spc="-30" dirty="0">
                <a:latin typeface="Carlito"/>
                <a:cs typeface="Carlito"/>
              </a:rPr>
              <a:t>way </a:t>
            </a:r>
            <a:r>
              <a:rPr lang="en-IN" sz="1800" spc="-5" dirty="0">
                <a:latin typeface="Carlito"/>
                <a:cs typeface="Carlito"/>
              </a:rPr>
              <a:t>of comparing</a:t>
            </a:r>
            <a:r>
              <a:rPr lang="en-IN" sz="1800" spc="-90" dirty="0">
                <a:latin typeface="Carlito"/>
                <a:cs typeface="Carlito"/>
              </a:rPr>
              <a:t> </a:t>
            </a:r>
            <a:r>
              <a:rPr lang="en-IN" sz="1800" dirty="0">
                <a:latin typeface="Carlito"/>
                <a:cs typeface="Carlito"/>
              </a:rPr>
              <a:t>quantities of </a:t>
            </a:r>
            <a:r>
              <a:rPr lang="en-IN" sz="1800" spc="-5" dirty="0">
                <a:latin typeface="Carlito"/>
                <a:cs typeface="Carlito"/>
              </a:rPr>
              <a:t>numbers</a:t>
            </a:r>
            <a:br>
              <a:rPr lang="en-IN" sz="1800" spc="-5" dirty="0">
                <a:latin typeface="Carlito"/>
                <a:cs typeface="Carlito"/>
              </a:rPr>
            </a:br>
            <a:r>
              <a:rPr lang="en-IN" sz="1800" spc="-5" dirty="0">
                <a:latin typeface="Carlito"/>
                <a:cs typeface="Carlito"/>
              </a:rPr>
              <a:t> </a:t>
            </a:r>
            <a:r>
              <a:rPr lang="en-IN" sz="1800" dirty="0">
                <a:latin typeface="Carlito"/>
                <a:cs typeface="Carlito"/>
              </a:rPr>
              <a:t>by</a:t>
            </a:r>
            <a:r>
              <a:rPr lang="en-IN" sz="1800" spc="-80" dirty="0">
                <a:latin typeface="Carlito"/>
                <a:cs typeface="Carlito"/>
              </a:rPr>
              <a:t> </a:t>
            </a:r>
            <a:r>
              <a:rPr lang="en-IN" sz="1800" dirty="0">
                <a:latin typeface="Carlito"/>
                <a:cs typeface="Carlito"/>
              </a:rPr>
              <a:t>division.</a:t>
            </a:r>
            <a:br>
              <a:rPr lang="en-IN" sz="1800" dirty="0">
                <a:latin typeface="Carlito"/>
                <a:cs typeface="Carlito"/>
              </a:rPr>
            </a:br>
            <a:r>
              <a:rPr lang="en-IN" sz="1800" spc="-50" dirty="0">
                <a:latin typeface="Carlito"/>
                <a:cs typeface="Carlito"/>
              </a:rPr>
              <a:t>We </a:t>
            </a:r>
            <a:r>
              <a:rPr lang="en-IN" sz="1800" dirty="0">
                <a:latin typeface="Carlito"/>
                <a:cs typeface="Carlito"/>
              </a:rPr>
              <a:t>denote </a:t>
            </a:r>
            <a:r>
              <a:rPr lang="en-IN" sz="1800" spc="-15" dirty="0">
                <a:latin typeface="Carlito"/>
                <a:cs typeface="Carlito"/>
              </a:rPr>
              <a:t>ratio </a:t>
            </a:r>
            <a:r>
              <a:rPr lang="en-IN" sz="1800" spc="-5" dirty="0">
                <a:latin typeface="Carlito"/>
                <a:cs typeface="Carlito"/>
              </a:rPr>
              <a:t>using </a:t>
            </a:r>
            <a:r>
              <a:rPr lang="en-IN" sz="1800" dirty="0">
                <a:latin typeface="Carlito"/>
                <a:cs typeface="Carlito"/>
              </a:rPr>
              <a:t>the </a:t>
            </a:r>
            <a:r>
              <a:rPr lang="en-IN" sz="1800" spc="-10" dirty="0">
                <a:latin typeface="Carlito"/>
                <a:cs typeface="Carlito"/>
              </a:rPr>
              <a:t>symbol </a:t>
            </a:r>
            <a:r>
              <a:rPr lang="en-IN" sz="1800" dirty="0">
                <a:latin typeface="Carlito"/>
                <a:cs typeface="Carlito"/>
              </a:rPr>
              <a:t>“ :</a:t>
            </a:r>
            <a:r>
              <a:rPr lang="en-IN" sz="1800" spc="-125" dirty="0">
                <a:latin typeface="Carlito"/>
                <a:cs typeface="Carlito"/>
              </a:rPr>
              <a:t> </a:t>
            </a:r>
            <a:r>
              <a:rPr lang="en-IN" sz="1800" dirty="0">
                <a:latin typeface="Carlito"/>
                <a:cs typeface="Carlito"/>
              </a:rPr>
              <a:t>“</a:t>
            </a:r>
            <a:br>
              <a:rPr lang="en-IN" sz="1800" dirty="0">
                <a:latin typeface="Carlito"/>
                <a:cs typeface="Carlito"/>
              </a:rPr>
            </a:br>
            <a:r>
              <a:rPr lang="en-IN" sz="1800" dirty="0">
                <a:latin typeface="Carlito"/>
                <a:cs typeface="Carlito"/>
              </a:rPr>
              <a:t>Thus </a:t>
            </a:r>
            <a:r>
              <a:rPr lang="en-IN" sz="1800" spc="-15" dirty="0">
                <a:latin typeface="Carlito"/>
                <a:cs typeface="Carlito"/>
              </a:rPr>
              <a:t>for any </a:t>
            </a:r>
            <a:r>
              <a:rPr lang="en-IN" sz="1800" spc="-10" dirty="0">
                <a:latin typeface="Carlito"/>
                <a:cs typeface="Carlito"/>
              </a:rPr>
              <a:t>nonzero </a:t>
            </a:r>
            <a:r>
              <a:rPr lang="en-IN" sz="1800" spc="-5" dirty="0">
                <a:latin typeface="Carlito"/>
                <a:cs typeface="Carlito"/>
              </a:rPr>
              <a:t>numbers </a:t>
            </a:r>
            <a:r>
              <a:rPr lang="en-IN" sz="1800" dirty="0">
                <a:latin typeface="Carlito"/>
                <a:cs typeface="Carlito"/>
              </a:rPr>
              <a:t>a and b</a:t>
            </a:r>
            <a:r>
              <a:rPr lang="en-IN" sz="1800" spc="-195" dirty="0">
                <a:latin typeface="Carlito"/>
                <a:cs typeface="Carlito"/>
              </a:rPr>
              <a:t> </a:t>
            </a:r>
            <a:r>
              <a:rPr lang="en-IN" sz="1800" dirty="0">
                <a:latin typeface="Carlito"/>
                <a:cs typeface="Carlito"/>
              </a:rPr>
              <a:t>,</a:t>
            </a:r>
            <a:br>
              <a:rPr lang="en-IN" sz="1800" dirty="0">
                <a:latin typeface="Carlito"/>
                <a:cs typeface="Carlito"/>
              </a:rPr>
            </a:br>
            <a:r>
              <a:rPr lang="en-IN" sz="1800" dirty="0">
                <a:latin typeface="Carlito"/>
                <a:cs typeface="Carlito"/>
              </a:rPr>
              <a:t> a is </a:t>
            </a:r>
            <a:r>
              <a:rPr lang="en-IN" sz="1800" spc="-5" dirty="0">
                <a:latin typeface="Carlito"/>
                <a:cs typeface="Carlito"/>
              </a:rPr>
              <a:t>to </a:t>
            </a:r>
            <a:r>
              <a:rPr lang="en-IN" sz="1800" dirty="0">
                <a:latin typeface="Carlito"/>
                <a:cs typeface="Carlito"/>
              </a:rPr>
              <a:t>b is</a:t>
            </a:r>
            <a:r>
              <a:rPr lang="en-IN" sz="1800" spc="-65" dirty="0">
                <a:latin typeface="Carlito"/>
                <a:cs typeface="Carlito"/>
              </a:rPr>
              <a:t> </a:t>
            </a:r>
            <a:r>
              <a:rPr lang="en-IN" sz="1800" dirty="0">
                <a:latin typeface="Carlito"/>
                <a:cs typeface="Carlito"/>
              </a:rPr>
              <a:t>a</a:t>
            </a:r>
            <a:r>
              <a:rPr lang="en-IN" sz="1800" spc="10" dirty="0">
                <a:latin typeface="Carlito"/>
                <a:cs typeface="Carlito"/>
              </a:rPr>
              <a:t> </a:t>
            </a:r>
            <a:r>
              <a:rPr lang="en-IN" sz="1800" spc="-15" dirty="0">
                <a:latin typeface="Carlito"/>
                <a:cs typeface="Carlito"/>
              </a:rPr>
              <a:t>ratio	</a:t>
            </a:r>
            <a:r>
              <a:rPr lang="en-IN" sz="1800" spc="-10" dirty="0">
                <a:latin typeface="Carlito"/>
                <a:cs typeface="Carlito"/>
              </a:rPr>
              <a:t>written </a:t>
            </a:r>
            <a:r>
              <a:rPr lang="en-IN" sz="1800" dirty="0">
                <a:latin typeface="Carlito"/>
                <a:cs typeface="Carlito"/>
              </a:rPr>
              <a:t>as a :</a:t>
            </a:r>
            <a:r>
              <a:rPr lang="en-IN" sz="1800" spc="-140" dirty="0">
                <a:latin typeface="Carlito"/>
                <a:cs typeface="Carlito"/>
              </a:rPr>
              <a:t> </a:t>
            </a:r>
            <a:r>
              <a:rPr lang="en-IN" sz="1800" dirty="0">
                <a:latin typeface="Carlito"/>
                <a:cs typeface="Carlito"/>
              </a:rPr>
              <a:t>b.</a:t>
            </a:r>
            <a:br>
              <a:rPr lang="en-IN" sz="1800" dirty="0">
                <a:latin typeface="Carlito"/>
                <a:cs typeface="Carlito"/>
              </a:rPr>
            </a:br>
            <a:r>
              <a:rPr lang="en-IN" sz="1800" dirty="0">
                <a:latin typeface="Carlito"/>
                <a:cs typeface="Carlito"/>
              </a:rPr>
              <a:t>a:b is </a:t>
            </a:r>
            <a:r>
              <a:rPr lang="en-IN" sz="1800" spc="-5" dirty="0">
                <a:latin typeface="Carlito"/>
                <a:cs typeface="Carlito"/>
              </a:rPr>
              <a:t>read </a:t>
            </a:r>
            <a:r>
              <a:rPr lang="en-IN" sz="1800" dirty="0">
                <a:latin typeface="Carlito"/>
                <a:cs typeface="Carlito"/>
              </a:rPr>
              <a:t>as a is </a:t>
            </a:r>
            <a:r>
              <a:rPr lang="en-IN" sz="1800" spc="-10" dirty="0">
                <a:latin typeface="Carlito"/>
                <a:cs typeface="Carlito"/>
              </a:rPr>
              <a:t>to</a:t>
            </a:r>
            <a:r>
              <a:rPr lang="en-IN" sz="1800" spc="-100" dirty="0">
                <a:latin typeface="Carlito"/>
                <a:cs typeface="Carlito"/>
              </a:rPr>
              <a:t> </a:t>
            </a:r>
            <a:r>
              <a:rPr lang="en-IN" sz="1800" dirty="0">
                <a:latin typeface="Carlito"/>
                <a:cs typeface="Carlito"/>
              </a:rPr>
              <a:t>b.</a:t>
            </a:r>
            <a:br>
              <a:rPr lang="en-IN" sz="1800" dirty="0">
                <a:latin typeface="Carlito"/>
                <a:cs typeface="Carlito"/>
              </a:rPr>
            </a:br>
            <a:r>
              <a:rPr lang="en-IN" sz="1800" spc="-5" dirty="0">
                <a:latin typeface="Carlito"/>
                <a:cs typeface="Carlito"/>
              </a:rPr>
              <a:t>Ratio </a:t>
            </a:r>
            <a:r>
              <a:rPr lang="en-IN" sz="1800" dirty="0">
                <a:latin typeface="Carlito"/>
                <a:cs typeface="Carlito"/>
              </a:rPr>
              <a:t>has no units</a:t>
            </a:r>
            <a:r>
              <a:rPr lang="en-IN" sz="1800" spc="-120" dirty="0">
                <a:latin typeface="Carlito"/>
                <a:cs typeface="Carlito"/>
              </a:rPr>
              <a:t> </a:t>
            </a:r>
            <a:r>
              <a:rPr lang="en-IN" sz="1800" dirty="0">
                <a:latin typeface="Carlito"/>
                <a:cs typeface="Carlito"/>
              </a:rPr>
              <a:t>.</a:t>
            </a:r>
            <a:br>
              <a:rPr lang="en-IN" sz="1800" dirty="0">
                <a:latin typeface="Carlito"/>
                <a:cs typeface="Carlito"/>
              </a:rPr>
            </a:br>
            <a:r>
              <a:rPr lang="en-IN" sz="1800" dirty="0">
                <a:latin typeface="Carlito"/>
                <a:cs typeface="Carlito"/>
              </a:rPr>
              <a:t>E.g1.	</a:t>
            </a:r>
            <a:r>
              <a:rPr lang="en-IN" sz="1800" spc="-5" dirty="0">
                <a:latin typeface="Carlito"/>
                <a:cs typeface="Carlito"/>
              </a:rPr>
              <a:t>Ratio </a:t>
            </a:r>
            <a:r>
              <a:rPr lang="en-IN" sz="1800" dirty="0">
                <a:latin typeface="Carlito"/>
                <a:cs typeface="Carlito"/>
              </a:rPr>
              <a:t>of the </a:t>
            </a:r>
            <a:r>
              <a:rPr lang="en-IN" sz="1800" spc="-20" dirty="0">
                <a:latin typeface="Carlito"/>
                <a:cs typeface="Carlito"/>
              </a:rPr>
              <a:t>cost </a:t>
            </a:r>
            <a:r>
              <a:rPr lang="en-IN" sz="1800" dirty="0">
                <a:latin typeface="Carlito"/>
                <a:cs typeface="Carlito"/>
              </a:rPr>
              <a:t>of an </a:t>
            </a:r>
            <a:r>
              <a:rPr lang="en-IN" sz="1800" spc="-15" dirty="0">
                <a:latin typeface="Carlito"/>
                <a:cs typeface="Carlito"/>
              </a:rPr>
              <a:t>AC </a:t>
            </a:r>
            <a:r>
              <a:rPr lang="en-IN" sz="1800" spc="-5" dirty="0">
                <a:latin typeface="Carlito"/>
                <a:cs typeface="Carlito"/>
              </a:rPr>
              <a:t>to</a:t>
            </a:r>
            <a:r>
              <a:rPr lang="en-IN" sz="1800" spc="-175" dirty="0">
                <a:latin typeface="Carlito"/>
                <a:cs typeface="Carlito"/>
              </a:rPr>
              <a:t> </a:t>
            </a:r>
            <a:r>
              <a:rPr lang="en-IN" sz="1800" dirty="0">
                <a:latin typeface="Carlito"/>
                <a:cs typeface="Carlito"/>
              </a:rPr>
              <a:t>the  </a:t>
            </a:r>
            <a:r>
              <a:rPr lang="en-IN" sz="1800" spc="-20" dirty="0">
                <a:latin typeface="Carlito"/>
                <a:cs typeface="Carlito"/>
              </a:rPr>
              <a:t>cost </a:t>
            </a:r>
            <a:r>
              <a:rPr lang="en-IN" sz="1800" dirty="0">
                <a:latin typeface="Carlito"/>
                <a:cs typeface="Carlito"/>
              </a:rPr>
              <a:t>of a ceiling </a:t>
            </a:r>
            <a:r>
              <a:rPr lang="en-IN" sz="1800" spc="-15" dirty="0">
                <a:latin typeface="Carlito"/>
                <a:cs typeface="Carlito"/>
              </a:rPr>
              <a:t>fan</a:t>
            </a:r>
            <a:r>
              <a:rPr lang="en-IN" sz="1800" spc="-70" dirty="0">
                <a:latin typeface="Carlito"/>
                <a:cs typeface="Carlito"/>
              </a:rPr>
              <a:t> </a:t>
            </a:r>
            <a:r>
              <a:rPr lang="en-IN" sz="1800" dirty="0">
                <a:latin typeface="Carlito"/>
                <a:cs typeface="Carlito"/>
              </a:rPr>
              <a:t>is</a:t>
            </a:r>
            <a:br>
              <a:rPr lang="en-IN" sz="1800" dirty="0">
                <a:latin typeface="Carlito"/>
                <a:cs typeface="Carlito"/>
              </a:rPr>
            </a:br>
            <a:r>
              <a:rPr lang="en-IN" sz="1800" dirty="0">
                <a:latin typeface="DejaVu Serif Condensed"/>
                <a:cs typeface="DejaVu Serif Condensed"/>
              </a:rPr>
              <a:t>3500</a:t>
            </a:r>
            <a:r>
              <a:rPr lang="en-IN" sz="1800" spc="10" dirty="0">
                <a:latin typeface="DejaVu Serif Condensed"/>
                <a:cs typeface="DejaVu Serif Condensed"/>
              </a:rPr>
              <a:t>0:2800=</a:t>
            </a:r>
            <a:r>
              <a:rPr lang="en-IN" sz="1800" dirty="0">
                <a:latin typeface="DejaVu Serif Condensed"/>
                <a:cs typeface="DejaVu Serif Condensed"/>
              </a:rPr>
              <a:t>	25 : 2</a:t>
            </a:r>
            <a:br>
              <a:rPr lang="en-IN" sz="1800" dirty="0">
                <a:latin typeface="DejaVu Serif Condensed"/>
                <a:cs typeface="DejaVu Serif Condensed"/>
              </a:rPr>
            </a:br>
            <a:endParaRPr lang="en-IN" sz="1800" b="1" dirty="0">
              <a:solidFill>
                <a:srgbClr val="FF0000"/>
              </a:solidFill>
              <a:latin typeface="Calibri" panose="020F0502020204030204" pitchFamily="34" charset="0"/>
              <a:cs typeface="Calibri" panose="020F0502020204030204" pitchFamily="34" charset="0"/>
            </a:endParaRPr>
          </a:p>
        </p:txBody>
      </p:sp>
      <p:sp>
        <p:nvSpPr>
          <p:cNvPr id="6" name="object 15"/>
          <p:cNvSpPr/>
          <p:nvPr/>
        </p:nvSpPr>
        <p:spPr>
          <a:xfrm>
            <a:off x="6012688" y="766324"/>
            <a:ext cx="2795396" cy="1747139"/>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2410195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5DC50AA-92E1-4EA1-8232-C138600022BD}"/>
              </a:ext>
            </a:extLst>
          </p:cNvPr>
          <p:cNvSpPr>
            <a:spLocks noGrp="1"/>
          </p:cNvSpPr>
          <p:nvPr>
            <p:ph type="title"/>
          </p:nvPr>
        </p:nvSpPr>
        <p:spPr>
          <a:xfrm>
            <a:off x="577970" y="307009"/>
            <a:ext cx="8254330" cy="572700"/>
          </a:xfrm>
        </p:spPr>
        <p:txBody>
          <a:bodyPr/>
          <a:lstStyle/>
          <a:p>
            <a:r>
              <a:rPr lang="en-IN" dirty="0" smtClean="0">
                <a:solidFill>
                  <a:srgbClr val="FF0000"/>
                </a:solidFill>
                <a:latin typeface="Calibri" panose="020F0502020204030204" pitchFamily="34" charset="0"/>
                <a:cs typeface="Calibri" panose="020F0502020204030204" pitchFamily="34" charset="0"/>
              </a:rPr>
              <a:t>Ratio</a:t>
            </a:r>
            <a:endParaRPr lang="en-IN" dirty="0">
              <a:solidFill>
                <a:srgbClr val="FF0000"/>
              </a:solidFill>
              <a:latin typeface="Calibri" panose="020F0502020204030204" pitchFamily="34" charset="0"/>
              <a:cs typeface="Calibri" panose="020F0502020204030204" pitchFamily="34" charset="0"/>
            </a:endParaRPr>
          </a:p>
        </p:txBody>
      </p:sp>
      <p:pic>
        <p:nvPicPr>
          <p:cNvPr id="3" name="Picture 2">
            <a:extLst>
              <a:ext uri="{FF2B5EF4-FFF2-40B4-BE49-F238E27FC236}">
                <a16:creationId xmlns="" xmlns:a16="http://schemas.microsoft.com/office/drawing/2014/main" id="{7987FE54-A185-4E72-BABD-C045E2D687F9}"/>
              </a:ext>
            </a:extLst>
          </p:cNvPr>
          <p:cNvPicPr>
            <a:picLocks noChangeAspect="1"/>
          </p:cNvPicPr>
          <p:nvPr/>
        </p:nvPicPr>
        <p:blipFill>
          <a:blip r:embed="rId2"/>
          <a:stretch>
            <a:fillRect/>
          </a:stretch>
        </p:blipFill>
        <p:spPr>
          <a:xfrm>
            <a:off x="7390504" y="4518999"/>
            <a:ext cx="1549101" cy="572701"/>
          </a:xfrm>
          <a:prstGeom prst="rect">
            <a:avLst/>
          </a:prstGeom>
        </p:spPr>
      </p:pic>
      <p:sp>
        <p:nvSpPr>
          <p:cNvPr id="4" name="Rectangle 3"/>
          <p:cNvSpPr/>
          <p:nvPr/>
        </p:nvSpPr>
        <p:spPr>
          <a:xfrm>
            <a:off x="854015" y="1043796"/>
            <a:ext cx="6003985" cy="3477875"/>
          </a:xfrm>
          <a:prstGeom prst="rect">
            <a:avLst/>
          </a:prstGeom>
        </p:spPr>
        <p:txBody>
          <a:bodyPr wrap="square">
            <a:spAutoFit/>
          </a:bodyPr>
          <a:lstStyle/>
          <a:p>
            <a:pPr marL="394970" indent="-344805">
              <a:spcBef>
                <a:spcPts val="100"/>
              </a:spcBef>
              <a:buFont typeface="Wingdings"/>
              <a:buChar char=""/>
              <a:tabLst>
                <a:tab pos="395605" algn="l"/>
              </a:tabLst>
            </a:pPr>
            <a:r>
              <a:rPr lang="en-IN" sz="2000" dirty="0">
                <a:latin typeface="Calibri" pitchFamily="34" charset="0"/>
                <a:cs typeface="Calibri" pitchFamily="34" charset="0"/>
              </a:rPr>
              <a:t>The </a:t>
            </a:r>
            <a:r>
              <a:rPr lang="en-IN" sz="2000" spc="-15" dirty="0">
                <a:latin typeface="Calibri" pitchFamily="34" charset="0"/>
                <a:cs typeface="Calibri" pitchFamily="34" charset="0"/>
              </a:rPr>
              <a:t>two </a:t>
            </a:r>
            <a:r>
              <a:rPr lang="en-IN" sz="2000" spc="-5" dirty="0">
                <a:latin typeface="Calibri" pitchFamily="34" charset="0"/>
                <a:cs typeface="Calibri" pitchFamily="34" charset="0"/>
              </a:rPr>
              <a:t>numbers </a:t>
            </a:r>
            <a:r>
              <a:rPr lang="en-IN" sz="2000" spc="-10" dirty="0">
                <a:latin typeface="Calibri" pitchFamily="34" charset="0"/>
                <a:cs typeface="Calibri" pitchFamily="34" charset="0"/>
              </a:rPr>
              <a:t>are </a:t>
            </a:r>
            <a:r>
              <a:rPr lang="en-IN" sz="2000" spc="-5" dirty="0">
                <a:latin typeface="Calibri" pitchFamily="34" charset="0"/>
                <a:cs typeface="Calibri" pitchFamily="34" charset="0"/>
              </a:rPr>
              <a:t>called terms of </a:t>
            </a:r>
            <a:r>
              <a:rPr lang="en-IN" sz="2000" dirty="0">
                <a:latin typeface="Calibri" pitchFamily="34" charset="0"/>
                <a:cs typeface="Calibri" pitchFamily="34" charset="0"/>
              </a:rPr>
              <a:t>the</a:t>
            </a:r>
            <a:r>
              <a:rPr lang="en-IN" sz="2000" spc="-120" dirty="0">
                <a:latin typeface="Calibri" pitchFamily="34" charset="0"/>
                <a:cs typeface="Calibri" pitchFamily="34" charset="0"/>
              </a:rPr>
              <a:t> </a:t>
            </a:r>
            <a:r>
              <a:rPr lang="en-IN" sz="2000" spc="-10" dirty="0">
                <a:latin typeface="Calibri" pitchFamily="34" charset="0"/>
                <a:cs typeface="Calibri" pitchFamily="34" charset="0"/>
              </a:rPr>
              <a:t>ratio.</a:t>
            </a:r>
            <a:endParaRPr lang="en-IN" sz="2000" dirty="0">
              <a:latin typeface="Calibri" pitchFamily="34" charset="0"/>
              <a:cs typeface="Calibri" pitchFamily="34" charset="0"/>
            </a:endParaRPr>
          </a:p>
          <a:p>
            <a:pPr marL="394970" indent="-344805">
              <a:buFont typeface="Wingdings"/>
              <a:buChar char=""/>
              <a:tabLst>
                <a:tab pos="395605" algn="l"/>
              </a:tabLst>
            </a:pPr>
            <a:r>
              <a:rPr lang="en-IN" sz="2000" dirty="0">
                <a:latin typeface="Calibri" pitchFamily="34" charset="0"/>
                <a:cs typeface="Calibri" pitchFamily="34" charset="0"/>
              </a:rPr>
              <a:t>The </a:t>
            </a:r>
            <a:r>
              <a:rPr lang="en-IN" sz="2000" spc="-15" dirty="0">
                <a:latin typeface="Calibri" pitchFamily="34" charset="0"/>
                <a:cs typeface="Calibri" pitchFamily="34" charset="0"/>
              </a:rPr>
              <a:t>first </a:t>
            </a:r>
            <a:r>
              <a:rPr lang="en-IN" sz="2000" spc="-5" dirty="0">
                <a:latin typeface="Calibri" pitchFamily="34" charset="0"/>
                <a:cs typeface="Calibri" pitchFamily="34" charset="0"/>
              </a:rPr>
              <a:t>term </a:t>
            </a:r>
            <a:r>
              <a:rPr lang="en-IN" sz="2000" dirty="0">
                <a:latin typeface="Calibri" pitchFamily="34" charset="0"/>
                <a:cs typeface="Calibri" pitchFamily="34" charset="0"/>
              </a:rPr>
              <a:t>is </a:t>
            </a:r>
            <a:r>
              <a:rPr lang="en-IN" sz="2000" spc="-10" dirty="0">
                <a:latin typeface="Calibri" pitchFamily="34" charset="0"/>
                <a:cs typeface="Calibri" pitchFamily="34" charset="0"/>
              </a:rPr>
              <a:t>called </a:t>
            </a:r>
            <a:r>
              <a:rPr lang="en-IN" sz="2000" dirty="0">
                <a:latin typeface="Calibri" pitchFamily="34" charset="0"/>
                <a:cs typeface="Calibri" pitchFamily="34" charset="0"/>
              </a:rPr>
              <a:t>the</a:t>
            </a:r>
            <a:r>
              <a:rPr lang="en-IN" sz="2000" spc="-35" dirty="0">
                <a:latin typeface="Calibri" pitchFamily="34" charset="0"/>
                <a:cs typeface="Calibri" pitchFamily="34" charset="0"/>
              </a:rPr>
              <a:t> </a:t>
            </a:r>
            <a:r>
              <a:rPr lang="en-IN" sz="2000" b="1" spc="-10" dirty="0">
                <a:latin typeface="Calibri" pitchFamily="34" charset="0"/>
                <a:cs typeface="Calibri" pitchFamily="34" charset="0"/>
              </a:rPr>
              <a:t>antecedent</a:t>
            </a:r>
            <a:r>
              <a:rPr lang="en-IN" sz="2000" spc="-10" dirty="0">
                <a:latin typeface="Calibri" pitchFamily="34" charset="0"/>
                <a:cs typeface="Calibri" pitchFamily="34" charset="0"/>
              </a:rPr>
              <a:t>.</a:t>
            </a:r>
            <a:endParaRPr lang="en-IN" sz="2000" dirty="0">
              <a:latin typeface="Calibri" pitchFamily="34" charset="0"/>
              <a:cs typeface="Calibri" pitchFamily="34" charset="0"/>
            </a:endParaRPr>
          </a:p>
          <a:p>
            <a:pPr marL="394970" indent="-344805">
              <a:spcBef>
                <a:spcPts val="5"/>
              </a:spcBef>
              <a:buFont typeface="Wingdings"/>
              <a:buChar char=""/>
              <a:tabLst>
                <a:tab pos="395605" algn="l"/>
              </a:tabLst>
            </a:pPr>
            <a:r>
              <a:rPr lang="en-IN" sz="2000" dirty="0">
                <a:latin typeface="Calibri" pitchFamily="34" charset="0"/>
                <a:cs typeface="Calibri" pitchFamily="34" charset="0"/>
              </a:rPr>
              <a:t>The </a:t>
            </a:r>
            <a:r>
              <a:rPr lang="en-IN" sz="2000" spc="-10" dirty="0">
                <a:latin typeface="Calibri" pitchFamily="34" charset="0"/>
                <a:cs typeface="Calibri" pitchFamily="34" charset="0"/>
              </a:rPr>
              <a:t>second </a:t>
            </a:r>
            <a:r>
              <a:rPr lang="en-IN" sz="2000" spc="-5" dirty="0">
                <a:latin typeface="Calibri" pitchFamily="34" charset="0"/>
                <a:cs typeface="Calibri" pitchFamily="34" charset="0"/>
              </a:rPr>
              <a:t>term </a:t>
            </a:r>
            <a:r>
              <a:rPr lang="en-IN" sz="2000" dirty="0">
                <a:latin typeface="Calibri" pitchFamily="34" charset="0"/>
                <a:cs typeface="Calibri" pitchFamily="34" charset="0"/>
              </a:rPr>
              <a:t>is </a:t>
            </a:r>
            <a:r>
              <a:rPr lang="en-IN" sz="2000" spc="-5" dirty="0">
                <a:latin typeface="Calibri" pitchFamily="34" charset="0"/>
                <a:cs typeface="Calibri" pitchFamily="34" charset="0"/>
              </a:rPr>
              <a:t>called </a:t>
            </a:r>
            <a:r>
              <a:rPr lang="en-IN" sz="2000" dirty="0">
                <a:latin typeface="Calibri" pitchFamily="34" charset="0"/>
                <a:cs typeface="Calibri" pitchFamily="34" charset="0"/>
              </a:rPr>
              <a:t>the</a:t>
            </a:r>
            <a:r>
              <a:rPr lang="en-IN" sz="2000" spc="-60" dirty="0">
                <a:latin typeface="Calibri" pitchFamily="34" charset="0"/>
                <a:cs typeface="Calibri" pitchFamily="34" charset="0"/>
              </a:rPr>
              <a:t> </a:t>
            </a:r>
            <a:r>
              <a:rPr lang="en-IN" sz="2000" b="1" spc="-5" dirty="0">
                <a:latin typeface="Calibri" pitchFamily="34" charset="0"/>
                <a:cs typeface="Calibri" pitchFamily="34" charset="0"/>
              </a:rPr>
              <a:t>consequent.</a:t>
            </a:r>
            <a:endParaRPr lang="en-IN" sz="2000" dirty="0">
              <a:latin typeface="Calibri" pitchFamily="34" charset="0"/>
              <a:cs typeface="Calibri" pitchFamily="34" charset="0"/>
            </a:endParaRPr>
          </a:p>
          <a:p>
            <a:pPr marL="50800"/>
            <a:r>
              <a:rPr lang="en-IN" sz="2000" spc="5" dirty="0">
                <a:latin typeface="Calibri" pitchFamily="34" charset="0"/>
                <a:cs typeface="Calibri" pitchFamily="34" charset="0"/>
              </a:rPr>
              <a:t>e.g. </a:t>
            </a:r>
            <a:r>
              <a:rPr lang="en-IN" sz="2000" dirty="0">
                <a:latin typeface="Calibri" pitchFamily="34" charset="0"/>
                <a:cs typeface="Calibri" pitchFamily="34" charset="0"/>
              </a:rPr>
              <a:t>7 : 3 ( 7 is </a:t>
            </a:r>
            <a:r>
              <a:rPr lang="en-IN" sz="2000" spc="-5" dirty="0">
                <a:latin typeface="Calibri" pitchFamily="34" charset="0"/>
                <a:cs typeface="Calibri" pitchFamily="34" charset="0"/>
              </a:rPr>
              <a:t>antecedent </a:t>
            </a:r>
            <a:r>
              <a:rPr lang="en-IN" sz="2000" dirty="0">
                <a:latin typeface="Calibri" pitchFamily="34" charset="0"/>
                <a:cs typeface="Calibri" pitchFamily="34" charset="0"/>
              </a:rPr>
              <a:t>and 3 is</a:t>
            </a:r>
            <a:r>
              <a:rPr lang="en-IN" sz="2000" spc="-195" dirty="0">
                <a:latin typeface="Calibri" pitchFamily="34" charset="0"/>
                <a:cs typeface="Calibri" pitchFamily="34" charset="0"/>
              </a:rPr>
              <a:t> </a:t>
            </a:r>
            <a:r>
              <a:rPr lang="en-IN" sz="2000" spc="-5" dirty="0">
                <a:latin typeface="Calibri" pitchFamily="34" charset="0"/>
                <a:cs typeface="Calibri" pitchFamily="34" charset="0"/>
              </a:rPr>
              <a:t>consequent).</a:t>
            </a:r>
            <a:endParaRPr lang="en-IN" sz="2000" dirty="0">
              <a:latin typeface="Calibri" pitchFamily="34" charset="0"/>
              <a:cs typeface="Calibri" pitchFamily="34" charset="0"/>
            </a:endParaRPr>
          </a:p>
          <a:p>
            <a:pPr marL="394970" indent="-344805">
              <a:buFont typeface="Wingdings"/>
              <a:buChar char=""/>
              <a:tabLst>
                <a:tab pos="395605" algn="l"/>
              </a:tabLst>
            </a:pPr>
            <a:r>
              <a:rPr lang="en-IN" sz="2000" dirty="0">
                <a:latin typeface="Calibri" pitchFamily="34" charset="0"/>
                <a:cs typeface="Calibri" pitchFamily="34" charset="0"/>
              </a:rPr>
              <a:t>A </a:t>
            </a:r>
            <a:r>
              <a:rPr lang="en-IN" sz="2000" spc="-15" dirty="0">
                <a:latin typeface="Calibri" pitchFamily="34" charset="0"/>
                <a:cs typeface="Calibri" pitchFamily="34" charset="0"/>
              </a:rPr>
              <a:t>ratio </a:t>
            </a:r>
            <a:r>
              <a:rPr lang="en-IN" sz="2000" spc="-10" dirty="0">
                <a:latin typeface="Calibri" pitchFamily="34" charset="0"/>
                <a:cs typeface="Calibri" pitchFamily="34" charset="0"/>
              </a:rPr>
              <a:t>consists </a:t>
            </a:r>
            <a:r>
              <a:rPr lang="en-IN" sz="2000" spc="-5" dirty="0">
                <a:latin typeface="Calibri" pitchFamily="34" charset="0"/>
                <a:cs typeface="Calibri" pitchFamily="34" charset="0"/>
              </a:rPr>
              <a:t>of </a:t>
            </a:r>
            <a:r>
              <a:rPr lang="en-IN" sz="2000" spc="-15" dirty="0">
                <a:latin typeface="Calibri" pitchFamily="34" charset="0"/>
                <a:cs typeface="Calibri" pitchFamily="34" charset="0"/>
              </a:rPr>
              <a:t>two </a:t>
            </a:r>
            <a:r>
              <a:rPr lang="en-IN" sz="2000" spc="-5" dirty="0">
                <a:latin typeface="Calibri" pitchFamily="34" charset="0"/>
                <a:cs typeface="Calibri" pitchFamily="34" charset="0"/>
              </a:rPr>
              <a:t>numbers </a:t>
            </a:r>
            <a:r>
              <a:rPr lang="en-IN" sz="2000" dirty="0">
                <a:latin typeface="Calibri" pitchFamily="34" charset="0"/>
                <a:cs typeface="Calibri" pitchFamily="34" charset="0"/>
              </a:rPr>
              <a:t>in </a:t>
            </a:r>
            <a:r>
              <a:rPr lang="en-IN" sz="2000" spc="-5" dirty="0">
                <a:latin typeface="Calibri" pitchFamily="34" charset="0"/>
                <a:cs typeface="Calibri" pitchFamily="34" charset="0"/>
              </a:rPr>
              <a:t>definite</a:t>
            </a:r>
            <a:r>
              <a:rPr lang="en-IN" sz="2000" spc="-145" dirty="0">
                <a:latin typeface="Calibri" pitchFamily="34" charset="0"/>
                <a:cs typeface="Calibri" pitchFamily="34" charset="0"/>
              </a:rPr>
              <a:t> </a:t>
            </a:r>
            <a:r>
              <a:rPr lang="en-IN" sz="2000" spc="-45" dirty="0">
                <a:latin typeface="Calibri" pitchFamily="34" charset="0"/>
                <a:cs typeface="Calibri" pitchFamily="34" charset="0"/>
              </a:rPr>
              <a:t>order.</a:t>
            </a:r>
            <a:endParaRPr lang="en-IN" sz="2000" dirty="0">
              <a:latin typeface="Calibri" pitchFamily="34" charset="0"/>
              <a:cs typeface="Calibri" pitchFamily="34" charset="0"/>
            </a:endParaRPr>
          </a:p>
          <a:p>
            <a:pPr marL="394970" indent="-344805">
              <a:buFont typeface="Wingdings"/>
              <a:buChar char=""/>
              <a:tabLst>
                <a:tab pos="395605" algn="l"/>
              </a:tabLst>
            </a:pPr>
            <a:r>
              <a:rPr lang="en-IN" sz="2000" dirty="0">
                <a:latin typeface="Calibri" pitchFamily="34" charset="0"/>
                <a:cs typeface="Calibri" pitchFamily="34" charset="0"/>
              </a:rPr>
              <a:t>The </a:t>
            </a:r>
            <a:r>
              <a:rPr lang="en-IN" sz="2000" spc="-15" dirty="0">
                <a:latin typeface="Calibri" pitchFamily="34" charset="0"/>
                <a:cs typeface="Calibri" pitchFamily="34" charset="0"/>
              </a:rPr>
              <a:t>ratio </a:t>
            </a:r>
            <a:r>
              <a:rPr lang="en-IN" sz="2000" dirty="0">
                <a:latin typeface="Calibri" pitchFamily="34" charset="0"/>
                <a:cs typeface="Calibri" pitchFamily="34" charset="0"/>
              </a:rPr>
              <a:t>of </a:t>
            </a:r>
            <a:r>
              <a:rPr lang="en-IN" sz="2000" spc="-15" dirty="0">
                <a:latin typeface="Calibri" pitchFamily="34" charset="0"/>
                <a:cs typeface="Calibri" pitchFamily="34" charset="0"/>
              </a:rPr>
              <a:t>two </a:t>
            </a:r>
            <a:r>
              <a:rPr lang="en-IN" sz="2000" spc="-5" dirty="0">
                <a:latin typeface="Calibri" pitchFamily="34" charset="0"/>
                <a:cs typeface="Calibri" pitchFamily="34" charset="0"/>
              </a:rPr>
              <a:t>numbers </a:t>
            </a:r>
            <a:r>
              <a:rPr lang="en-IN" sz="2000" spc="-15" dirty="0">
                <a:latin typeface="Calibri" pitchFamily="34" charset="0"/>
                <a:cs typeface="Calibri" pitchFamily="34" charset="0"/>
              </a:rPr>
              <a:t>can </a:t>
            </a:r>
            <a:r>
              <a:rPr lang="en-IN" sz="2000" dirty="0">
                <a:latin typeface="Calibri" pitchFamily="34" charset="0"/>
                <a:cs typeface="Calibri" pitchFamily="34" charset="0"/>
              </a:rPr>
              <a:t>be </a:t>
            </a:r>
            <a:r>
              <a:rPr lang="en-IN" sz="2000" spc="-10" dirty="0">
                <a:latin typeface="Calibri" pitchFamily="34" charset="0"/>
                <a:cs typeface="Calibri" pitchFamily="34" charset="0"/>
              </a:rPr>
              <a:t>written </a:t>
            </a:r>
            <a:r>
              <a:rPr lang="en-IN" sz="2000" dirty="0">
                <a:latin typeface="Calibri" pitchFamily="34" charset="0"/>
                <a:cs typeface="Calibri" pitchFamily="34" charset="0"/>
              </a:rPr>
              <a:t>in </a:t>
            </a:r>
            <a:r>
              <a:rPr lang="en-IN" sz="2000" spc="-10" dirty="0">
                <a:latin typeface="Calibri" pitchFamily="34" charset="0"/>
                <a:cs typeface="Calibri" pitchFamily="34" charset="0"/>
              </a:rPr>
              <a:t>many</a:t>
            </a:r>
            <a:r>
              <a:rPr lang="en-IN" sz="2000" spc="-140" dirty="0">
                <a:latin typeface="Calibri" pitchFamily="34" charset="0"/>
                <a:cs typeface="Calibri" pitchFamily="34" charset="0"/>
              </a:rPr>
              <a:t> </a:t>
            </a:r>
            <a:r>
              <a:rPr lang="en-IN" sz="2000" spc="-30" dirty="0">
                <a:latin typeface="Calibri" pitchFamily="34" charset="0"/>
                <a:cs typeface="Calibri" pitchFamily="34" charset="0"/>
              </a:rPr>
              <a:t>ways.</a:t>
            </a:r>
            <a:endParaRPr lang="en-IN" sz="2000" dirty="0">
              <a:latin typeface="Calibri" pitchFamily="34" charset="0"/>
              <a:cs typeface="Calibri" pitchFamily="34" charset="0"/>
            </a:endParaRPr>
          </a:p>
          <a:p>
            <a:pPr marL="50800">
              <a:spcBef>
                <a:spcPts val="5"/>
              </a:spcBef>
            </a:pPr>
            <a:r>
              <a:rPr lang="en-IN" sz="2000" spc="5" dirty="0">
                <a:latin typeface="Calibri" pitchFamily="34" charset="0"/>
                <a:cs typeface="Calibri" pitchFamily="34" charset="0"/>
              </a:rPr>
              <a:t>e.g. </a:t>
            </a:r>
            <a:r>
              <a:rPr lang="en-IN" sz="2000" dirty="0">
                <a:latin typeface="Calibri" pitchFamily="34" charset="0"/>
                <a:cs typeface="Calibri" pitchFamily="34" charset="0"/>
              </a:rPr>
              <a:t>The </a:t>
            </a:r>
            <a:r>
              <a:rPr lang="en-IN" sz="2000" spc="-15" dirty="0">
                <a:latin typeface="Calibri" pitchFamily="34" charset="0"/>
                <a:cs typeface="Calibri" pitchFamily="34" charset="0"/>
              </a:rPr>
              <a:t>ratio </a:t>
            </a:r>
            <a:r>
              <a:rPr lang="en-IN" sz="2000" dirty="0">
                <a:latin typeface="Calibri" pitchFamily="34" charset="0"/>
                <a:cs typeface="Calibri" pitchFamily="34" charset="0"/>
              </a:rPr>
              <a:t>2 is </a:t>
            </a:r>
            <a:r>
              <a:rPr lang="en-IN" sz="2000" spc="-5" dirty="0">
                <a:latin typeface="Calibri" pitchFamily="34" charset="0"/>
                <a:cs typeface="Calibri" pitchFamily="34" charset="0"/>
              </a:rPr>
              <a:t>to </a:t>
            </a:r>
            <a:r>
              <a:rPr lang="en-IN" sz="2000" dirty="0">
                <a:latin typeface="Calibri" pitchFamily="34" charset="0"/>
                <a:cs typeface="Calibri" pitchFamily="34" charset="0"/>
              </a:rPr>
              <a:t>5 </a:t>
            </a:r>
            <a:r>
              <a:rPr lang="en-IN" sz="2000" spc="-15" dirty="0">
                <a:latin typeface="Calibri" pitchFamily="34" charset="0"/>
                <a:cs typeface="Calibri" pitchFamily="34" charset="0"/>
              </a:rPr>
              <a:t>can </a:t>
            </a:r>
            <a:r>
              <a:rPr lang="en-IN" sz="2000" dirty="0">
                <a:latin typeface="Calibri" pitchFamily="34" charset="0"/>
                <a:cs typeface="Calibri" pitchFamily="34" charset="0"/>
              </a:rPr>
              <a:t>be </a:t>
            </a:r>
            <a:r>
              <a:rPr lang="en-IN" sz="2000" spc="-10" dirty="0">
                <a:latin typeface="Calibri" pitchFamily="34" charset="0"/>
                <a:cs typeface="Calibri" pitchFamily="34" charset="0"/>
              </a:rPr>
              <a:t>written</a:t>
            </a:r>
            <a:r>
              <a:rPr lang="en-IN" sz="2000" spc="-140" dirty="0">
                <a:latin typeface="Calibri" pitchFamily="34" charset="0"/>
                <a:cs typeface="Calibri" pitchFamily="34" charset="0"/>
              </a:rPr>
              <a:t> </a:t>
            </a:r>
            <a:r>
              <a:rPr lang="en-IN" sz="2000" dirty="0">
                <a:latin typeface="Calibri" pitchFamily="34" charset="0"/>
                <a:cs typeface="Calibri" pitchFamily="34" charset="0"/>
              </a:rPr>
              <a:t>as</a:t>
            </a:r>
          </a:p>
          <a:p>
            <a:pPr marL="50800">
              <a:tabLst>
                <a:tab pos="565785" algn="l"/>
              </a:tabLst>
            </a:pPr>
            <a:r>
              <a:rPr lang="en-IN" sz="2000" dirty="0">
                <a:latin typeface="Calibri" pitchFamily="34" charset="0"/>
                <a:cs typeface="Calibri" pitchFamily="34" charset="0"/>
              </a:rPr>
              <a:t>i.	2 :</a:t>
            </a:r>
            <a:r>
              <a:rPr lang="en-IN" sz="2000" spc="-25" dirty="0">
                <a:latin typeface="Calibri" pitchFamily="34" charset="0"/>
                <a:cs typeface="Calibri" pitchFamily="34" charset="0"/>
              </a:rPr>
              <a:t> </a:t>
            </a:r>
            <a:r>
              <a:rPr lang="en-IN" sz="2000" dirty="0">
                <a:latin typeface="Calibri" pitchFamily="34" charset="0"/>
                <a:cs typeface="Calibri" pitchFamily="34" charset="0"/>
              </a:rPr>
              <a:t>5</a:t>
            </a:r>
          </a:p>
          <a:p>
            <a:pPr marL="633095" indent="-582930">
              <a:lnSpc>
                <a:spcPts val="2410"/>
              </a:lnSpc>
              <a:buAutoNum type="romanLcPeriod" startAt="2"/>
              <a:tabLst>
                <a:tab pos="633095" algn="l"/>
                <a:tab pos="633730" algn="l"/>
              </a:tabLst>
            </a:pPr>
            <a:r>
              <a:rPr lang="en-IN" sz="2000" dirty="0">
                <a:latin typeface="Calibri" pitchFamily="34" charset="0"/>
                <a:cs typeface="Calibri" pitchFamily="34" charset="0"/>
              </a:rPr>
              <a:t>2 </a:t>
            </a:r>
            <a:r>
              <a:rPr lang="en-IN" sz="2000" spc="-20" dirty="0">
                <a:latin typeface="Calibri" pitchFamily="34" charset="0"/>
                <a:cs typeface="Calibri" pitchFamily="34" charset="0"/>
              </a:rPr>
              <a:t>÷</a:t>
            </a:r>
            <a:r>
              <a:rPr lang="en-IN" sz="2000" spc="-170" dirty="0">
                <a:latin typeface="Calibri" pitchFamily="34" charset="0"/>
                <a:cs typeface="Calibri" pitchFamily="34" charset="0"/>
              </a:rPr>
              <a:t> </a:t>
            </a:r>
            <a:r>
              <a:rPr lang="en-IN" sz="2000" spc="-45" dirty="0">
                <a:latin typeface="Calibri" pitchFamily="34" charset="0"/>
                <a:cs typeface="Calibri" pitchFamily="34" charset="0"/>
              </a:rPr>
              <a:t>5</a:t>
            </a:r>
            <a:endParaRPr lang="en-IN" sz="2000" dirty="0">
              <a:latin typeface="Calibri" pitchFamily="34" charset="0"/>
              <a:cs typeface="Calibri" pitchFamily="34" charset="0"/>
            </a:endParaRPr>
          </a:p>
          <a:p>
            <a:endParaRPr lang="en-IN" sz="2000" dirty="0">
              <a:latin typeface="Calibri" pitchFamily="34" charset="0"/>
              <a:cs typeface="Calibri" pitchFamily="34" charset="0"/>
            </a:endParaRPr>
          </a:p>
        </p:txBody>
      </p:sp>
    </p:spTree>
    <p:extLst>
      <p:ext uri="{BB962C8B-B14F-4D97-AF65-F5344CB8AC3E}">
        <p14:creationId xmlns:p14="http://schemas.microsoft.com/office/powerpoint/2010/main" val="10117005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8108097" y="4392734"/>
            <a:ext cx="815519" cy="611875"/>
          </a:xfrm>
          <a:prstGeom prst="rect">
            <a:avLst/>
          </a:prstGeom>
          <a:noFill/>
          <a:ln>
            <a:noFill/>
          </a:ln>
        </p:spPr>
      </p:pic>
      <p:sp>
        <p:nvSpPr>
          <p:cNvPr id="8" name="Rectangle 7">
            <a:extLst>
              <a:ext uri="{FF2B5EF4-FFF2-40B4-BE49-F238E27FC236}">
                <a16:creationId xmlns="" xmlns:a16="http://schemas.microsoft.com/office/drawing/2014/main"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Rectangle 4"/>
          <p:cNvSpPr/>
          <p:nvPr/>
        </p:nvSpPr>
        <p:spPr>
          <a:xfrm>
            <a:off x="974784" y="219993"/>
            <a:ext cx="6003985" cy="307777"/>
          </a:xfrm>
          <a:prstGeom prst="rect">
            <a:avLst/>
          </a:prstGeom>
        </p:spPr>
        <p:txBody>
          <a:bodyPr wrap="square">
            <a:spAutoFit/>
          </a:bodyPr>
          <a:lstStyle/>
          <a:p>
            <a:r>
              <a:rPr lang="en-IN" dirty="0" smtClean="0">
                <a:solidFill>
                  <a:srgbClr val="FF0000"/>
                </a:solidFill>
              </a:rPr>
              <a:t>Ratio</a:t>
            </a:r>
            <a:endParaRPr lang="en-IN" dirty="0">
              <a:solidFill>
                <a:srgbClr val="FF0000"/>
              </a:solidFill>
            </a:endParaRPr>
          </a:p>
        </p:txBody>
      </p:sp>
      <p:sp>
        <p:nvSpPr>
          <p:cNvPr id="3" name="Text Placeholder 2"/>
          <p:cNvSpPr>
            <a:spLocks noGrp="1"/>
          </p:cNvSpPr>
          <p:nvPr>
            <p:ph type="body" idx="1"/>
          </p:nvPr>
        </p:nvSpPr>
        <p:spPr>
          <a:xfrm>
            <a:off x="311700" y="553648"/>
            <a:ext cx="8520600" cy="3523545"/>
          </a:xfrm>
        </p:spPr>
        <p:txBody>
          <a:bodyPr/>
          <a:lstStyle/>
          <a:p>
            <a:pPr marL="114300" indent="0">
              <a:buNone/>
            </a:pPr>
            <a:r>
              <a:rPr lang="en-IN" b="1" dirty="0" smtClean="0"/>
              <a:t>1. </a:t>
            </a:r>
            <a:r>
              <a:rPr lang="en-IN" b="1" dirty="0"/>
              <a:t>The monthly salary of a person is </a:t>
            </a:r>
            <a:r>
              <a:rPr lang="en-IN" b="1" dirty="0" err="1"/>
              <a:t>Rs</a:t>
            </a:r>
            <a:r>
              <a:rPr lang="en-IN" b="1" dirty="0"/>
              <a:t> 12,000 and his monthly expenditure is </a:t>
            </a:r>
            <a:r>
              <a:rPr lang="en-IN" b="1" dirty="0" err="1"/>
              <a:t>Rs</a:t>
            </a:r>
            <a:r>
              <a:rPr lang="en-IN" b="1" dirty="0"/>
              <a:t> 8,500. Find the ratio of his:</a:t>
            </a:r>
            <a:endParaRPr lang="en-IN" dirty="0"/>
          </a:p>
          <a:p>
            <a:pPr marL="114300" indent="0">
              <a:buNone/>
            </a:pPr>
            <a:r>
              <a:rPr lang="en-IN" b="1" dirty="0" smtClean="0"/>
              <a:t> (</a:t>
            </a:r>
            <a:r>
              <a:rPr lang="en-IN" b="1" dirty="0"/>
              <a:t>i) salary to </a:t>
            </a:r>
            <a:r>
              <a:rPr lang="en-IN" b="1" dirty="0" smtClean="0"/>
              <a:t>expenditure</a:t>
            </a:r>
            <a:r>
              <a:rPr lang="en-IN" dirty="0"/>
              <a:t> </a:t>
            </a:r>
            <a:r>
              <a:rPr lang="en-IN" b="1" dirty="0" smtClean="0"/>
              <a:t>(ii</a:t>
            </a:r>
            <a:r>
              <a:rPr lang="en-IN" b="1" dirty="0"/>
              <a:t>) expenditure to savings</a:t>
            </a:r>
            <a:endParaRPr lang="en-IN" dirty="0"/>
          </a:p>
          <a:p>
            <a:pPr marL="114300" indent="0">
              <a:buNone/>
            </a:pPr>
            <a:r>
              <a:rPr lang="en-IN" b="1" dirty="0"/>
              <a:t>(iii) savings to salary</a:t>
            </a:r>
            <a:endParaRPr lang="en-IN" dirty="0"/>
          </a:p>
          <a:p>
            <a:pPr marL="114300" indent="0">
              <a:buNone/>
            </a:pPr>
            <a:r>
              <a:rPr lang="en-IN" b="1" dirty="0"/>
              <a:t>Solution:</a:t>
            </a:r>
            <a:endParaRPr lang="en-IN" dirty="0"/>
          </a:p>
          <a:p>
            <a:pPr marL="114300" indent="0">
              <a:buNone/>
            </a:pPr>
            <a:r>
              <a:rPr lang="en-IN" dirty="0" smtClean="0"/>
              <a:t>The </a:t>
            </a:r>
            <a:r>
              <a:rPr lang="en-IN" dirty="0"/>
              <a:t>monthly salary of a person = </a:t>
            </a:r>
            <a:r>
              <a:rPr lang="en-IN" dirty="0" err="1"/>
              <a:t>Rs</a:t>
            </a:r>
            <a:r>
              <a:rPr lang="en-IN" dirty="0"/>
              <a:t> 12, 000</a:t>
            </a:r>
          </a:p>
          <a:p>
            <a:pPr marL="114300" indent="0">
              <a:buNone/>
            </a:pPr>
            <a:r>
              <a:rPr lang="en-IN" dirty="0"/>
              <a:t>Monthly expenditure = </a:t>
            </a:r>
            <a:r>
              <a:rPr lang="en-IN" dirty="0" err="1"/>
              <a:t>Rs</a:t>
            </a:r>
            <a:r>
              <a:rPr lang="en-IN" dirty="0"/>
              <a:t> 8, 500</a:t>
            </a:r>
          </a:p>
          <a:p>
            <a:pPr marL="114300" indent="0">
              <a:buNone/>
            </a:pPr>
            <a:r>
              <a:rPr lang="en-IN" dirty="0"/>
              <a:t>(i) Salary to expenditure will be as given below</a:t>
            </a:r>
          </a:p>
          <a:p>
            <a:pPr marL="114300" indent="0">
              <a:buNone/>
            </a:pPr>
            <a:r>
              <a:rPr lang="en-IN" dirty="0"/>
              <a:t>12, 000: 8, 500 = 12, 000 / 8, </a:t>
            </a:r>
            <a:r>
              <a:rPr lang="en-IN" dirty="0" smtClean="0"/>
              <a:t>500= </a:t>
            </a:r>
            <a:r>
              <a:rPr lang="en-IN" dirty="0"/>
              <a:t>120 / </a:t>
            </a:r>
            <a:r>
              <a:rPr lang="en-IN" dirty="0" smtClean="0"/>
              <a:t>85= </a:t>
            </a:r>
            <a:r>
              <a:rPr lang="en-IN" dirty="0"/>
              <a:t>24 / </a:t>
            </a:r>
            <a:r>
              <a:rPr lang="en-IN" dirty="0" smtClean="0"/>
              <a:t>17= </a:t>
            </a:r>
            <a:r>
              <a:rPr lang="en-IN" dirty="0"/>
              <a:t>24: 17</a:t>
            </a:r>
          </a:p>
          <a:p>
            <a:pPr marL="114300" indent="0">
              <a:buNone/>
            </a:pPr>
            <a:r>
              <a:rPr lang="en-IN" dirty="0"/>
              <a:t>∴ The ratio between salary and expenditure is 24: 17</a:t>
            </a:r>
          </a:p>
          <a:p>
            <a:r>
              <a:rPr lang="en-IN" b="1" dirty="0" smtClean="0"/>
              <a:t>8</a:t>
            </a:r>
            <a:r>
              <a:rPr lang="en-IN" b="1" dirty="0"/>
              <a:t>. </a:t>
            </a:r>
            <a:r>
              <a:rPr lang="en-IN" b="1" dirty="0" err="1"/>
              <a:t>Rohit</a:t>
            </a:r>
            <a:r>
              <a:rPr lang="en-IN" b="1" dirty="0"/>
              <a:t> goes to school by car at 60 km per hour and Manoj goes to school by </a:t>
            </a:r>
            <a:r>
              <a:rPr lang="en-IN" b="1" dirty="0" err="1"/>
              <a:t>scooty</a:t>
            </a:r>
            <a:r>
              <a:rPr lang="en-IN" b="1" dirty="0"/>
              <a:t> at 40 km per hour. If they both live in the same locality, find the ratio between the time taken by </a:t>
            </a:r>
            <a:r>
              <a:rPr lang="en-IN" b="1" dirty="0" err="1"/>
              <a:t>Rohit</a:t>
            </a:r>
            <a:r>
              <a:rPr lang="en-IN" b="1" dirty="0"/>
              <a:t> and Manoj to reach school.</a:t>
            </a:r>
            <a:endParaRPr lang="en-IN" dirty="0"/>
          </a:p>
          <a:p>
            <a:r>
              <a:rPr lang="en-IN" b="1" dirty="0"/>
              <a:t>Solution:</a:t>
            </a:r>
            <a:endParaRPr lang="en-IN" dirty="0"/>
          </a:p>
          <a:p>
            <a:r>
              <a:rPr lang="en-IN" dirty="0"/>
              <a:t>Given</a:t>
            </a:r>
          </a:p>
          <a:p>
            <a:r>
              <a:rPr lang="en-IN" dirty="0" err="1"/>
              <a:t>Rohit</a:t>
            </a:r>
            <a:r>
              <a:rPr lang="en-IN" dirty="0"/>
              <a:t> car speed = 60 km/</a:t>
            </a:r>
            <a:r>
              <a:rPr lang="en-IN" dirty="0" err="1"/>
              <a:t>hr</a:t>
            </a:r>
            <a:endParaRPr lang="en-IN" dirty="0"/>
          </a:p>
          <a:p>
            <a:r>
              <a:rPr lang="en-IN" dirty="0"/>
              <a:t>Manoj car speed = 40 km/</a:t>
            </a:r>
            <a:r>
              <a:rPr lang="en-IN" dirty="0" err="1"/>
              <a:t>hr</a:t>
            </a:r>
            <a:endParaRPr lang="en-IN" dirty="0"/>
          </a:p>
          <a:p>
            <a:r>
              <a:rPr lang="en-IN" dirty="0"/>
              <a:t>Since, it is given that, they stay in the same locality</a:t>
            </a:r>
          </a:p>
          <a:p>
            <a:r>
              <a:rPr lang="en-IN" dirty="0"/>
              <a:t>Hence, let the distance be x</a:t>
            </a:r>
          </a:p>
          <a:p>
            <a:r>
              <a:rPr lang="en-IN" dirty="0"/>
              <a:t>We know</a:t>
            </a:r>
          </a:p>
          <a:p>
            <a:r>
              <a:rPr lang="en-IN" dirty="0"/>
              <a:t>Time = Distance / Speed</a:t>
            </a:r>
          </a:p>
          <a:p>
            <a:r>
              <a:rPr lang="en-IN" dirty="0"/>
              <a:t>Hence, time taken by </a:t>
            </a:r>
            <a:r>
              <a:rPr lang="en-IN" dirty="0" err="1"/>
              <a:t>Rohit</a:t>
            </a:r>
            <a:r>
              <a:rPr lang="en-IN" dirty="0"/>
              <a:t> to reach school will be:</a:t>
            </a:r>
          </a:p>
          <a:p>
            <a:r>
              <a:rPr lang="en-IN" dirty="0"/>
              <a:t>Time taken by </a:t>
            </a:r>
            <a:r>
              <a:rPr lang="en-IN" dirty="0" err="1"/>
              <a:t>Rohit</a:t>
            </a:r>
            <a:r>
              <a:rPr lang="en-IN" dirty="0"/>
              <a:t> = x / 60</a:t>
            </a:r>
          </a:p>
          <a:p>
            <a:r>
              <a:rPr lang="en-IN" dirty="0"/>
              <a:t>Time taken by Manoj = x / 40</a:t>
            </a:r>
          </a:p>
          <a:p>
            <a:r>
              <a:rPr lang="en-IN" dirty="0"/>
              <a:t>Hence, ratio of time taken by </a:t>
            </a:r>
            <a:r>
              <a:rPr lang="en-IN" dirty="0" err="1"/>
              <a:t>Rohit</a:t>
            </a:r>
            <a:r>
              <a:rPr lang="en-IN" dirty="0"/>
              <a:t> and Manoj to reach school will be as follows:</a:t>
            </a:r>
          </a:p>
          <a:p>
            <a:r>
              <a:rPr lang="en-IN" dirty="0"/>
              <a:t>x / 60: x / 40 = 1 / 3: 1 / 2</a:t>
            </a:r>
          </a:p>
          <a:p>
            <a:r>
              <a:rPr lang="en-IN" dirty="0"/>
              <a:t>= 2 / 3</a:t>
            </a:r>
          </a:p>
          <a:p>
            <a:r>
              <a:rPr lang="en-IN" dirty="0"/>
              <a:t>= 2: 3</a:t>
            </a:r>
          </a:p>
          <a:p>
            <a:r>
              <a:rPr lang="en-IN" dirty="0"/>
              <a:t>Hence, the ratio between the time taken by </a:t>
            </a:r>
            <a:r>
              <a:rPr lang="en-IN" dirty="0" err="1"/>
              <a:t>Rohit</a:t>
            </a:r>
            <a:r>
              <a:rPr lang="en-IN" dirty="0"/>
              <a:t> and Manoj to reach school is 2: 3.</a:t>
            </a:r>
          </a:p>
          <a:p>
            <a:r>
              <a:rPr lang="en-IN" b="1" dirty="0"/>
              <a:t>9. In a club having 360 members, 40 play carom, 96 play table tennis, 144 play badminton and remaining members play volley-ball. If no member plays two or more games, find the ratio of members who play:</a:t>
            </a:r>
            <a:endParaRPr lang="en-IN" dirty="0"/>
          </a:p>
          <a:p>
            <a:r>
              <a:rPr lang="en-IN" b="1" dirty="0"/>
              <a:t>(i) carom to the number of those who play badminton</a:t>
            </a:r>
            <a:endParaRPr lang="en-IN" dirty="0"/>
          </a:p>
          <a:p>
            <a:r>
              <a:rPr lang="en-IN" b="1" dirty="0"/>
              <a:t>(ii) badminton to the number of those who play table-tennis</a:t>
            </a:r>
            <a:endParaRPr lang="en-IN" dirty="0"/>
          </a:p>
          <a:p>
            <a:r>
              <a:rPr lang="en-IN" b="1" dirty="0"/>
              <a:t>(iii) table-tennis to the number of those who play volley-ball</a:t>
            </a:r>
            <a:endParaRPr lang="en-IN" dirty="0"/>
          </a:p>
          <a:p>
            <a:r>
              <a:rPr lang="en-IN" b="1" dirty="0"/>
              <a:t>(iv) volley-ball to the number of those who play other games</a:t>
            </a:r>
            <a:endParaRPr lang="en-IN" dirty="0"/>
          </a:p>
          <a:p>
            <a:r>
              <a:rPr lang="en-IN" b="1" dirty="0"/>
              <a:t>Solution:</a:t>
            </a:r>
            <a:endParaRPr lang="en-IN" dirty="0"/>
          </a:p>
          <a:p>
            <a:r>
              <a:rPr lang="en-IN" dirty="0"/>
              <a:t>Given</a:t>
            </a:r>
          </a:p>
          <a:p>
            <a:r>
              <a:rPr lang="en-IN" dirty="0"/>
              <a:t>Total number of members in a club = 360 members</a:t>
            </a:r>
          </a:p>
          <a:p>
            <a:r>
              <a:rPr lang="en-IN" dirty="0"/>
              <a:t>Total number of members who play carom = 40 members</a:t>
            </a:r>
          </a:p>
          <a:p>
            <a:r>
              <a:rPr lang="en-IN" dirty="0"/>
              <a:t>Total number of members who play table tennis = 96 members</a:t>
            </a:r>
          </a:p>
          <a:p>
            <a:r>
              <a:rPr lang="en-IN" dirty="0"/>
              <a:t>Total number of members who play badminton = 144 members</a:t>
            </a:r>
          </a:p>
          <a:p>
            <a:r>
              <a:rPr lang="en-IN" dirty="0"/>
              <a:t>Hence, total number of members who play volley ball will be as follows:</a:t>
            </a:r>
          </a:p>
          <a:p>
            <a:r>
              <a:rPr lang="en-IN" dirty="0"/>
              <a:t>360 – (40 + 96 + 144) = 360 – 280</a:t>
            </a:r>
          </a:p>
          <a:p>
            <a:r>
              <a:rPr lang="en-IN" dirty="0"/>
              <a:t>= 80</a:t>
            </a:r>
          </a:p>
          <a:p>
            <a:r>
              <a:rPr lang="en-IN" dirty="0"/>
              <a:t>(i) Hence, the ratio between the members who play carom to the number of those who play badminton will be:</a:t>
            </a:r>
          </a:p>
          <a:p>
            <a:r>
              <a:rPr lang="en-IN" dirty="0"/>
              <a:t>40: 144 = 40 / 144</a:t>
            </a:r>
          </a:p>
          <a:p>
            <a:r>
              <a:rPr lang="en-IN" dirty="0"/>
              <a:t>We get</a:t>
            </a:r>
          </a:p>
          <a:p>
            <a:r>
              <a:rPr lang="en-IN" dirty="0"/>
              <a:t>= 5 / 18</a:t>
            </a:r>
          </a:p>
          <a:p>
            <a:r>
              <a:rPr lang="en-IN" dirty="0"/>
              <a:t>= 5: 18</a:t>
            </a:r>
          </a:p>
          <a:p>
            <a:r>
              <a:rPr lang="en-IN" dirty="0"/>
              <a:t>(ii) Hence, the ratio between the members who play badminton to the number of those who play table tennis will be:</a:t>
            </a:r>
          </a:p>
          <a:p>
            <a:r>
              <a:rPr lang="en-IN" dirty="0"/>
              <a:t>144: 96 = 144 / 96</a:t>
            </a:r>
          </a:p>
          <a:p>
            <a:r>
              <a:rPr lang="en-IN" dirty="0"/>
              <a:t>We get</a:t>
            </a:r>
          </a:p>
          <a:p>
            <a:r>
              <a:rPr lang="en-IN" dirty="0"/>
              <a:t>= 6 / 4</a:t>
            </a:r>
          </a:p>
          <a:p>
            <a:r>
              <a:rPr lang="en-IN" dirty="0"/>
              <a:t>= 3 / 2</a:t>
            </a:r>
          </a:p>
          <a:p>
            <a:r>
              <a:rPr lang="en-IN" dirty="0"/>
              <a:t>= 3: 2</a:t>
            </a:r>
          </a:p>
          <a:p>
            <a:r>
              <a:rPr lang="en-IN" dirty="0"/>
              <a:t>(iii) Hence, the ratio between the members who play table tennis to the number of those who play volley ball will be:</a:t>
            </a:r>
          </a:p>
          <a:p>
            <a:r>
              <a:rPr lang="en-IN" dirty="0"/>
              <a:t>96: 80 = 96 / 80</a:t>
            </a:r>
          </a:p>
          <a:p>
            <a:r>
              <a:rPr lang="en-IN" dirty="0"/>
              <a:t>We get</a:t>
            </a:r>
          </a:p>
          <a:p>
            <a:r>
              <a:rPr lang="en-IN" dirty="0"/>
              <a:t>= 6 / 5</a:t>
            </a:r>
          </a:p>
          <a:p>
            <a:r>
              <a:rPr lang="en-IN" dirty="0"/>
              <a:t>= 6: 5</a:t>
            </a:r>
          </a:p>
          <a:p>
            <a:r>
              <a:rPr lang="en-IN" dirty="0"/>
              <a:t>(iv) Number of members who play other games than volley ball will be:</a:t>
            </a:r>
          </a:p>
          <a:p>
            <a:r>
              <a:rPr lang="en-IN" dirty="0"/>
              <a:t>360 – 80 = 280</a:t>
            </a:r>
          </a:p>
          <a:p>
            <a:r>
              <a:rPr lang="en-IN" dirty="0"/>
              <a:t>Hence, the ratio between the members who play volley ball to those members who play other games will be:</a:t>
            </a:r>
          </a:p>
          <a:p>
            <a:r>
              <a:rPr lang="en-IN" dirty="0"/>
              <a:t>80: 280 = 80 / 280</a:t>
            </a:r>
          </a:p>
          <a:p>
            <a:r>
              <a:rPr lang="en-IN" dirty="0"/>
              <a:t>On simplification, we get</a:t>
            </a:r>
          </a:p>
          <a:p>
            <a:r>
              <a:rPr lang="en-IN" dirty="0"/>
              <a:t>= 4 / 14</a:t>
            </a:r>
          </a:p>
          <a:p>
            <a:r>
              <a:rPr lang="en-IN" dirty="0"/>
              <a:t>= 2 / 7</a:t>
            </a:r>
          </a:p>
          <a:p>
            <a:r>
              <a:rPr lang="en-IN" dirty="0"/>
              <a:t>= 2: 7</a:t>
            </a:r>
          </a:p>
          <a:p>
            <a:r>
              <a:rPr lang="en-IN" b="1" dirty="0"/>
              <a:t>10. The length of a pencil is 18 cm and its radius is 4 cm. Find the ratio of its length to its diameter.</a:t>
            </a:r>
            <a:endParaRPr lang="en-IN" dirty="0"/>
          </a:p>
          <a:p>
            <a:r>
              <a:rPr lang="en-IN" b="1" dirty="0"/>
              <a:t>Solution:</a:t>
            </a:r>
            <a:endParaRPr lang="en-IN" dirty="0"/>
          </a:p>
          <a:p>
            <a:r>
              <a:rPr lang="en-IN" dirty="0"/>
              <a:t>Given</a:t>
            </a:r>
          </a:p>
          <a:p>
            <a:r>
              <a:rPr lang="en-IN" dirty="0"/>
              <a:t>The length of a pencil = 18 cm</a:t>
            </a:r>
          </a:p>
          <a:p>
            <a:r>
              <a:rPr lang="en-IN" dirty="0"/>
              <a:t>Radius of a pencil = 4 cm</a:t>
            </a:r>
          </a:p>
          <a:p>
            <a:r>
              <a:rPr lang="en-IN" dirty="0"/>
              <a:t>We know that,</a:t>
            </a:r>
          </a:p>
          <a:p>
            <a:r>
              <a:rPr lang="en-IN" dirty="0"/>
              <a:t>Diameter = 2 × radius</a:t>
            </a:r>
          </a:p>
          <a:p>
            <a:r>
              <a:rPr lang="en-IN" dirty="0"/>
              <a:t>So,</a:t>
            </a:r>
          </a:p>
          <a:p>
            <a:r>
              <a:rPr lang="en-IN" dirty="0"/>
              <a:t>Diameter of a pencil = 2 × 4</a:t>
            </a:r>
          </a:p>
          <a:p>
            <a:r>
              <a:rPr lang="en-IN" dirty="0"/>
              <a:t>= 8 cm</a:t>
            </a:r>
          </a:p>
          <a:p>
            <a:r>
              <a:rPr lang="en-IN" dirty="0"/>
              <a:t>Hence, ratio of pencil length to its diameter will be:</a:t>
            </a:r>
          </a:p>
          <a:p>
            <a:r>
              <a:rPr lang="en-IN" dirty="0"/>
              <a:t>18: 8 = 18 / 8</a:t>
            </a:r>
          </a:p>
          <a:p>
            <a:r>
              <a:rPr lang="en-IN" dirty="0"/>
              <a:t>We get</a:t>
            </a:r>
          </a:p>
          <a:p>
            <a:r>
              <a:rPr lang="en-IN" dirty="0"/>
              <a:t>= 9 / 4</a:t>
            </a:r>
          </a:p>
          <a:p>
            <a:r>
              <a:rPr lang="en-IN" dirty="0"/>
              <a:t>= 9: 4</a:t>
            </a:r>
          </a:p>
          <a:p>
            <a:r>
              <a:rPr lang="en-IN" b="1" dirty="0"/>
              <a:t>11. Ratio of distance of the school from A’s home to the distance of the school from B’s home is 2: 1</a:t>
            </a:r>
            <a:endParaRPr lang="en-IN" dirty="0"/>
          </a:p>
          <a:p>
            <a:r>
              <a:rPr lang="en-IN" b="1" dirty="0"/>
              <a:t>(i) Who lives nearer to the school?</a:t>
            </a:r>
            <a:endParaRPr lang="en-IN" dirty="0"/>
          </a:p>
          <a:p>
            <a:r>
              <a:rPr lang="en-IN" b="1" dirty="0"/>
              <a:t>(ii) Complete the following table:</a:t>
            </a:r>
            <a:endParaRPr lang="en-IN" dirty="0"/>
          </a:p>
          <a:p>
            <a:r>
              <a:rPr lang="en-IN" b="1" dirty="0"/>
              <a:t>Solution:</a:t>
            </a:r>
            <a:endParaRPr lang="en-IN" dirty="0"/>
          </a:p>
          <a:p>
            <a:r>
              <a:rPr lang="en-IN" dirty="0"/>
              <a:t>(i) B lives nearer to school than A because</a:t>
            </a:r>
          </a:p>
          <a:p>
            <a:r>
              <a:rPr lang="en-IN" dirty="0"/>
              <a:t>Since, it is given that, A’s home distance from school: B’s home distance from school = 2: 1</a:t>
            </a:r>
          </a:p>
          <a:p>
            <a:r>
              <a:rPr lang="en-IN" dirty="0"/>
              <a:t>(A’s home distance from school) / (B’s home distance from school) = 2 / 1</a:t>
            </a:r>
          </a:p>
          <a:p>
            <a:r>
              <a:rPr lang="en-IN" dirty="0"/>
              <a:t>Hence, A’s home distance from school = 2 × B’s home distance from school</a:t>
            </a:r>
          </a:p>
          <a:p>
            <a:r>
              <a:rPr lang="en-IN" dirty="0"/>
              <a:t>(ii) Let A’s home is 2x km from school and B’s home is x km</a:t>
            </a:r>
          </a:p>
          <a:p>
            <a:r>
              <a:rPr lang="en-IN" dirty="0"/>
              <a:t>Hence,</a:t>
            </a:r>
          </a:p>
          <a:p>
            <a:r>
              <a:rPr lang="en-IN" dirty="0"/>
              <a:t>A’s home distance from school: B’s home distance from school = 2: 1</a:t>
            </a:r>
          </a:p>
          <a:p>
            <a:r>
              <a:rPr lang="en-IN" dirty="0"/>
              <a:t>(A’s home distance from school) / (B’s home distance from school) = 2 / 1</a:t>
            </a:r>
          </a:p>
          <a:p>
            <a:r>
              <a:rPr lang="en-IN" dirty="0"/>
              <a:t>A’s home distance from school = 2 × B’s home distance from school</a:t>
            </a:r>
          </a:p>
          <a:p>
            <a:r>
              <a:rPr lang="en-IN" dirty="0"/>
              <a:t>(a) So if A lives at a distance of 4 km then B will live at a distance of = 1 / 2 × 4</a:t>
            </a:r>
          </a:p>
          <a:p>
            <a:r>
              <a:rPr lang="en-IN" dirty="0"/>
              <a:t>= 2 km</a:t>
            </a:r>
          </a:p>
          <a:p>
            <a:r>
              <a:rPr lang="en-IN" dirty="0"/>
              <a:t>(b) So if B lives at a distance of 9 km then A will live at a distance of = 2 × 9</a:t>
            </a:r>
          </a:p>
          <a:p>
            <a:r>
              <a:rPr lang="en-IN" dirty="0"/>
              <a:t>= 18 km</a:t>
            </a:r>
          </a:p>
          <a:p>
            <a:r>
              <a:rPr lang="en-IN" dirty="0"/>
              <a:t>(c) So if A lives at a distance of 8 km then B will live at a distance of = 1 / 2 × 8</a:t>
            </a:r>
          </a:p>
          <a:p>
            <a:r>
              <a:rPr lang="en-IN" dirty="0"/>
              <a:t>= 4 km</a:t>
            </a:r>
          </a:p>
          <a:p>
            <a:r>
              <a:rPr lang="en-IN" dirty="0"/>
              <a:t>(d) So if B lives at a distance of 8 km the n A will live at a distance of = 2 × 8</a:t>
            </a:r>
          </a:p>
          <a:p>
            <a:r>
              <a:rPr lang="en-IN" dirty="0"/>
              <a:t>= 16 km</a:t>
            </a:r>
          </a:p>
          <a:p>
            <a:r>
              <a:rPr lang="en-IN" dirty="0"/>
              <a:t>(e) So if A lives at a distance of 6 km then B will live at a distance of = 1 / 2 × 6</a:t>
            </a:r>
          </a:p>
          <a:p>
            <a:r>
              <a:rPr lang="en-IN" dirty="0"/>
              <a:t>= 3 km</a:t>
            </a:r>
          </a:p>
          <a:p>
            <a:r>
              <a:rPr lang="en-IN" b="1" dirty="0"/>
              <a:t>12. The student-teacher ratio in a school is 45: 2. If there are 4050 students in the school, how many teachers must be there?</a:t>
            </a:r>
            <a:endParaRPr lang="en-IN" dirty="0"/>
          </a:p>
          <a:p>
            <a:r>
              <a:rPr lang="en-IN" b="1" dirty="0"/>
              <a:t>Solution:</a:t>
            </a:r>
            <a:endParaRPr lang="en-IN" dirty="0"/>
          </a:p>
          <a:p>
            <a:r>
              <a:rPr lang="en-IN" dirty="0"/>
              <a:t>Given</a:t>
            </a:r>
          </a:p>
          <a:p>
            <a:r>
              <a:rPr lang="en-IN" dirty="0"/>
              <a:t>Total number of students in school = 4050</a:t>
            </a:r>
          </a:p>
          <a:p>
            <a:r>
              <a:rPr lang="en-IN" dirty="0"/>
              <a:t>Student –teacher ratio in a school = 45: 2</a:t>
            </a:r>
          </a:p>
          <a:p>
            <a:r>
              <a:rPr lang="en-IN" dirty="0"/>
              <a:t>Let us assume that the total number of teachers in school be x</a:t>
            </a:r>
          </a:p>
          <a:p>
            <a:r>
              <a:rPr lang="en-IN" dirty="0"/>
              <a:t>Hence,</a:t>
            </a:r>
          </a:p>
          <a:p>
            <a:r>
              <a:rPr lang="en-IN" dirty="0"/>
              <a:t>Required ratio = Total number of students / Total number of teachers</a:t>
            </a:r>
          </a:p>
          <a:p>
            <a:r>
              <a:rPr lang="en-IN" dirty="0"/>
              <a:t>We get</a:t>
            </a:r>
          </a:p>
          <a:p>
            <a:r>
              <a:rPr lang="en-IN" dirty="0"/>
              <a:t>45: 2 = 4050: x</a:t>
            </a:r>
          </a:p>
          <a:p>
            <a:r>
              <a:rPr lang="en-IN" dirty="0"/>
              <a:t>45 / 2 = 4050 / x</a:t>
            </a:r>
          </a:p>
          <a:p>
            <a:r>
              <a:rPr lang="en-IN" dirty="0"/>
              <a:t>x = (4050 × 2) / 45</a:t>
            </a:r>
          </a:p>
          <a:p>
            <a:r>
              <a:rPr lang="en-IN" dirty="0"/>
              <a:t>x = 8100 / 45</a:t>
            </a:r>
          </a:p>
          <a:p>
            <a:r>
              <a:rPr lang="en-IN" dirty="0"/>
              <a:t>x = 180 teachers</a:t>
            </a:r>
          </a:p>
          <a:p>
            <a:pPr marL="596900" lvl="1" indent="0" algn="ctr">
              <a:buNone/>
            </a:pPr>
            <a:endParaRPr lang="en-IN" dirty="0"/>
          </a:p>
        </p:txBody>
      </p:sp>
    </p:spTree>
    <p:extLst>
      <p:ext uri="{BB962C8B-B14F-4D97-AF65-F5344CB8AC3E}">
        <p14:creationId xmlns:p14="http://schemas.microsoft.com/office/powerpoint/2010/main" val="5044300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03897" y="4400820"/>
            <a:ext cx="1232526" cy="611875"/>
          </a:xfrm>
          <a:prstGeom prst="rect">
            <a:avLst/>
          </a:prstGeom>
          <a:noFill/>
          <a:ln>
            <a:noFill/>
          </a:ln>
        </p:spPr>
      </p:pic>
      <p:sp>
        <p:nvSpPr>
          <p:cNvPr id="8" name="Rectangle 7">
            <a:extLst>
              <a:ext uri="{FF2B5EF4-FFF2-40B4-BE49-F238E27FC236}">
                <a16:creationId xmlns="" xmlns:a16="http://schemas.microsoft.com/office/drawing/2014/main"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Rectangle 1"/>
          <p:cNvSpPr/>
          <p:nvPr/>
        </p:nvSpPr>
        <p:spPr>
          <a:xfrm>
            <a:off x="388189" y="228600"/>
            <a:ext cx="5077645" cy="307777"/>
          </a:xfrm>
          <a:prstGeom prst="rect">
            <a:avLst/>
          </a:prstGeom>
        </p:spPr>
        <p:txBody>
          <a:bodyPr wrap="square">
            <a:spAutoFit/>
          </a:bodyPr>
          <a:lstStyle/>
          <a:p>
            <a:r>
              <a:rPr lang="en-IN" dirty="0">
                <a:solidFill>
                  <a:srgbClr val="FF0000"/>
                </a:solidFill>
              </a:rPr>
              <a:t>Evaluation </a:t>
            </a:r>
            <a:r>
              <a:rPr lang="en-IN" dirty="0" smtClean="0">
                <a:solidFill>
                  <a:srgbClr val="FF0000"/>
                </a:solidFill>
              </a:rPr>
              <a:t>Questions Exercise 11B</a:t>
            </a:r>
            <a:endParaRPr lang="en-IN" dirty="0"/>
          </a:p>
        </p:txBody>
      </p:sp>
      <p:sp>
        <p:nvSpPr>
          <p:cNvPr id="4" name="Text Placeholder 3"/>
          <p:cNvSpPr>
            <a:spLocks noGrp="1"/>
          </p:cNvSpPr>
          <p:nvPr>
            <p:ph type="body" idx="1"/>
          </p:nvPr>
        </p:nvSpPr>
        <p:spPr>
          <a:xfrm>
            <a:off x="255197" y="698740"/>
            <a:ext cx="8621383" cy="4218317"/>
          </a:xfrm>
        </p:spPr>
        <p:txBody>
          <a:bodyPr/>
          <a:lstStyle/>
          <a:p>
            <a:pPr marL="114300" indent="0">
              <a:buNone/>
            </a:pPr>
            <a:r>
              <a:rPr lang="en-IN" dirty="0"/>
              <a:t>(ii) Savings = salary – expenditure</a:t>
            </a:r>
          </a:p>
          <a:p>
            <a:pPr marL="114300" indent="0">
              <a:buNone/>
            </a:pPr>
            <a:r>
              <a:rPr lang="en-IN" dirty="0"/>
              <a:t>Savings = 12, 000 – 8, </a:t>
            </a:r>
            <a:r>
              <a:rPr lang="en-IN" dirty="0" smtClean="0"/>
              <a:t>500= </a:t>
            </a:r>
            <a:r>
              <a:rPr lang="en-IN" dirty="0"/>
              <a:t>3, 500</a:t>
            </a:r>
          </a:p>
          <a:p>
            <a:pPr marL="114300" indent="0">
              <a:buNone/>
            </a:pPr>
            <a:r>
              <a:rPr lang="en-IN" dirty="0"/>
              <a:t>The ratio between expenditure and savings will be as given below</a:t>
            </a:r>
          </a:p>
          <a:p>
            <a:pPr marL="114300" indent="0">
              <a:buNone/>
            </a:pPr>
            <a:r>
              <a:rPr lang="en-IN" dirty="0"/>
              <a:t>8500: 3500 = 8500 / </a:t>
            </a:r>
            <a:r>
              <a:rPr lang="en-IN" dirty="0" smtClean="0"/>
              <a:t>3500=85 </a:t>
            </a:r>
            <a:r>
              <a:rPr lang="en-IN" dirty="0"/>
              <a:t>/ </a:t>
            </a:r>
            <a:r>
              <a:rPr lang="en-IN" dirty="0" smtClean="0"/>
              <a:t>35= </a:t>
            </a:r>
            <a:r>
              <a:rPr lang="en-IN" dirty="0"/>
              <a:t>17 / </a:t>
            </a:r>
            <a:r>
              <a:rPr lang="en-IN" dirty="0" smtClean="0"/>
              <a:t>7= </a:t>
            </a:r>
            <a:r>
              <a:rPr lang="en-IN" dirty="0"/>
              <a:t>17: 7</a:t>
            </a:r>
          </a:p>
          <a:p>
            <a:pPr marL="114300" indent="0">
              <a:buNone/>
            </a:pPr>
            <a:r>
              <a:rPr lang="en-IN" dirty="0"/>
              <a:t>∴ The ratio between expenditure and savings will be 17: 7</a:t>
            </a:r>
          </a:p>
          <a:p>
            <a:pPr marL="114300" indent="0">
              <a:buNone/>
            </a:pPr>
            <a:r>
              <a:rPr lang="en-IN" dirty="0"/>
              <a:t>(iii) Savings = salary – expenditure</a:t>
            </a:r>
          </a:p>
          <a:p>
            <a:pPr marL="114300" indent="0">
              <a:buNone/>
            </a:pPr>
            <a:r>
              <a:rPr lang="en-IN" dirty="0"/>
              <a:t>Savings = 12, 000 – 8, </a:t>
            </a:r>
            <a:r>
              <a:rPr lang="en-IN" dirty="0" smtClean="0"/>
              <a:t>500= </a:t>
            </a:r>
            <a:r>
              <a:rPr lang="en-IN" dirty="0"/>
              <a:t>3, 500</a:t>
            </a:r>
          </a:p>
          <a:p>
            <a:pPr marL="114300" indent="0">
              <a:buNone/>
            </a:pPr>
            <a:r>
              <a:rPr lang="en-IN" dirty="0"/>
              <a:t>The ratio between savings and salary will be as given below</a:t>
            </a:r>
          </a:p>
          <a:p>
            <a:pPr marL="114300" indent="0">
              <a:buNone/>
            </a:pPr>
            <a:r>
              <a:rPr lang="en-IN" dirty="0"/>
              <a:t>3, 500: 12, 000 = 3500 / </a:t>
            </a:r>
            <a:r>
              <a:rPr lang="en-IN" dirty="0" smtClean="0"/>
              <a:t>12000= </a:t>
            </a:r>
            <a:r>
              <a:rPr lang="en-IN" dirty="0"/>
              <a:t>35 / </a:t>
            </a:r>
            <a:r>
              <a:rPr lang="en-IN" dirty="0" smtClean="0"/>
              <a:t>120= </a:t>
            </a:r>
            <a:r>
              <a:rPr lang="en-IN" dirty="0"/>
              <a:t>7 / </a:t>
            </a:r>
            <a:r>
              <a:rPr lang="en-IN" dirty="0" smtClean="0"/>
              <a:t>24= </a:t>
            </a:r>
            <a:r>
              <a:rPr lang="en-IN" dirty="0"/>
              <a:t>7: 24</a:t>
            </a:r>
          </a:p>
          <a:p>
            <a:pPr marL="114300" indent="0">
              <a:buNone/>
            </a:pPr>
            <a:r>
              <a:rPr lang="en-IN" dirty="0"/>
              <a:t>∴ The ratio between savings and salary will be 7: 24</a:t>
            </a:r>
          </a:p>
          <a:p>
            <a:endParaRPr lang="en-IN" dirty="0"/>
          </a:p>
        </p:txBody>
      </p:sp>
    </p:spTree>
    <p:extLst>
      <p:ext uri="{BB962C8B-B14F-4D97-AF65-F5344CB8AC3E}">
        <p14:creationId xmlns:p14="http://schemas.microsoft.com/office/powerpoint/2010/main" val="1398844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03897" y="4400820"/>
            <a:ext cx="1232526" cy="611875"/>
          </a:xfrm>
          <a:prstGeom prst="rect">
            <a:avLst/>
          </a:prstGeom>
          <a:noFill/>
          <a:ln>
            <a:noFill/>
          </a:ln>
        </p:spPr>
      </p:pic>
      <p:sp>
        <p:nvSpPr>
          <p:cNvPr id="8" name="Rectangle 7">
            <a:extLst>
              <a:ext uri="{FF2B5EF4-FFF2-40B4-BE49-F238E27FC236}">
                <a16:creationId xmlns="" xmlns:a16="http://schemas.microsoft.com/office/drawing/2014/main"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Rectangle 1"/>
          <p:cNvSpPr/>
          <p:nvPr/>
        </p:nvSpPr>
        <p:spPr>
          <a:xfrm>
            <a:off x="388189" y="228600"/>
            <a:ext cx="5077645" cy="307777"/>
          </a:xfrm>
          <a:prstGeom prst="rect">
            <a:avLst/>
          </a:prstGeom>
        </p:spPr>
        <p:txBody>
          <a:bodyPr wrap="square">
            <a:spAutoFit/>
          </a:bodyPr>
          <a:lstStyle/>
          <a:p>
            <a:r>
              <a:rPr lang="en-IN" dirty="0">
                <a:solidFill>
                  <a:srgbClr val="FF0000"/>
                </a:solidFill>
              </a:rPr>
              <a:t>Evaluation </a:t>
            </a:r>
            <a:r>
              <a:rPr lang="en-IN" dirty="0" smtClean="0">
                <a:solidFill>
                  <a:srgbClr val="FF0000"/>
                </a:solidFill>
              </a:rPr>
              <a:t>Questions Exercise 11B</a:t>
            </a:r>
            <a:endParaRPr lang="en-IN" dirty="0"/>
          </a:p>
        </p:txBody>
      </p:sp>
      <p:sp>
        <p:nvSpPr>
          <p:cNvPr id="4" name="Text Placeholder 3"/>
          <p:cNvSpPr>
            <a:spLocks noGrp="1"/>
          </p:cNvSpPr>
          <p:nvPr>
            <p:ph type="body" idx="1"/>
          </p:nvPr>
        </p:nvSpPr>
        <p:spPr>
          <a:xfrm>
            <a:off x="255197" y="698740"/>
            <a:ext cx="8621383" cy="4218317"/>
          </a:xfrm>
        </p:spPr>
        <p:txBody>
          <a:bodyPr/>
          <a:lstStyle/>
          <a:p>
            <a:pPr marL="114300" indent="0">
              <a:buNone/>
            </a:pPr>
            <a:r>
              <a:rPr lang="en-IN" b="1" dirty="0"/>
              <a:t>2. The strength of a class is 65, including 30 girls. Find the ratio of the number of:</a:t>
            </a:r>
            <a:endParaRPr lang="en-IN" dirty="0"/>
          </a:p>
          <a:p>
            <a:pPr marL="114300" indent="0">
              <a:buNone/>
            </a:pPr>
            <a:r>
              <a:rPr lang="en-IN" b="1" dirty="0"/>
              <a:t>(i) girls to </a:t>
            </a:r>
            <a:r>
              <a:rPr lang="en-IN" b="1" dirty="0" smtClean="0"/>
              <a:t>boys</a:t>
            </a:r>
            <a:r>
              <a:rPr lang="en-IN" dirty="0" smtClean="0"/>
              <a:t>	</a:t>
            </a:r>
            <a:r>
              <a:rPr lang="en-IN" b="1" dirty="0" smtClean="0"/>
              <a:t>(ii</a:t>
            </a:r>
            <a:r>
              <a:rPr lang="en-IN" b="1" dirty="0"/>
              <a:t>) boys to the whole class</a:t>
            </a:r>
            <a:endParaRPr lang="en-IN" dirty="0"/>
          </a:p>
          <a:p>
            <a:pPr marL="114300" indent="0">
              <a:buNone/>
            </a:pPr>
            <a:r>
              <a:rPr lang="en-IN" b="1" dirty="0"/>
              <a:t>(iii) the whole class to girls</a:t>
            </a:r>
            <a:endParaRPr lang="en-IN" dirty="0"/>
          </a:p>
          <a:p>
            <a:pPr marL="114300" indent="0">
              <a:buNone/>
            </a:pPr>
            <a:r>
              <a:rPr lang="en-IN" b="1" dirty="0"/>
              <a:t>Solution:</a:t>
            </a:r>
            <a:endParaRPr lang="en-IN" dirty="0"/>
          </a:p>
          <a:p>
            <a:pPr marL="114300" indent="0">
              <a:buNone/>
            </a:pPr>
            <a:r>
              <a:rPr lang="en-IN" dirty="0" smtClean="0"/>
              <a:t>Total </a:t>
            </a:r>
            <a:r>
              <a:rPr lang="en-IN" dirty="0"/>
              <a:t>strength of class = 65</a:t>
            </a:r>
          </a:p>
          <a:p>
            <a:pPr marL="114300" indent="0">
              <a:buNone/>
            </a:pPr>
            <a:r>
              <a:rPr lang="en-IN" dirty="0"/>
              <a:t>Total strength of girls = 30</a:t>
            </a:r>
          </a:p>
          <a:p>
            <a:pPr marL="114300" indent="0">
              <a:buNone/>
            </a:pPr>
            <a:r>
              <a:rPr lang="en-IN" dirty="0" smtClean="0"/>
              <a:t>Boys </a:t>
            </a:r>
            <a:r>
              <a:rPr lang="en-IN" dirty="0"/>
              <a:t>= 65 – </a:t>
            </a:r>
            <a:r>
              <a:rPr lang="en-IN" dirty="0" smtClean="0"/>
              <a:t>30= </a:t>
            </a:r>
            <a:r>
              <a:rPr lang="en-IN" dirty="0"/>
              <a:t>35</a:t>
            </a:r>
          </a:p>
          <a:p>
            <a:pPr marL="114300" indent="0">
              <a:buNone/>
            </a:pPr>
            <a:r>
              <a:rPr lang="en-IN" dirty="0"/>
              <a:t>(i) The ratio of girls to boys will be as given below:</a:t>
            </a:r>
          </a:p>
          <a:p>
            <a:pPr marL="114300" indent="0">
              <a:buNone/>
            </a:pPr>
            <a:r>
              <a:rPr lang="en-IN" dirty="0"/>
              <a:t>30: 35 = 30 / </a:t>
            </a:r>
            <a:r>
              <a:rPr lang="en-IN" dirty="0" smtClean="0"/>
              <a:t>35= </a:t>
            </a:r>
            <a:r>
              <a:rPr lang="en-IN" dirty="0"/>
              <a:t>6 / </a:t>
            </a:r>
            <a:r>
              <a:rPr lang="en-IN" dirty="0" smtClean="0"/>
              <a:t>7= </a:t>
            </a:r>
            <a:r>
              <a:rPr lang="en-IN" dirty="0"/>
              <a:t>6: 7</a:t>
            </a:r>
          </a:p>
          <a:p>
            <a:pPr marL="114300" indent="0">
              <a:buNone/>
            </a:pPr>
            <a:r>
              <a:rPr lang="en-IN" dirty="0"/>
              <a:t>∴ The ratio between girls and boys will be 6: 7</a:t>
            </a:r>
          </a:p>
          <a:p>
            <a:endParaRPr lang="en-IN" dirty="0"/>
          </a:p>
        </p:txBody>
      </p:sp>
    </p:spTree>
    <p:extLst>
      <p:ext uri="{BB962C8B-B14F-4D97-AF65-F5344CB8AC3E}">
        <p14:creationId xmlns:p14="http://schemas.microsoft.com/office/powerpoint/2010/main" val="2116015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03897" y="4400820"/>
            <a:ext cx="1232526" cy="611875"/>
          </a:xfrm>
          <a:prstGeom prst="rect">
            <a:avLst/>
          </a:prstGeom>
          <a:noFill/>
          <a:ln>
            <a:noFill/>
          </a:ln>
        </p:spPr>
      </p:pic>
      <p:sp>
        <p:nvSpPr>
          <p:cNvPr id="8" name="Rectangle 7">
            <a:extLst>
              <a:ext uri="{FF2B5EF4-FFF2-40B4-BE49-F238E27FC236}">
                <a16:creationId xmlns="" xmlns:a16="http://schemas.microsoft.com/office/drawing/2014/main"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Rectangle 1"/>
          <p:cNvSpPr/>
          <p:nvPr/>
        </p:nvSpPr>
        <p:spPr>
          <a:xfrm>
            <a:off x="388189" y="228600"/>
            <a:ext cx="5077645" cy="307777"/>
          </a:xfrm>
          <a:prstGeom prst="rect">
            <a:avLst/>
          </a:prstGeom>
        </p:spPr>
        <p:txBody>
          <a:bodyPr wrap="square">
            <a:spAutoFit/>
          </a:bodyPr>
          <a:lstStyle/>
          <a:p>
            <a:r>
              <a:rPr lang="en-IN" dirty="0">
                <a:solidFill>
                  <a:srgbClr val="FF0000"/>
                </a:solidFill>
              </a:rPr>
              <a:t>Evaluation </a:t>
            </a:r>
            <a:r>
              <a:rPr lang="en-IN" dirty="0" smtClean="0">
                <a:solidFill>
                  <a:srgbClr val="FF0000"/>
                </a:solidFill>
              </a:rPr>
              <a:t>Questions Exercise 11B</a:t>
            </a:r>
            <a:endParaRPr lang="en-IN" dirty="0"/>
          </a:p>
        </p:txBody>
      </p:sp>
      <p:sp>
        <p:nvSpPr>
          <p:cNvPr id="4" name="Text Placeholder 3"/>
          <p:cNvSpPr>
            <a:spLocks noGrp="1"/>
          </p:cNvSpPr>
          <p:nvPr>
            <p:ph type="body" idx="1"/>
          </p:nvPr>
        </p:nvSpPr>
        <p:spPr>
          <a:xfrm>
            <a:off x="255197" y="698740"/>
            <a:ext cx="8621383" cy="4218317"/>
          </a:xfrm>
        </p:spPr>
        <p:txBody>
          <a:bodyPr/>
          <a:lstStyle/>
          <a:p>
            <a:pPr marL="114300" indent="0">
              <a:buNone/>
            </a:pPr>
            <a:r>
              <a:rPr lang="en-IN" dirty="0"/>
              <a:t>(ii) Ratio of boys to the whole class will be as given below</a:t>
            </a:r>
          </a:p>
          <a:p>
            <a:pPr marL="114300" indent="0">
              <a:buNone/>
            </a:pPr>
            <a:r>
              <a:rPr lang="en-IN" dirty="0"/>
              <a:t>35: 65 = 35 / </a:t>
            </a:r>
            <a:r>
              <a:rPr lang="en-IN" dirty="0" smtClean="0"/>
              <a:t>65= </a:t>
            </a:r>
            <a:r>
              <a:rPr lang="en-IN" dirty="0"/>
              <a:t>7 / </a:t>
            </a:r>
            <a:r>
              <a:rPr lang="en-IN" dirty="0" smtClean="0"/>
              <a:t>13= </a:t>
            </a:r>
            <a:r>
              <a:rPr lang="en-IN" dirty="0"/>
              <a:t>7: 13</a:t>
            </a:r>
          </a:p>
          <a:p>
            <a:pPr marL="114300" indent="0">
              <a:buNone/>
            </a:pPr>
            <a:r>
              <a:rPr lang="en-IN" dirty="0"/>
              <a:t>∴ The ratio between boys and whole class will be 7: 13</a:t>
            </a:r>
          </a:p>
          <a:p>
            <a:pPr marL="114300" indent="0">
              <a:buNone/>
            </a:pPr>
            <a:r>
              <a:rPr lang="en-IN" dirty="0"/>
              <a:t>(iii) Ratio of whole class to the girls will be as given below</a:t>
            </a:r>
          </a:p>
          <a:p>
            <a:pPr marL="114300" indent="0">
              <a:buNone/>
            </a:pPr>
            <a:r>
              <a:rPr lang="en-IN" dirty="0"/>
              <a:t>65: 30 = 65 / </a:t>
            </a:r>
            <a:r>
              <a:rPr lang="en-IN" dirty="0" smtClean="0"/>
              <a:t>30= </a:t>
            </a:r>
            <a:r>
              <a:rPr lang="en-IN" dirty="0"/>
              <a:t>13 / 6</a:t>
            </a:r>
          </a:p>
          <a:p>
            <a:pPr marL="114300" indent="0">
              <a:buNone/>
            </a:pPr>
            <a:r>
              <a:rPr lang="en-IN" dirty="0"/>
              <a:t>= 13: 6</a:t>
            </a:r>
          </a:p>
          <a:p>
            <a:pPr marL="114300" indent="0">
              <a:buNone/>
            </a:pPr>
            <a:r>
              <a:rPr lang="en-IN" dirty="0"/>
              <a:t>∴ The ratio between whole class and girls will be 13: 6</a:t>
            </a:r>
          </a:p>
          <a:p>
            <a:endParaRPr lang="en-IN" dirty="0"/>
          </a:p>
        </p:txBody>
      </p:sp>
    </p:spTree>
    <p:extLst>
      <p:ext uri="{BB962C8B-B14F-4D97-AF65-F5344CB8AC3E}">
        <p14:creationId xmlns:p14="http://schemas.microsoft.com/office/powerpoint/2010/main" val="2967877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03897" y="4400820"/>
            <a:ext cx="1232526" cy="611875"/>
          </a:xfrm>
          <a:prstGeom prst="rect">
            <a:avLst/>
          </a:prstGeom>
          <a:noFill/>
          <a:ln>
            <a:noFill/>
          </a:ln>
        </p:spPr>
      </p:pic>
      <p:sp>
        <p:nvSpPr>
          <p:cNvPr id="8" name="Rectangle 7">
            <a:extLst>
              <a:ext uri="{FF2B5EF4-FFF2-40B4-BE49-F238E27FC236}">
                <a16:creationId xmlns="" xmlns:a16="http://schemas.microsoft.com/office/drawing/2014/main"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Rectangle 1"/>
          <p:cNvSpPr/>
          <p:nvPr/>
        </p:nvSpPr>
        <p:spPr>
          <a:xfrm>
            <a:off x="388189" y="228600"/>
            <a:ext cx="5077645" cy="307777"/>
          </a:xfrm>
          <a:prstGeom prst="rect">
            <a:avLst/>
          </a:prstGeom>
        </p:spPr>
        <p:txBody>
          <a:bodyPr wrap="square">
            <a:spAutoFit/>
          </a:bodyPr>
          <a:lstStyle/>
          <a:p>
            <a:r>
              <a:rPr lang="en-IN" dirty="0">
                <a:solidFill>
                  <a:srgbClr val="FF0000"/>
                </a:solidFill>
              </a:rPr>
              <a:t>Evaluation </a:t>
            </a:r>
            <a:r>
              <a:rPr lang="en-IN" dirty="0" smtClean="0">
                <a:solidFill>
                  <a:srgbClr val="FF0000"/>
                </a:solidFill>
              </a:rPr>
              <a:t>Questions Exercise 11B</a:t>
            </a:r>
            <a:endParaRPr lang="en-IN" dirty="0"/>
          </a:p>
        </p:txBody>
      </p:sp>
      <p:sp>
        <p:nvSpPr>
          <p:cNvPr id="4" name="Text Placeholder 3"/>
          <p:cNvSpPr>
            <a:spLocks noGrp="1"/>
          </p:cNvSpPr>
          <p:nvPr>
            <p:ph type="body" idx="1"/>
          </p:nvPr>
        </p:nvSpPr>
        <p:spPr>
          <a:xfrm>
            <a:off x="255197" y="698740"/>
            <a:ext cx="8621383" cy="4218317"/>
          </a:xfrm>
        </p:spPr>
        <p:txBody>
          <a:bodyPr/>
          <a:lstStyle/>
          <a:p>
            <a:r>
              <a:rPr lang="en-IN" sz="1600" b="1" dirty="0"/>
              <a:t>3. The weekly expenses of a boy have increased from </a:t>
            </a:r>
            <a:r>
              <a:rPr lang="en-IN" sz="1600" b="1" dirty="0" err="1"/>
              <a:t>Rs</a:t>
            </a:r>
            <a:r>
              <a:rPr lang="en-IN" sz="1600" b="1" dirty="0"/>
              <a:t> 1, 500 to </a:t>
            </a:r>
            <a:r>
              <a:rPr lang="en-IN" sz="1600" b="1" dirty="0" err="1"/>
              <a:t>Rs</a:t>
            </a:r>
            <a:r>
              <a:rPr lang="en-IN" sz="1600" b="1" dirty="0"/>
              <a:t> 2, 250. Find the ratio of:</a:t>
            </a:r>
            <a:endParaRPr lang="en-IN" sz="1600" dirty="0"/>
          </a:p>
          <a:p>
            <a:pPr marL="114300" indent="0">
              <a:buNone/>
            </a:pPr>
            <a:r>
              <a:rPr lang="en-IN" sz="1600" b="1" dirty="0"/>
              <a:t>(i) increase in expenses to original expenses</a:t>
            </a:r>
            <a:endParaRPr lang="en-IN" sz="1600" dirty="0"/>
          </a:p>
          <a:p>
            <a:pPr marL="114300" indent="0">
              <a:buNone/>
            </a:pPr>
            <a:r>
              <a:rPr lang="en-IN" sz="1600" b="1" dirty="0"/>
              <a:t>(ii) original expenses to increased expenses</a:t>
            </a:r>
            <a:endParaRPr lang="en-IN" sz="1600" dirty="0"/>
          </a:p>
          <a:p>
            <a:pPr marL="114300" indent="0">
              <a:buNone/>
            </a:pPr>
            <a:r>
              <a:rPr lang="en-IN" sz="1600" b="1" dirty="0"/>
              <a:t>(iii) increased expenses to increase in </a:t>
            </a:r>
            <a:r>
              <a:rPr lang="en-IN" sz="1600" b="1" dirty="0" smtClean="0"/>
              <a:t>expenses</a:t>
            </a:r>
          </a:p>
          <a:p>
            <a:pPr marL="114300" indent="0">
              <a:buNone/>
            </a:pPr>
            <a:r>
              <a:rPr lang="en-IN" sz="1600" b="1" dirty="0"/>
              <a:t>4. Reduce each of the following ratios to their lowest terms:</a:t>
            </a:r>
            <a:endParaRPr lang="en-IN" sz="1600" dirty="0"/>
          </a:p>
          <a:p>
            <a:pPr marL="114300" indent="0">
              <a:buNone/>
            </a:pPr>
            <a:r>
              <a:rPr lang="en-IN" sz="1600" b="1" dirty="0"/>
              <a:t>(i) 1 hour 20 min: 2 hours</a:t>
            </a:r>
            <a:endParaRPr lang="en-IN" sz="1600" dirty="0"/>
          </a:p>
          <a:p>
            <a:pPr marL="114300" indent="0">
              <a:buNone/>
            </a:pPr>
            <a:r>
              <a:rPr lang="en-IN" sz="1600" b="1" dirty="0"/>
              <a:t>(ii) 4 weeks: 49 days</a:t>
            </a:r>
            <a:endParaRPr lang="en-IN" sz="1600" dirty="0"/>
          </a:p>
          <a:p>
            <a:pPr marL="114300" indent="0">
              <a:buNone/>
            </a:pPr>
            <a:r>
              <a:rPr lang="en-IN" sz="1600" b="1" dirty="0"/>
              <a:t>(iii) 3 years 4 months: 5 years 5 months</a:t>
            </a:r>
            <a:endParaRPr lang="en-IN" sz="1600" dirty="0"/>
          </a:p>
          <a:p>
            <a:pPr marL="114300" indent="0">
              <a:buNone/>
            </a:pPr>
            <a:r>
              <a:rPr lang="en-IN" sz="1600" b="1" dirty="0"/>
              <a:t>(iv) 2 m 40 cm: 1 m 44 cm</a:t>
            </a:r>
            <a:endParaRPr lang="en-IN" sz="1600" dirty="0"/>
          </a:p>
          <a:p>
            <a:pPr marL="114300" indent="0">
              <a:buNone/>
            </a:pPr>
            <a:r>
              <a:rPr lang="en-IN" sz="1600" b="1" dirty="0"/>
              <a:t>(v) 5 kg 500 </a:t>
            </a:r>
            <a:r>
              <a:rPr lang="en-IN" sz="1600" b="1" dirty="0" err="1"/>
              <a:t>gm</a:t>
            </a:r>
            <a:r>
              <a:rPr lang="en-IN" sz="1600" b="1" dirty="0"/>
              <a:t>: 2 kg 750 </a:t>
            </a:r>
            <a:r>
              <a:rPr lang="en-IN" sz="1600" b="1" dirty="0" err="1" smtClean="0"/>
              <a:t>gm</a:t>
            </a:r>
            <a:endParaRPr lang="en-IN" sz="1600" b="1" dirty="0" smtClean="0"/>
          </a:p>
          <a:p>
            <a:pPr marL="114300" indent="0">
              <a:buNone/>
            </a:pPr>
            <a:r>
              <a:rPr lang="en-IN" sz="1600" b="1" dirty="0"/>
              <a:t>5. Two numbers are in the ratio 9: 2. If the smaller number is 320, find the larger number.</a:t>
            </a:r>
            <a:endParaRPr lang="en-IN" sz="1600" dirty="0"/>
          </a:p>
          <a:p>
            <a:pPr marL="114300" indent="0">
              <a:buNone/>
            </a:pPr>
            <a:endParaRPr lang="en-IN" sz="1600" dirty="0"/>
          </a:p>
          <a:p>
            <a:pPr marL="114300" indent="0">
              <a:buNone/>
            </a:pPr>
            <a:endParaRPr lang="en-IN" sz="1600" dirty="0"/>
          </a:p>
        </p:txBody>
      </p:sp>
    </p:spTree>
    <p:extLst>
      <p:ext uri="{BB962C8B-B14F-4D97-AF65-F5344CB8AC3E}">
        <p14:creationId xmlns:p14="http://schemas.microsoft.com/office/powerpoint/2010/main" val="662864659"/>
      </p:ext>
    </p:extLst>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2568</TotalTime>
  <Words>2382</Words>
  <Application>Microsoft Office PowerPoint</Application>
  <PresentationFormat>On-screen Show (16:9)</PresentationFormat>
  <Paragraphs>248</Paragraphs>
  <Slides>16</Slides>
  <Notes>14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Simple Light</vt:lpstr>
      <vt:lpstr>PowerPoint Presentation</vt:lpstr>
      <vt:lpstr>Learning outcomes </vt:lpstr>
      <vt:lpstr>RATIO  Ratio is a way of comparing quantities of numbers  by division. We denote ratio using the symbol “ : “ Thus for any nonzero numbers a and b ,  a is to b is a ratio written as a : b. a:b is read as a is to b. Ratio has no units . E.g1. Ratio of the cost of an AC to the  cost of a ceiling fan is 35000:2800= 25 : 2 </vt:lpstr>
      <vt:lpstr>Ratio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Homework</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Windows User</cp:lastModifiedBy>
  <cp:revision>127</cp:revision>
  <dcterms:modified xsi:type="dcterms:W3CDTF">2021-09-13T16:35:31Z</dcterms:modified>
</cp:coreProperties>
</file>