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62550"/>
  <p:notesSz cx="9144000" cy="51625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600390"/>
            <a:ext cx="7772400" cy="1084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91028"/>
            <a:ext cx="6400800" cy="12906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7386"/>
            <a:ext cx="3977640" cy="34072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7386"/>
            <a:ext cx="3977640" cy="34072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9204" y="1617344"/>
            <a:ext cx="4384675" cy="453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02255" y="2059000"/>
            <a:ext cx="4139565" cy="1250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801171"/>
            <a:ext cx="2926080" cy="2581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801171"/>
            <a:ext cx="2103120" cy="2581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801171"/>
            <a:ext cx="2103120" cy="2581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2127"/>
            <a:ext cx="9144000" cy="107289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3359" y="170687"/>
            <a:ext cx="1575816" cy="78638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PROFIT,</a:t>
            </a:r>
            <a:r>
              <a:rPr dirty="0" spc="-35"/>
              <a:t> </a:t>
            </a:r>
            <a:r>
              <a:rPr dirty="0" spc="-5"/>
              <a:t>LOSS</a:t>
            </a:r>
            <a:r>
              <a:rPr dirty="0" spc="-10"/>
              <a:t> </a:t>
            </a:r>
            <a:r>
              <a:rPr dirty="0" spc="5"/>
              <a:t>AND</a:t>
            </a:r>
            <a:r>
              <a:rPr dirty="0" spc="-15"/>
              <a:t> </a:t>
            </a:r>
            <a:r>
              <a:rPr dirty="0" spc="-5"/>
              <a:t>DISCOUNT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45593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</a:t>
            </a:r>
            <a:r>
              <a:rPr dirty="0"/>
              <a:t>E</a:t>
            </a:r>
            <a:r>
              <a:rPr dirty="0" spc="-20"/>
              <a:t>R</a:t>
            </a:r>
            <a:r>
              <a:rPr dirty="0" spc="-5"/>
              <a:t>IOD</a:t>
            </a:r>
            <a:r>
              <a:rPr dirty="0" spc="-140"/>
              <a:t> </a:t>
            </a:r>
            <a:r>
              <a:rPr dirty="0" spc="-5"/>
              <a:t>8</a:t>
            </a:r>
          </a:p>
          <a:p>
            <a:pPr marL="12700">
              <a:lnSpc>
                <a:spcPct val="100000"/>
              </a:lnSpc>
              <a:spcBef>
                <a:spcPts val="1610"/>
              </a:spcBef>
            </a:pPr>
            <a:r>
              <a:rPr dirty="0" sz="1400" spc="-5" b="1">
                <a:latin typeface="Arial"/>
                <a:cs typeface="Arial"/>
              </a:rPr>
              <a:t>SUBJECT</a:t>
            </a:r>
            <a:r>
              <a:rPr dirty="0" sz="1400" spc="-8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85" b="1">
                <a:latin typeface="Arial"/>
                <a:cs typeface="Arial"/>
              </a:rPr>
              <a:t> </a:t>
            </a:r>
            <a:r>
              <a:rPr dirty="0" sz="1400" spc="-50" b="1">
                <a:latin typeface="Arial"/>
                <a:cs typeface="Arial"/>
              </a:rPr>
              <a:t>MATHEMATICS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</a:t>
            </a:r>
            <a:r>
              <a:rPr dirty="0" sz="1400" spc="-35" b="1">
                <a:latin typeface="Arial"/>
                <a:cs typeface="Arial"/>
              </a:rPr>
              <a:t>A</a:t>
            </a:r>
            <a:r>
              <a:rPr dirty="0" sz="1400" spc="-5" b="1">
                <a:latin typeface="Arial"/>
                <a:cs typeface="Arial"/>
              </a:rPr>
              <a:t>P</a:t>
            </a:r>
            <a:r>
              <a:rPr dirty="0" sz="1400" spc="-20" b="1">
                <a:latin typeface="Arial"/>
                <a:cs typeface="Arial"/>
              </a:rPr>
              <a:t>T</a:t>
            </a:r>
            <a:r>
              <a:rPr dirty="0" sz="1400" spc="-5" b="1">
                <a:latin typeface="Arial"/>
                <a:cs typeface="Arial"/>
              </a:rPr>
              <a:t>E</a:t>
            </a:r>
            <a:r>
              <a:rPr dirty="0" sz="1400" spc="-10" b="1">
                <a:latin typeface="Arial"/>
                <a:cs typeface="Arial"/>
              </a:rPr>
              <a:t>R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NU</a:t>
            </a:r>
            <a:r>
              <a:rPr dirty="0" sz="1400" spc="5" b="1">
                <a:latin typeface="Arial"/>
                <a:cs typeface="Arial"/>
              </a:rPr>
              <a:t>M</a:t>
            </a:r>
            <a:r>
              <a:rPr dirty="0" sz="1400" spc="-10" b="1">
                <a:latin typeface="Arial"/>
                <a:cs typeface="Arial"/>
              </a:rPr>
              <a:t>B</a:t>
            </a:r>
            <a:r>
              <a:rPr dirty="0" sz="1400" spc="-5" b="1">
                <a:latin typeface="Arial"/>
                <a:cs typeface="Arial"/>
              </a:rPr>
              <a:t>E</a:t>
            </a:r>
            <a:r>
              <a:rPr dirty="0" sz="1400" spc="-5" b="1">
                <a:latin typeface="Arial"/>
                <a:cs typeface="Arial"/>
              </a:rPr>
              <a:t>R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8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8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</a:t>
            </a:r>
            <a:r>
              <a:rPr dirty="0" sz="1400" spc="-35" b="1">
                <a:latin typeface="Arial"/>
                <a:cs typeface="Arial"/>
              </a:rPr>
              <a:t>A</a:t>
            </a:r>
            <a:r>
              <a:rPr dirty="0" sz="1400" spc="-5" b="1">
                <a:latin typeface="Arial"/>
                <a:cs typeface="Arial"/>
              </a:rPr>
              <a:t>P</a:t>
            </a:r>
            <a:r>
              <a:rPr dirty="0" sz="1400" spc="-20" b="1">
                <a:latin typeface="Arial"/>
                <a:cs typeface="Arial"/>
              </a:rPr>
              <a:t>T</a:t>
            </a:r>
            <a:r>
              <a:rPr dirty="0" sz="1400" spc="-5" b="1">
                <a:latin typeface="Arial"/>
                <a:cs typeface="Arial"/>
              </a:rPr>
              <a:t>E</a:t>
            </a:r>
            <a:r>
              <a:rPr dirty="0" sz="1400" spc="-10" b="1">
                <a:latin typeface="Arial"/>
                <a:cs typeface="Arial"/>
              </a:rPr>
              <a:t>R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</a:t>
            </a:r>
            <a:r>
              <a:rPr dirty="0" sz="1400" spc="-30" b="1">
                <a:latin typeface="Arial"/>
                <a:cs typeface="Arial"/>
              </a:rPr>
              <a:t>A</a:t>
            </a:r>
            <a:r>
              <a:rPr dirty="0" sz="1400" spc="5" b="1">
                <a:latin typeface="Arial"/>
                <a:cs typeface="Arial"/>
              </a:rPr>
              <a:t>M</a:t>
            </a:r>
            <a:r>
              <a:rPr dirty="0" sz="1400" spc="-10" b="1">
                <a:latin typeface="Arial"/>
                <a:cs typeface="Arial"/>
              </a:rPr>
              <a:t>E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30" b="1">
                <a:latin typeface="Arial"/>
                <a:cs typeface="Arial"/>
              </a:rPr>
              <a:t>P</a:t>
            </a:r>
            <a:r>
              <a:rPr dirty="0" sz="1400" spc="-35" b="1">
                <a:latin typeface="Arial"/>
                <a:cs typeface="Arial"/>
              </a:rPr>
              <a:t>R</a:t>
            </a:r>
            <a:r>
              <a:rPr dirty="0" sz="1400" spc="-40" b="1">
                <a:latin typeface="Arial"/>
                <a:cs typeface="Arial"/>
              </a:rPr>
              <a:t>O</a:t>
            </a:r>
            <a:r>
              <a:rPr dirty="0" sz="1400" spc="-40" b="1">
                <a:latin typeface="Arial"/>
                <a:cs typeface="Arial"/>
              </a:rPr>
              <a:t>F</a:t>
            </a:r>
            <a:r>
              <a:rPr dirty="0" sz="1400" spc="-35" b="1">
                <a:latin typeface="Arial"/>
                <a:cs typeface="Arial"/>
              </a:rPr>
              <a:t>I</a:t>
            </a:r>
            <a:r>
              <a:rPr dirty="0" sz="1400" spc="-185" b="1">
                <a:latin typeface="Arial"/>
                <a:cs typeface="Arial"/>
              </a:rPr>
              <a:t>T</a:t>
            </a:r>
            <a:r>
              <a:rPr dirty="0" sz="1400" spc="-5" b="1">
                <a:latin typeface="Arial"/>
                <a:cs typeface="Arial"/>
              </a:rPr>
              <a:t>,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45" b="1">
                <a:latin typeface="Arial"/>
                <a:cs typeface="Arial"/>
              </a:rPr>
              <a:t>L</a:t>
            </a:r>
            <a:r>
              <a:rPr dirty="0" sz="1400" spc="-40" b="1">
                <a:latin typeface="Arial"/>
                <a:cs typeface="Arial"/>
              </a:rPr>
              <a:t>O</a:t>
            </a:r>
            <a:r>
              <a:rPr dirty="0" sz="1400" spc="-30" b="1">
                <a:latin typeface="Arial"/>
                <a:cs typeface="Arial"/>
              </a:rPr>
              <a:t>S</a:t>
            </a:r>
            <a:r>
              <a:rPr dirty="0" sz="1400" spc="-10" b="1">
                <a:latin typeface="Arial"/>
                <a:cs typeface="Arial"/>
              </a:rPr>
              <a:t>S</a:t>
            </a:r>
            <a:r>
              <a:rPr dirty="0" sz="1400" spc="-95" b="1">
                <a:latin typeface="Arial"/>
                <a:cs typeface="Arial"/>
              </a:rPr>
              <a:t> </a:t>
            </a:r>
            <a:r>
              <a:rPr dirty="0" sz="1400" spc="-55" b="1">
                <a:latin typeface="Arial"/>
                <a:cs typeface="Arial"/>
              </a:rPr>
              <a:t>A</a:t>
            </a:r>
            <a:r>
              <a:rPr dirty="0" sz="1400" spc="-35" b="1">
                <a:latin typeface="Arial"/>
                <a:cs typeface="Arial"/>
              </a:rPr>
              <a:t>N</a:t>
            </a:r>
            <a:r>
              <a:rPr dirty="0" sz="1400" spc="-10" b="1">
                <a:latin typeface="Arial"/>
                <a:cs typeface="Arial"/>
              </a:rPr>
              <a:t>D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35" b="1">
                <a:latin typeface="Arial"/>
                <a:cs typeface="Arial"/>
              </a:rPr>
              <a:t>D</a:t>
            </a:r>
            <a:r>
              <a:rPr dirty="0" sz="1400" spc="-35" b="1">
                <a:latin typeface="Arial"/>
                <a:cs typeface="Arial"/>
              </a:rPr>
              <a:t>I</a:t>
            </a:r>
            <a:r>
              <a:rPr dirty="0" sz="1400" spc="-30" b="1">
                <a:latin typeface="Arial"/>
                <a:cs typeface="Arial"/>
              </a:rPr>
              <a:t>S</a:t>
            </a:r>
            <a:r>
              <a:rPr dirty="0" sz="1400" spc="-35" b="1">
                <a:latin typeface="Arial"/>
                <a:cs typeface="Arial"/>
              </a:rPr>
              <a:t>C</a:t>
            </a:r>
            <a:r>
              <a:rPr dirty="0" sz="1400" spc="-40" b="1">
                <a:latin typeface="Arial"/>
                <a:cs typeface="Arial"/>
              </a:rPr>
              <a:t>O</a:t>
            </a:r>
            <a:r>
              <a:rPr dirty="0" sz="1400" spc="-35" b="1">
                <a:latin typeface="Arial"/>
                <a:cs typeface="Arial"/>
              </a:rPr>
              <a:t>UN</a:t>
            </a:r>
            <a:r>
              <a:rPr dirty="0" sz="1400" spc="-5" b="1">
                <a:latin typeface="Arial"/>
                <a:cs typeface="Arial"/>
              </a:rPr>
              <a:t>T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9940" y="453085"/>
            <a:ext cx="2596515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5" b="0">
                <a:latin typeface="Calibri"/>
                <a:cs typeface="Calibri"/>
              </a:rPr>
              <a:t>L</a:t>
            </a:r>
            <a:r>
              <a:rPr dirty="0" spc="-10" b="0">
                <a:latin typeface="Calibri"/>
                <a:cs typeface="Calibri"/>
              </a:rPr>
              <a:t>e</a:t>
            </a:r>
            <a:r>
              <a:rPr dirty="0" b="0">
                <a:latin typeface="Calibri"/>
                <a:cs typeface="Calibri"/>
              </a:rPr>
              <a:t>ar</a:t>
            </a:r>
            <a:r>
              <a:rPr dirty="0" spc="-10" b="0">
                <a:latin typeface="Calibri"/>
                <a:cs typeface="Calibri"/>
              </a:rPr>
              <a:t>n</a:t>
            </a:r>
            <a:r>
              <a:rPr dirty="0" b="0">
                <a:latin typeface="Calibri"/>
                <a:cs typeface="Calibri"/>
              </a:rPr>
              <a:t>i</a:t>
            </a:r>
            <a:r>
              <a:rPr dirty="0" spc="-5" b="0">
                <a:latin typeface="Calibri"/>
                <a:cs typeface="Calibri"/>
              </a:rPr>
              <a:t>n</a:t>
            </a:r>
            <a:r>
              <a:rPr dirty="0" b="0">
                <a:latin typeface="Calibri"/>
                <a:cs typeface="Calibri"/>
              </a:rPr>
              <a:t>g</a:t>
            </a:r>
            <a:r>
              <a:rPr dirty="0" spc="-180" b="0">
                <a:latin typeface="Calibri"/>
                <a:cs typeface="Calibri"/>
              </a:rPr>
              <a:t> </a:t>
            </a:r>
            <a:r>
              <a:rPr dirty="0" spc="-15" b="0">
                <a:latin typeface="Calibri"/>
                <a:cs typeface="Calibri"/>
              </a:rPr>
              <a:t>o</a:t>
            </a:r>
            <a:r>
              <a:rPr dirty="0" spc="-35" b="0">
                <a:latin typeface="Calibri"/>
                <a:cs typeface="Calibri"/>
              </a:rPr>
              <a:t>u</a:t>
            </a:r>
            <a:r>
              <a:rPr dirty="0" spc="-55" b="0">
                <a:latin typeface="Calibri"/>
                <a:cs typeface="Calibri"/>
              </a:rPr>
              <a:t>t</a:t>
            </a:r>
            <a:r>
              <a:rPr dirty="0" spc="-65" b="0">
                <a:latin typeface="Calibri"/>
                <a:cs typeface="Calibri"/>
              </a:rPr>
              <a:t>c</a:t>
            </a:r>
            <a:r>
              <a:rPr dirty="0" spc="-15" b="0">
                <a:latin typeface="Calibri"/>
                <a:cs typeface="Calibri"/>
              </a:rPr>
              <a:t>o</a:t>
            </a:r>
            <a:r>
              <a:rPr dirty="0" spc="-30" b="0">
                <a:latin typeface="Calibri"/>
                <a:cs typeface="Calibri"/>
              </a:rPr>
              <a:t>m</a:t>
            </a:r>
            <a:r>
              <a:rPr dirty="0" spc="5" b="0">
                <a:latin typeface="Calibri"/>
                <a:cs typeface="Calibri"/>
              </a:rPr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9772" y="1224787"/>
            <a:ext cx="6121400" cy="1446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6870" algn="l"/>
                <a:tab pos="357505" algn="l"/>
              </a:tabLst>
            </a:pPr>
            <a:r>
              <a:rPr dirty="0" sz="1800" spc="-10">
                <a:latin typeface="Calibri"/>
                <a:cs typeface="Calibri"/>
              </a:rPr>
              <a:t>Students</a:t>
            </a:r>
            <a:r>
              <a:rPr dirty="0" sz="1800" spc="5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will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able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to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able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to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review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profit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loss.</a:t>
            </a:r>
            <a:endParaRPr sz="1800">
              <a:latin typeface="Calibri"/>
              <a:cs typeface="Calibri"/>
            </a:endParaRPr>
          </a:p>
          <a:p>
            <a:pPr marL="408940" indent="-39624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08305" algn="l"/>
                <a:tab pos="408940" algn="l"/>
              </a:tabLst>
            </a:pP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6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will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able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calculate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S.P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,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C.P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Gain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5">
                <a:latin typeface="Calibri"/>
                <a:cs typeface="Calibri"/>
              </a:rPr>
              <a:t>or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Loss.</a:t>
            </a:r>
            <a:endParaRPr sz="18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6870" algn="l"/>
                <a:tab pos="357505" algn="l"/>
              </a:tabLst>
            </a:pP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will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able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calculate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discount</a:t>
            </a:r>
            <a:r>
              <a:rPr dirty="0" sz="1800" spc="6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its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percentage</a:t>
            </a:r>
            <a:endParaRPr sz="18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56870" algn="l"/>
                <a:tab pos="357505" algn="l"/>
              </a:tabLst>
            </a:pPr>
            <a:r>
              <a:rPr dirty="0" sz="1800">
                <a:latin typeface="Calibri"/>
                <a:cs typeface="Calibri"/>
              </a:rPr>
              <a:t>The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will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able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calculate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tax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its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percentage</a:t>
            </a:r>
            <a:endParaRPr sz="1800">
              <a:latin typeface="Calibri"/>
              <a:cs typeface="Calibri"/>
            </a:endParaRPr>
          </a:p>
          <a:p>
            <a:pPr marL="356870" indent="-344805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6870" algn="l"/>
                <a:tab pos="357505" algn="l"/>
              </a:tabLst>
            </a:pPr>
            <a:r>
              <a:rPr dirty="0" sz="1800" spc="-10">
                <a:latin typeface="Calibri"/>
                <a:cs typeface="Calibri"/>
              </a:rPr>
              <a:t>Students</a:t>
            </a:r>
            <a:r>
              <a:rPr dirty="0" sz="1800" spc="5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will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able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to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know </a:t>
            </a:r>
            <a:r>
              <a:rPr dirty="0" sz="1800" spc="-5">
                <a:latin typeface="Calibri"/>
                <a:cs typeface="Calibri"/>
              </a:rPr>
              <a:t>about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0">
                <a:latin typeface="Calibri"/>
                <a:cs typeface="Calibri"/>
              </a:rPr>
              <a:t>GST.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78765"/>
            <a:ext cx="2284095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Recapitulation: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804" y="873963"/>
            <a:ext cx="8195945" cy="16725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Question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shopkeeper</a:t>
            </a:r>
            <a:r>
              <a:rPr dirty="0" sz="1800" spc="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buys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article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for ₹ 8,000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and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sells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it</a:t>
            </a:r>
            <a:r>
              <a:rPr dirty="0" sz="1800">
                <a:latin typeface="Calibri"/>
                <a:cs typeface="Calibri"/>
              </a:rPr>
              <a:t> for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₹ 10,000. If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rate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tax</a:t>
            </a:r>
            <a:r>
              <a:rPr dirty="0" sz="1800" spc="-10">
                <a:latin typeface="Calibri"/>
                <a:cs typeface="Calibri"/>
              </a:rPr>
              <a:t> under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VAT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10%,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find</a:t>
            </a:r>
            <a:r>
              <a:rPr dirty="0" sz="1800">
                <a:latin typeface="Calibri"/>
                <a:cs typeface="Calibri"/>
              </a:rPr>
              <a:t> :</a:t>
            </a:r>
            <a:endParaRPr sz="1800">
              <a:latin typeface="Calibri"/>
              <a:cs typeface="Calibri"/>
            </a:endParaRPr>
          </a:p>
          <a:p>
            <a:pPr marL="255904" indent="-243840">
              <a:lnSpc>
                <a:spcPct val="100000"/>
              </a:lnSpc>
              <a:buAutoNum type="romanLcParenBoth"/>
              <a:tabLst>
                <a:tab pos="256540" algn="l"/>
              </a:tabLst>
            </a:pPr>
            <a:r>
              <a:rPr dirty="0" sz="1800">
                <a:latin typeface="Calibri"/>
                <a:cs typeface="Calibri"/>
              </a:rPr>
              <a:t>tax</a:t>
            </a:r>
            <a:r>
              <a:rPr dirty="0" sz="1800" spc="-5">
                <a:latin typeface="Calibri"/>
                <a:cs typeface="Calibri"/>
              </a:rPr>
              <a:t> paid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by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shopkeeper</a:t>
            </a:r>
            <a:endParaRPr sz="1800">
              <a:latin typeface="Calibri"/>
              <a:cs typeface="Calibri"/>
            </a:endParaRPr>
          </a:p>
          <a:p>
            <a:pPr marL="307340" indent="-295275">
              <a:lnSpc>
                <a:spcPct val="100000"/>
              </a:lnSpc>
              <a:buAutoNum type="romanLcParenBoth"/>
              <a:tabLst>
                <a:tab pos="307975" algn="l"/>
              </a:tabLst>
            </a:pPr>
            <a:r>
              <a:rPr dirty="0" sz="1800">
                <a:latin typeface="Calibri"/>
                <a:cs typeface="Calibri"/>
              </a:rPr>
              <a:t>tax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charged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by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shopkeeper</a:t>
            </a:r>
            <a:endParaRPr sz="1800">
              <a:latin typeface="Calibri"/>
              <a:cs typeface="Calibri"/>
            </a:endParaRPr>
          </a:p>
          <a:p>
            <a:pPr marL="362585" indent="-350520">
              <a:lnSpc>
                <a:spcPct val="100000"/>
              </a:lnSpc>
              <a:spcBef>
                <a:spcPts val="5"/>
              </a:spcBef>
              <a:buAutoNum type="romanLcParenBoth"/>
              <a:tabLst>
                <a:tab pos="363220" algn="l"/>
              </a:tabLst>
            </a:pPr>
            <a:r>
              <a:rPr dirty="0" sz="1800" spc="-5">
                <a:latin typeface="Calibri"/>
                <a:cs typeface="Calibri"/>
              </a:rPr>
              <a:t>VAT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paid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by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shopkeeper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78765"/>
            <a:ext cx="1360805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Solution: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86000" y="597407"/>
            <a:ext cx="4311147" cy="302583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88644" y="1300937"/>
            <a:ext cx="6939915" cy="2496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Question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2.</a:t>
            </a:r>
            <a:endParaRPr sz="1800">
              <a:latin typeface="Calibri"/>
              <a:cs typeface="Calibri"/>
            </a:endParaRPr>
          </a:p>
          <a:p>
            <a:pPr marL="64135">
              <a:lnSpc>
                <a:spcPct val="100000"/>
              </a:lnSpc>
              <a:spcBef>
                <a:spcPts val="5"/>
              </a:spcBef>
            </a:pPr>
            <a:r>
              <a:rPr dirty="0" sz="1800" spc="-10">
                <a:latin typeface="Calibri"/>
                <a:cs typeface="Calibri"/>
              </a:rPr>
              <a:t>Find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cost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price,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if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255904" indent="-243840">
              <a:lnSpc>
                <a:spcPct val="100000"/>
              </a:lnSpc>
              <a:buAutoNum type="romanLcParenBoth"/>
              <a:tabLst>
                <a:tab pos="256540" algn="l"/>
              </a:tabLst>
            </a:pPr>
            <a:r>
              <a:rPr dirty="0" sz="1800" spc="-65">
                <a:latin typeface="Calibri"/>
                <a:cs typeface="Calibri"/>
              </a:rPr>
              <a:t>S.P.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=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Rs.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1,680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profit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= 12%</a:t>
            </a:r>
            <a:endParaRPr sz="1800">
              <a:latin typeface="Calibri"/>
              <a:cs typeface="Calibri"/>
            </a:endParaRPr>
          </a:p>
          <a:p>
            <a:pPr marL="307975" indent="-295910">
              <a:lnSpc>
                <a:spcPct val="100000"/>
              </a:lnSpc>
              <a:buAutoNum type="romanLcParenBoth"/>
              <a:tabLst>
                <a:tab pos="308610" algn="l"/>
              </a:tabLst>
            </a:pPr>
            <a:r>
              <a:rPr dirty="0" sz="1800" spc="-65">
                <a:latin typeface="Calibri"/>
                <a:cs typeface="Calibri"/>
              </a:rPr>
              <a:t>S.P.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=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Rs.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1,128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loss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=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6%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latin typeface="Calibri"/>
                <a:cs typeface="Calibri"/>
              </a:rPr>
              <a:t>Question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3.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15">
                <a:latin typeface="Calibri"/>
                <a:cs typeface="Calibri"/>
              </a:rPr>
              <a:t> stationer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buys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pens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5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Rs.28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sells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them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at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10">
                <a:latin typeface="Calibri"/>
                <a:cs typeface="Calibri"/>
              </a:rPr>
              <a:t>profit </a:t>
            </a:r>
            <a:r>
              <a:rPr dirty="0" sz="1800" spc="5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25 </a:t>
            </a:r>
            <a:r>
              <a:rPr dirty="0" sz="1800" spc="5">
                <a:latin typeface="Calibri"/>
                <a:cs typeface="Calibri"/>
              </a:rPr>
              <a:t>%.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How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much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should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customer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pay;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he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buys</a:t>
            </a:r>
            <a:endParaRPr sz="1800">
              <a:latin typeface="Calibri"/>
              <a:cs typeface="Calibri"/>
            </a:endParaRPr>
          </a:p>
          <a:p>
            <a:pPr marL="255904" indent="-243840">
              <a:lnSpc>
                <a:spcPct val="100000"/>
              </a:lnSpc>
              <a:buAutoNum type="romanLcParenBoth"/>
              <a:tabLst>
                <a:tab pos="256540" algn="l"/>
              </a:tabLst>
            </a:pPr>
            <a:r>
              <a:rPr dirty="0" sz="1800" spc="-5">
                <a:latin typeface="Calibri"/>
                <a:cs typeface="Calibri"/>
              </a:rPr>
              <a:t>only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one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pen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;</a:t>
            </a:r>
            <a:endParaRPr sz="1800">
              <a:latin typeface="Calibri"/>
              <a:cs typeface="Calibri"/>
            </a:endParaRPr>
          </a:p>
          <a:p>
            <a:pPr marL="307340" indent="-295275">
              <a:lnSpc>
                <a:spcPct val="100000"/>
              </a:lnSpc>
              <a:buAutoNum type="romanLcParenBoth"/>
              <a:tabLst>
                <a:tab pos="307975" algn="l"/>
              </a:tabLst>
            </a:pPr>
            <a:r>
              <a:rPr dirty="0" sz="1800" spc="-10">
                <a:latin typeface="Calibri"/>
                <a:cs typeface="Calibri"/>
              </a:rPr>
              <a:t>three pens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1004" y="417067"/>
            <a:ext cx="789178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7490" indent="-225425">
              <a:lnSpc>
                <a:spcPct val="100000"/>
              </a:lnSpc>
              <a:spcBef>
                <a:spcPts val="100"/>
              </a:spcBef>
              <a:buAutoNum type="arabicPeriod" startAt="4"/>
              <a:tabLst>
                <a:tab pos="238125" algn="l"/>
              </a:tabLst>
            </a:pPr>
            <a:r>
              <a:rPr dirty="0" sz="1800" spc="-5">
                <a:latin typeface="Calibri"/>
                <a:cs typeface="Calibri"/>
              </a:rPr>
              <a:t>An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article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marked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for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Rs. 1,300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sold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for Rs. 1,144 ;</a:t>
            </a:r>
            <a:r>
              <a:rPr dirty="0" sz="1800" spc="-5">
                <a:latin typeface="Calibri"/>
                <a:cs typeface="Calibri"/>
              </a:rPr>
              <a:t> find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discount</a:t>
            </a:r>
            <a:endParaRPr sz="180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</a:pPr>
            <a:r>
              <a:rPr dirty="0" sz="1800" spc="-10">
                <a:latin typeface="Calibri"/>
                <a:cs typeface="Calibri"/>
              </a:rPr>
              <a:t>percent.</a:t>
            </a:r>
            <a:endParaRPr sz="1800">
              <a:latin typeface="Calibri"/>
              <a:cs typeface="Calibri"/>
            </a:endParaRPr>
          </a:p>
          <a:p>
            <a:pPr marL="237490" indent="-225425">
              <a:lnSpc>
                <a:spcPct val="100000"/>
              </a:lnSpc>
              <a:buAutoNum type="arabicPeriod" startAt="5"/>
              <a:tabLst>
                <a:tab pos="238125" algn="l"/>
              </a:tabLst>
            </a:pPr>
            <a:r>
              <a:rPr dirty="0" sz="1800">
                <a:latin typeface="Calibri"/>
                <a:cs typeface="Calibri"/>
              </a:rPr>
              <a:t>Rajat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purchases</a:t>
            </a:r>
            <a:r>
              <a:rPr dirty="0" sz="1800" spc="7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wrist-watch costing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Rs. 540.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The rate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5">
                <a:latin typeface="Calibri"/>
                <a:cs typeface="Calibri"/>
              </a:rPr>
              <a:t>of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Sales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Tax </a:t>
            </a: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8%.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Find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endParaRPr sz="180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</a:pPr>
            <a:r>
              <a:rPr dirty="0" sz="1800">
                <a:latin typeface="Calibri"/>
                <a:cs typeface="Calibri"/>
              </a:rPr>
              <a:t>total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amount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paid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by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Rajat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for </a:t>
            </a:r>
            <a:r>
              <a:rPr dirty="0" sz="1800" spc="-10">
                <a:latin typeface="Calibri"/>
                <a:cs typeface="Calibri"/>
              </a:rPr>
              <a:t>the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watch.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00" y="102565"/>
            <a:ext cx="2719070" cy="4540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5"/>
              <a:t>Home</a:t>
            </a:r>
            <a:r>
              <a:rPr dirty="0" spc="-125"/>
              <a:t> </a:t>
            </a:r>
            <a:r>
              <a:rPr dirty="0"/>
              <a:t>Assignment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97250" y="2478023"/>
            <a:ext cx="1860550" cy="375285"/>
          </a:xfrm>
          <a:prstGeom prst="rect">
            <a:avLst/>
          </a:prstGeom>
          <a:solidFill>
            <a:srgbClr val="FFFF00"/>
          </a:solidFill>
          <a:ln w="635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0160">
              <a:lnSpc>
                <a:spcPts val="2825"/>
              </a:lnSpc>
            </a:pPr>
            <a:r>
              <a:rPr dirty="0" sz="2400">
                <a:latin typeface="Calibri"/>
                <a:cs typeface="Calibri"/>
              </a:rPr>
              <a:t>Chapter</a:t>
            </a:r>
            <a:r>
              <a:rPr dirty="0" sz="2400" spc="-70">
                <a:latin typeface="Calibri"/>
                <a:cs typeface="Calibri"/>
              </a:rPr>
              <a:t> </a:t>
            </a:r>
            <a:r>
              <a:rPr dirty="0" sz="2400">
                <a:latin typeface="Calibri"/>
                <a:cs typeface="Calibri"/>
              </a:rPr>
              <a:t>8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5683" y="1883166"/>
            <a:ext cx="7038975" cy="1423035"/>
          </a:xfrm>
          <a:prstGeom prst="rect"/>
        </p:spPr>
        <p:txBody>
          <a:bodyPr wrap="square" lIns="0" tIns="10096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795"/>
              </a:spcBef>
            </a:pPr>
            <a:r>
              <a:rPr dirty="0" sz="4000" spc="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23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05"/>
              </a:spcBef>
            </a:pPr>
            <a:r>
              <a:rPr dirty="0" sz="4000" spc="5">
                <a:latin typeface="Arial"/>
                <a:cs typeface="Arial"/>
              </a:rPr>
              <a:t>ODM</a:t>
            </a:r>
            <a:r>
              <a:rPr dirty="0" sz="4000" spc="-90">
                <a:latin typeface="Arial"/>
                <a:cs typeface="Arial"/>
              </a:rPr>
              <a:t> </a:t>
            </a:r>
            <a:r>
              <a:rPr dirty="0" sz="4000" spc="5">
                <a:latin typeface="Arial"/>
                <a:cs typeface="Arial"/>
              </a:rPr>
              <a:t>EDUCATIONAL</a:t>
            </a:r>
            <a:r>
              <a:rPr dirty="0" sz="4000" spc="-229">
                <a:latin typeface="Arial"/>
                <a:cs typeface="Arial"/>
              </a:rPr>
              <a:t> </a:t>
            </a:r>
            <a:r>
              <a:rPr dirty="0" sz="4000" spc="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84719" y="4154423"/>
            <a:ext cx="1578864" cy="7833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2022-02-02T03:15:22Z</dcterms:created>
  <dcterms:modified xsi:type="dcterms:W3CDTF">2022-02-02T03:15:22Z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2022-02-02T00:00:00Z</vt:filetime>
  </property>
</Properties>
</file>