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5162550"/>
  <p:notesSz cx="9144000" cy="51625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89940" y="453085"/>
            <a:ext cx="8364118" cy="454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91028"/>
            <a:ext cx="6400800" cy="12906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7386"/>
            <a:ext cx="3977640" cy="34072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7386"/>
            <a:ext cx="3977640" cy="34072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9204" y="1617344"/>
            <a:ext cx="4384675" cy="453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02255" y="2059000"/>
            <a:ext cx="4139565" cy="1250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801171"/>
            <a:ext cx="2926080" cy="2581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801171"/>
            <a:ext cx="2103120" cy="2581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801171"/>
            <a:ext cx="2103120" cy="2581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8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5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2127"/>
            <a:ext cx="9144000" cy="107289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3359" y="170687"/>
            <a:ext cx="1575816" cy="78638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PROFIT,</a:t>
            </a:r>
            <a:r>
              <a:rPr dirty="0" spc="-35"/>
              <a:t> </a:t>
            </a:r>
            <a:r>
              <a:rPr dirty="0" spc="-5"/>
              <a:t>LOSS</a:t>
            </a:r>
            <a:r>
              <a:rPr dirty="0" spc="-10"/>
              <a:t> </a:t>
            </a:r>
            <a:r>
              <a:rPr dirty="0" spc="5"/>
              <a:t>AND</a:t>
            </a:r>
            <a:r>
              <a:rPr dirty="0" spc="-15"/>
              <a:t> </a:t>
            </a:r>
            <a:r>
              <a:rPr dirty="0" spc="-5"/>
              <a:t>DISCOUNT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45593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</a:t>
            </a:r>
            <a:r>
              <a:rPr dirty="0"/>
              <a:t>E</a:t>
            </a:r>
            <a:r>
              <a:rPr dirty="0" spc="-20"/>
              <a:t>R</a:t>
            </a:r>
            <a:r>
              <a:rPr dirty="0" spc="-5"/>
              <a:t>IOD</a:t>
            </a:r>
            <a:r>
              <a:rPr dirty="0" spc="-140"/>
              <a:t> </a:t>
            </a:r>
            <a:r>
              <a:rPr dirty="0" spc="-5"/>
              <a:t>7</a:t>
            </a:r>
          </a:p>
          <a:p>
            <a:pPr marL="12700">
              <a:lnSpc>
                <a:spcPct val="100000"/>
              </a:lnSpc>
              <a:spcBef>
                <a:spcPts val="1610"/>
              </a:spcBef>
            </a:pPr>
            <a:r>
              <a:rPr dirty="0" sz="1400" spc="-5" b="1">
                <a:latin typeface="Arial"/>
                <a:cs typeface="Arial"/>
              </a:rPr>
              <a:t>SUBJECT</a:t>
            </a:r>
            <a:r>
              <a:rPr dirty="0" sz="1400" spc="-8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85" b="1">
                <a:latin typeface="Arial"/>
                <a:cs typeface="Arial"/>
              </a:rPr>
              <a:t> </a:t>
            </a:r>
            <a:r>
              <a:rPr dirty="0" sz="1400" spc="-50" b="1">
                <a:latin typeface="Arial"/>
                <a:cs typeface="Arial"/>
              </a:rPr>
              <a:t>MATHEMATICS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</a:t>
            </a:r>
            <a:r>
              <a:rPr dirty="0" sz="1400" spc="-35" b="1">
                <a:latin typeface="Arial"/>
                <a:cs typeface="Arial"/>
              </a:rPr>
              <a:t>A</a:t>
            </a:r>
            <a:r>
              <a:rPr dirty="0" sz="1400" spc="-5" b="1">
                <a:latin typeface="Arial"/>
                <a:cs typeface="Arial"/>
              </a:rPr>
              <a:t>P</a:t>
            </a:r>
            <a:r>
              <a:rPr dirty="0" sz="1400" spc="-20" b="1">
                <a:latin typeface="Arial"/>
                <a:cs typeface="Arial"/>
              </a:rPr>
              <a:t>T</a:t>
            </a:r>
            <a:r>
              <a:rPr dirty="0" sz="1400" spc="-5" b="1">
                <a:latin typeface="Arial"/>
                <a:cs typeface="Arial"/>
              </a:rPr>
              <a:t>E</a:t>
            </a:r>
            <a:r>
              <a:rPr dirty="0" sz="1400" spc="-10" b="1">
                <a:latin typeface="Arial"/>
                <a:cs typeface="Arial"/>
              </a:rPr>
              <a:t>R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NU</a:t>
            </a:r>
            <a:r>
              <a:rPr dirty="0" sz="1400" spc="5" b="1">
                <a:latin typeface="Arial"/>
                <a:cs typeface="Arial"/>
              </a:rPr>
              <a:t>M</a:t>
            </a:r>
            <a:r>
              <a:rPr dirty="0" sz="1400" spc="-10" b="1">
                <a:latin typeface="Arial"/>
                <a:cs typeface="Arial"/>
              </a:rPr>
              <a:t>B</a:t>
            </a:r>
            <a:r>
              <a:rPr dirty="0" sz="1400" spc="-5" b="1">
                <a:latin typeface="Arial"/>
                <a:cs typeface="Arial"/>
              </a:rPr>
              <a:t>E</a:t>
            </a:r>
            <a:r>
              <a:rPr dirty="0" sz="1400" spc="-5" b="1">
                <a:latin typeface="Arial"/>
                <a:cs typeface="Arial"/>
              </a:rPr>
              <a:t>R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8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</a:t>
            </a:r>
            <a:r>
              <a:rPr dirty="0" sz="1400" spc="-35" b="1">
                <a:latin typeface="Arial"/>
                <a:cs typeface="Arial"/>
              </a:rPr>
              <a:t>A</a:t>
            </a:r>
            <a:r>
              <a:rPr dirty="0" sz="1400" spc="-5" b="1">
                <a:latin typeface="Arial"/>
                <a:cs typeface="Arial"/>
              </a:rPr>
              <a:t>P</a:t>
            </a:r>
            <a:r>
              <a:rPr dirty="0" sz="1400" spc="-20" b="1">
                <a:latin typeface="Arial"/>
                <a:cs typeface="Arial"/>
              </a:rPr>
              <a:t>T</a:t>
            </a:r>
            <a:r>
              <a:rPr dirty="0" sz="1400" spc="-5" b="1">
                <a:latin typeface="Arial"/>
                <a:cs typeface="Arial"/>
              </a:rPr>
              <a:t>E</a:t>
            </a:r>
            <a:r>
              <a:rPr dirty="0" sz="1400" spc="-10" b="1">
                <a:latin typeface="Arial"/>
                <a:cs typeface="Arial"/>
              </a:rPr>
              <a:t>R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</a:t>
            </a:r>
            <a:r>
              <a:rPr dirty="0" sz="1400" spc="-30" b="1">
                <a:latin typeface="Arial"/>
                <a:cs typeface="Arial"/>
              </a:rPr>
              <a:t>A</a:t>
            </a:r>
            <a:r>
              <a:rPr dirty="0" sz="1400" spc="5" b="1">
                <a:latin typeface="Arial"/>
                <a:cs typeface="Arial"/>
              </a:rPr>
              <a:t>M</a:t>
            </a:r>
            <a:r>
              <a:rPr dirty="0" sz="1400" spc="-10" b="1">
                <a:latin typeface="Arial"/>
                <a:cs typeface="Arial"/>
              </a:rPr>
              <a:t>E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30" b="1">
                <a:latin typeface="Arial"/>
                <a:cs typeface="Arial"/>
              </a:rPr>
              <a:t>P</a:t>
            </a:r>
            <a:r>
              <a:rPr dirty="0" sz="1400" spc="-35" b="1">
                <a:latin typeface="Arial"/>
                <a:cs typeface="Arial"/>
              </a:rPr>
              <a:t>R</a:t>
            </a:r>
            <a:r>
              <a:rPr dirty="0" sz="1400" spc="-40" b="1">
                <a:latin typeface="Arial"/>
                <a:cs typeface="Arial"/>
              </a:rPr>
              <a:t>O</a:t>
            </a:r>
            <a:r>
              <a:rPr dirty="0" sz="1400" spc="-40" b="1">
                <a:latin typeface="Arial"/>
                <a:cs typeface="Arial"/>
              </a:rPr>
              <a:t>F</a:t>
            </a:r>
            <a:r>
              <a:rPr dirty="0" sz="1400" spc="-35" b="1">
                <a:latin typeface="Arial"/>
                <a:cs typeface="Arial"/>
              </a:rPr>
              <a:t>I</a:t>
            </a:r>
            <a:r>
              <a:rPr dirty="0" sz="1400" spc="-185" b="1">
                <a:latin typeface="Arial"/>
                <a:cs typeface="Arial"/>
              </a:rPr>
              <a:t>T</a:t>
            </a:r>
            <a:r>
              <a:rPr dirty="0" sz="1400" spc="-5" b="1">
                <a:latin typeface="Arial"/>
                <a:cs typeface="Arial"/>
              </a:rPr>
              <a:t>,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45" b="1">
                <a:latin typeface="Arial"/>
                <a:cs typeface="Arial"/>
              </a:rPr>
              <a:t>L</a:t>
            </a:r>
            <a:r>
              <a:rPr dirty="0" sz="1400" spc="-40" b="1">
                <a:latin typeface="Arial"/>
                <a:cs typeface="Arial"/>
              </a:rPr>
              <a:t>O</a:t>
            </a:r>
            <a:r>
              <a:rPr dirty="0" sz="1400" spc="-30" b="1">
                <a:latin typeface="Arial"/>
                <a:cs typeface="Arial"/>
              </a:rPr>
              <a:t>S</a:t>
            </a:r>
            <a:r>
              <a:rPr dirty="0" sz="1400" spc="-10" b="1">
                <a:latin typeface="Arial"/>
                <a:cs typeface="Arial"/>
              </a:rPr>
              <a:t>S</a:t>
            </a:r>
            <a:r>
              <a:rPr dirty="0" sz="1400" spc="-95" b="1">
                <a:latin typeface="Arial"/>
                <a:cs typeface="Arial"/>
              </a:rPr>
              <a:t> </a:t>
            </a:r>
            <a:r>
              <a:rPr dirty="0" sz="1400" spc="-55" b="1">
                <a:latin typeface="Arial"/>
                <a:cs typeface="Arial"/>
              </a:rPr>
              <a:t>A</a:t>
            </a:r>
            <a:r>
              <a:rPr dirty="0" sz="1400" spc="-35" b="1">
                <a:latin typeface="Arial"/>
                <a:cs typeface="Arial"/>
              </a:rPr>
              <a:t>N</a:t>
            </a:r>
            <a:r>
              <a:rPr dirty="0" sz="1400" spc="-10" b="1">
                <a:latin typeface="Arial"/>
                <a:cs typeface="Arial"/>
              </a:rPr>
              <a:t>D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35" b="1">
                <a:latin typeface="Arial"/>
                <a:cs typeface="Arial"/>
              </a:rPr>
              <a:t>D</a:t>
            </a:r>
            <a:r>
              <a:rPr dirty="0" sz="1400" spc="-35" b="1">
                <a:latin typeface="Arial"/>
                <a:cs typeface="Arial"/>
              </a:rPr>
              <a:t>I</a:t>
            </a:r>
            <a:r>
              <a:rPr dirty="0" sz="1400" spc="-30" b="1">
                <a:latin typeface="Arial"/>
                <a:cs typeface="Arial"/>
              </a:rPr>
              <a:t>S</a:t>
            </a:r>
            <a:r>
              <a:rPr dirty="0" sz="1400" spc="-35" b="1">
                <a:latin typeface="Arial"/>
                <a:cs typeface="Arial"/>
              </a:rPr>
              <a:t>C</a:t>
            </a:r>
            <a:r>
              <a:rPr dirty="0" sz="1400" spc="-40" b="1">
                <a:latin typeface="Arial"/>
                <a:cs typeface="Arial"/>
              </a:rPr>
              <a:t>O</a:t>
            </a:r>
            <a:r>
              <a:rPr dirty="0" sz="1400" spc="-35" b="1">
                <a:latin typeface="Arial"/>
                <a:cs typeface="Arial"/>
              </a:rPr>
              <a:t>UN</a:t>
            </a:r>
            <a:r>
              <a:rPr dirty="0" sz="1400" spc="-5" b="1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565"/>
            <a:ext cx="1980564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5"/>
              <a:t>Exercise-</a:t>
            </a:r>
            <a:r>
              <a:rPr dirty="0" spc="-125"/>
              <a:t> </a:t>
            </a:r>
            <a:r>
              <a:rPr dirty="0" spc="-5"/>
              <a:t>8(F)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222044" y="1606422"/>
            <a:ext cx="6914515" cy="16725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Question</a:t>
            </a:r>
            <a:r>
              <a:rPr dirty="0" sz="1800">
                <a:latin typeface="Calibri"/>
                <a:cs typeface="Calibri"/>
              </a:rPr>
              <a:t> 5.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buys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article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₹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8,000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sold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to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B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at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20%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profit.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If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rate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5">
                <a:latin typeface="Calibri"/>
                <a:cs typeface="Calibri"/>
              </a:rPr>
              <a:t>of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tax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latin typeface="Calibri"/>
                <a:cs typeface="Calibri"/>
              </a:rPr>
              <a:t>under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80">
                <a:latin typeface="Calibri"/>
                <a:cs typeface="Calibri"/>
              </a:rPr>
              <a:t>VAT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8%,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find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255904" indent="-243840">
              <a:lnSpc>
                <a:spcPct val="100000"/>
              </a:lnSpc>
              <a:buAutoNum type="romanLcParenBoth"/>
              <a:tabLst>
                <a:tab pos="256540" algn="l"/>
              </a:tabLst>
            </a:pPr>
            <a:r>
              <a:rPr dirty="0" sz="1800" spc="-20">
                <a:latin typeface="Calibri"/>
                <a:cs typeface="Calibri"/>
              </a:rPr>
              <a:t>tax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paid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by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marL="307975" indent="-295910">
              <a:lnSpc>
                <a:spcPct val="100000"/>
              </a:lnSpc>
              <a:spcBef>
                <a:spcPts val="5"/>
              </a:spcBef>
              <a:buAutoNum type="romanLcParenBoth"/>
              <a:tabLst>
                <a:tab pos="308610" algn="l"/>
              </a:tabLst>
            </a:pPr>
            <a:r>
              <a:rPr dirty="0" sz="1800" spc="-20">
                <a:latin typeface="Calibri"/>
                <a:cs typeface="Calibri"/>
              </a:rPr>
              <a:t>tax</a:t>
            </a:r>
            <a:r>
              <a:rPr dirty="0" sz="1800" spc="-10">
                <a:latin typeface="Calibri"/>
                <a:cs typeface="Calibri"/>
              </a:rPr>
              <a:t> charged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by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marL="361950" indent="-349885">
              <a:lnSpc>
                <a:spcPct val="100000"/>
              </a:lnSpc>
              <a:buAutoNum type="romanLcParenBoth"/>
              <a:tabLst>
                <a:tab pos="362585" algn="l"/>
              </a:tabLst>
            </a:pPr>
            <a:r>
              <a:rPr dirty="0" sz="1800" spc="-80">
                <a:latin typeface="Calibri"/>
                <a:cs typeface="Calibri"/>
              </a:rPr>
              <a:t>VAT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paid by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565"/>
            <a:ext cx="1360805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Solution: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90800" y="521207"/>
            <a:ext cx="3623271" cy="393086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565"/>
            <a:ext cx="1980564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5"/>
              <a:t>Exercise-</a:t>
            </a:r>
            <a:r>
              <a:rPr dirty="0" spc="-125"/>
              <a:t> </a:t>
            </a:r>
            <a:r>
              <a:rPr dirty="0" spc="-5"/>
              <a:t>8(F)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450975" y="1858517"/>
            <a:ext cx="582104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Question </a:t>
            </a:r>
            <a:r>
              <a:rPr dirty="0" sz="1800">
                <a:latin typeface="Calibri"/>
                <a:cs typeface="Calibri"/>
              </a:rPr>
              <a:t>6.</a:t>
            </a:r>
            <a:endParaRPr sz="18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15">
                <a:latin typeface="Calibri"/>
                <a:cs typeface="Calibri"/>
              </a:rPr>
              <a:t>shopkeeper </a:t>
            </a:r>
            <a:r>
              <a:rPr dirty="0" sz="1800" spc="-10">
                <a:latin typeface="Calibri"/>
                <a:cs typeface="Calibri"/>
              </a:rPr>
              <a:t>purchases </a:t>
            </a:r>
            <a:r>
              <a:rPr dirty="0" sz="1800">
                <a:latin typeface="Calibri"/>
                <a:cs typeface="Calibri"/>
              </a:rPr>
              <a:t>an </a:t>
            </a:r>
            <a:r>
              <a:rPr dirty="0" sz="1800" spc="-5">
                <a:latin typeface="Calibri"/>
                <a:cs typeface="Calibri"/>
              </a:rPr>
              <a:t>article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>
                <a:latin typeface="Calibri"/>
                <a:cs typeface="Calibri"/>
              </a:rPr>
              <a:t>₹ 12,400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 spc="-10">
                <a:latin typeface="Calibri"/>
                <a:cs typeface="Calibri"/>
              </a:rPr>
              <a:t>sells </a:t>
            </a:r>
            <a:r>
              <a:rPr dirty="0" sz="1800" spc="-5">
                <a:latin typeface="Calibri"/>
                <a:cs typeface="Calibri"/>
              </a:rPr>
              <a:t>it </a:t>
            </a:r>
            <a:r>
              <a:rPr dirty="0" sz="1800" spc="-20">
                <a:latin typeface="Calibri"/>
                <a:cs typeface="Calibri"/>
              </a:rPr>
              <a:t>to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customer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>
                <a:latin typeface="Calibri"/>
                <a:cs typeface="Calibri"/>
              </a:rPr>
              <a:t>₹ 17,000. If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20">
                <a:latin typeface="Calibri"/>
                <a:cs typeface="Calibri"/>
              </a:rPr>
              <a:t>tax </a:t>
            </a:r>
            <a:r>
              <a:rPr dirty="0" sz="1800" spc="-10">
                <a:latin typeface="Calibri"/>
                <a:cs typeface="Calibri"/>
              </a:rPr>
              <a:t>under </a:t>
            </a:r>
            <a:r>
              <a:rPr dirty="0" sz="1800" spc="-85">
                <a:latin typeface="Calibri"/>
                <a:cs typeface="Calibri"/>
              </a:rPr>
              <a:t>VAT </a:t>
            </a:r>
            <a:r>
              <a:rPr dirty="0" sz="1800">
                <a:latin typeface="Calibri"/>
                <a:cs typeface="Calibri"/>
              </a:rPr>
              <a:t>is 8%, </a:t>
            </a:r>
            <a:r>
              <a:rPr dirty="0" sz="1800" spc="-10">
                <a:latin typeface="Calibri"/>
                <a:cs typeface="Calibri"/>
              </a:rPr>
              <a:t>find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85">
                <a:latin typeface="Calibri"/>
                <a:cs typeface="Calibri"/>
              </a:rPr>
              <a:t>VAT </a:t>
            </a:r>
            <a:r>
              <a:rPr dirty="0" sz="1800" spc="-8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paid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by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shopkeeper.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565"/>
            <a:ext cx="1360805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Solution: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1432" y="1511807"/>
            <a:ext cx="5193792" cy="183184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565"/>
            <a:ext cx="2719070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5"/>
              <a:t>Home</a:t>
            </a:r>
            <a:r>
              <a:rPr dirty="0" spc="-125"/>
              <a:t> </a:t>
            </a:r>
            <a:r>
              <a:rPr dirty="0"/>
              <a:t>Assignment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97250" y="2478023"/>
            <a:ext cx="1860550" cy="375285"/>
          </a:xfrm>
          <a:prstGeom prst="rect">
            <a:avLst/>
          </a:prstGeom>
          <a:solidFill>
            <a:srgbClr val="FFFF00"/>
          </a:solidFill>
          <a:ln w="635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0160">
              <a:lnSpc>
                <a:spcPts val="2825"/>
              </a:lnSpc>
            </a:pPr>
            <a:r>
              <a:rPr dirty="0" sz="2400" spc="-5">
                <a:latin typeface="Calibri"/>
                <a:cs typeface="Calibri"/>
              </a:rPr>
              <a:t>Exercise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8(F)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5683" y="1883166"/>
            <a:ext cx="7038975" cy="1423035"/>
          </a:xfrm>
          <a:prstGeom prst="rect"/>
        </p:spPr>
        <p:txBody>
          <a:bodyPr wrap="square" lIns="0" tIns="10096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795"/>
              </a:spcBef>
            </a:pPr>
            <a:r>
              <a:rPr dirty="0" sz="4000" spc="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23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5"/>
              </a:spcBef>
            </a:pPr>
            <a:r>
              <a:rPr dirty="0" sz="4000" spc="5">
                <a:latin typeface="Arial"/>
                <a:cs typeface="Arial"/>
              </a:rPr>
              <a:t>ODM</a:t>
            </a:r>
            <a:r>
              <a:rPr dirty="0" sz="4000" spc="-90">
                <a:latin typeface="Arial"/>
                <a:cs typeface="Arial"/>
              </a:rPr>
              <a:t> </a:t>
            </a:r>
            <a:r>
              <a:rPr dirty="0" sz="4000" spc="5">
                <a:latin typeface="Arial"/>
                <a:cs typeface="Arial"/>
              </a:rPr>
              <a:t>EDUCATIONAL</a:t>
            </a:r>
            <a:r>
              <a:rPr dirty="0" sz="4000" spc="-229">
                <a:latin typeface="Arial"/>
                <a:cs typeface="Arial"/>
              </a:rPr>
              <a:t> </a:t>
            </a:r>
            <a:r>
              <a:rPr dirty="0" sz="4000" spc="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9940" y="453085"/>
            <a:ext cx="2596515" cy="4540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800" spc="-5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z="2800" spc="-1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dirty="0" sz="2800">
                <a:solidFill>
                  <a:srgbClr val="FF0000"/>
                </a:solidFill>
                <a:latin typeface="Calibri"/>
                <a:cs typeface="Calibri"/>
              </a:rPr>
              <a:t>ar</a:t>
            </a:r>
            <a:r>
              <a:rPr dirty="0" sz="2800" spc="-1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z="280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z="2800" spc="-5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dirty="0" sz="280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dirty="0" sz="2800" spc="-18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800" spc="-15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z="2800" spc="-35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dirty="0" sz="2800" spc="-55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dirty="0" sz="2800" spc="-65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dirty="0" sz="2800" spc="-15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z="2800" spc="-3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dirty="0" sz="2800" spc="5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9772" y="1224787"/>
            <a:ext cx="38061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Calibri"/>
                <a:cs typeface="Calibri"/>
              </a:rPr>
              <a:t>Students</a:t>
            </a:r>
            <a:r>
              <a:rPr dirty="0" sz="1800" spc="5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will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able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to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know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about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5">
                <a:latin typeface="Calibri"/>
                <a:cs typeface="Calibri"/>
              </a:rPr>
              <a:t>GST.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337819"/>
            <a:ext cx="25825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Previous</a:t>
            </a:r>
            <a:r>
              <a:rPr dirty="0" sz="2400" spc="-60"/>
              <a:t> </a:t>
            </a:r>
            <a:r>
              <a:rPr dirty="0" sz="2400"/>
              <a:t>knowledge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12444" y="996441"/>
            <a:ext cx="7660005" cy="16725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Question </a:t>
            </a:r>
            <a:r>
              <a:rPr dirty="0" sz="1800">
                <a:latin typeface="Calibri"/>
                <a:cs typeface="Calibri"/>
              </a:rPr>
              <a:t>1.</a:t>
            </a:r>
            <a:endParaRPr sz="1800">
              <a:latin typeface="Calibri"/>
              <a:cs typeface="Calibri"/>
            </a:endParaRPr>
          </a:p>
          <a:p>
            <a:pPr marL="64135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Rajat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purchases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10">
                <a:latin typeface="Calibri"/>
                <a:cs typeface="Calibri"/>
              </a:rPr>
              <a:t>wrist-watch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costing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Rs.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540. The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rate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Sales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5">
                <a:latin typeface="Calibri"/>
                <a:cs typeface="Calibri"/>
              </a:rPr>
              <a:t>Tax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8%.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Find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15">
                <a:latin typeface="Calibri"/>
                <a:cs typeface="Calibri"/>
              </a:rPr>
              <a:t>total</a:t>
            </a:r>
            <a:r>
              <a:rPr dirty="0" sz="1800" spc="-10">
                <a:latin typeface="Calibri"/>
                <a:cs typeface="Calibri"/>
              </a:rPr>
              <a:t> amount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paid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by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Rajat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watch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latin typeface="Calibri"/>
                <a:cs typeface="Calibri"/>
              </a:rPr>
              <a:t>Question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2.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price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 a </a:t>
            </a:r>
            <a:r>
              <a:rPr dirty="0" sz="1800" spc="-10">
                <a:latin typeface="Calibri"/>
                <a:cs typeface="Calibri"/>
              </a:rPr>
              <a:t>washing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machine,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inclusive</a:t>
            </a:r>
            <a:r>
              <a:rPr dirty="0" sz="1800" spc="6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sales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tax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₹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13,530/-. If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Sales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5">
                <a:latin typeface="Calibri"/>
                <a:cs typeface="Calibri"/>
              </a:rPr>
              <a:t>Tax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>
                <a:latin typeface="Calibri"/>
                <a:cs typeface="Calibri"/>
              </a:rPr>
              <a:t> 10%,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find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its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basic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(cost) </a:t>
            </a:r>
            <a:r>
              <a:rPr dirty="0" sz="1800" spc="-5">
                <a:latin typeface="Calibri"/>
                <a:cs typeface="Calibri"/>
              </a:rPr>
              <a:t>price.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78765"/>
            <a:ext cx="1980564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5"/>
              <a:t>Exercise-</a:t>
            </a:r>
            <a:r>
              <a:rPr dirty="0" spc="-125"/>
              <a:t> </a:t>
            </a:r>
            <a:r>
              <a:rPr dirty="0" spc="-5"/>
              <a:t>8(F)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04" y="873963"/>
            <a:ext cx="8195945" cy="16725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Question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shopkeeper</a:t>
            </a:r>
            <a:r>
              <a:rPr dirty="0" sz="1800" spc="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buys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article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for ₹ 8,000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and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sells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it</a:t>
            </a:r>
            <a:r>
              <a:rPr dirty="0" sz="1800">
                <a:latin typeface="Calibri"/>
                <a:cs typeface="Calibri"/>
              </a:rPr>
              <a:t> for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₹ 10,000. If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rate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tax</a:t>
            </a:r>
            <a:r>
              <a:rPr dirty="0" sz="1800" spc="-10">
                <a:latin typeface="Calibri"/>
                <a:cs typeface="Calibri"/>
              </a:rPr>
              <a:t> under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VAT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10%,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find</a:t>
            </a:r>
            <a:r>
              <a:rPr dirty="0" sz="1800">
                <a:latin typeface="Calibri"/>
                <a:cs typeface="Calibri"/>
              </a:rPr>
              <a:t> :</a:t>
            </a:r>
            <a:endParaRPr sz="1800">
              <a:latin typeface="Calibri"/>
              <a:cs typeface="Calibri"/>
            </a:endParaRPr>
          </a:p>
          <a:p>
            <a:pPr marL="255904" indent="-243840">
              <a:lnSpc>
                <a:spcPct val="100000"/>
              </a:lnSpc>
              <a:buAutoNum type="romanLcParenBoth"/>
              <a:tabLst>
                <a:tab pos="256540" algn="l"/>
              </a:tabLst>
            </a:pPr>
            <a:r>
              <a:rPr dirty="0" sz="1800">
                <a:latin typeface="Calibri"/>
                <a:cs typeface="Calibri"/>
              </a:rPr>
              <a:t>tax</a:t>
            </a:r>
            <a:r>
              <a:rPr dirty="0" sz="1800" spc="-5">
                <a:latin typeface="Calibri"/>
                <a:cs typeface="Calibri"/>
              </a:rPr>
              <a:t> paid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by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shopkeeper</a:t>
            </a:r>
            <a:endParaRPr sz="1800">
              <a:latin typeface="Calibri"/>
              <a:cs typeface="Calibri"/>
            </a:endParaRPr>
          </a:p>
          <a:p>
            <a:pPr marL="307340" indent="-295275">
              <a:lnSpc>
                <a:spcPct val="100000"/>
              </a:lnSpc>
              <a:buAutoNum type="romanLcParenBoth"/>
              <a:tabLst>
                <a:tab pos="307975" algn="l"/>
              </a:tabLst>
            </a:pPr>
            <a:r>
              <a:rPr dirty="0" sz="1800">
                <a:latin typeface="Calibri"/>
                <a:cs typeface="Calibri"/>
              </a:rPr>
              <a:t>tax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charged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by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shopkeeper</a:t>
            </a:r>
            <a:endParaRPr sz="1800">
              <a:latin typeface="Calibri"/>
              <a:cs typeface="Calibri"/>
            </a:endParaRPr>
          </a:p>
          <a:p>
            <a:pPr marL="362585" indent="-350520">
              <a:lnSpc>
                <a:spcPct val="100000"/>
              </a:lnSpc>
              <a:spcBef>
                <a:spcPts val="5"/>
              </a:spcBef>
              <a:buAutoNum type="romanLcParenBoth"/>
              <a:tabLst>
                <a:tab pos="363220" algn="l"/>
              </a:tabLst>
            </a:pPr>
            <a:r>
              <a:rPr dirty="0" sz="1800" spc="-5">
                <a:latin typeface="Calibri"/>
                <a:cs typeface="Calibri"/>
              </a:rPr>
              <a:t>VAT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paid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shopkeeper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78765"/>
            <a:ext cx="1360805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Solution: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0" y="597407"/>
            <a:ext cx="4311147" cy="302583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565"/>
            <a:ext cx="1980564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5"/>
              <a:t>Exercise-</a:t>
            </a:r>
            <a:r>
              <a:rPr dirty="0" spc="-125"/>
              <a:t> </a:t>
            </a:r>
            <a:r>
              <a:rPr dirty="0" spc="-5"/>
              <a:t>8(F)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88644" y="1300937"/>
            <a:ext cx="6777990" cy="849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Question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2.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5">
                <a:latin typeface="Calibri"/>
                <a:cs typeface="Calibri"/>
              </a:rPr>
              <a:t> trader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buys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some</a:t>
            </a:r>
            <a:r>
              <a:rPr dirty="0" sz="1800" spc="-10">
                <a:latin typeface="Calibri"/>
                <a:cs typeface="Calibri"/>
              </a:rPr>
              <a:t> goods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₹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12,000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sells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them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₹ 15,000. If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30">
                <a:latin typeface="Calibri"/>
                <a:cs typeface="Calibri"/>
              </a:rPr>
              <a:t>rate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20">
                <a:latin typeface="Calibri"/>
                <a:cs typeface="Calibri"/>
              </a:rPr>
              <a:t> tax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under</a:t>
            </a:r>
            <a:r>
              <a:rPr dirty="0" sz="1800" spc="70">
                <a:latin typeface="Calibri"/>
                <a:cs typeface="Calibri"/>
              </a:rPr>
              <a:t> </a:t>
            </a:r>
            <a:r>
              <a:rPr dirty="0" sz="1800" spc="-85">
                <a:latin typeface="Calibri"/>
                <a:cs typeface="Calibri"/>
              </a:rPr>
              <a:t>VAT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 </a:t>
            </a:r>
            <a:r>
              <a:rPr dirty="0" sz="1800">
                <a:latin typeface="Calibri"/>
                <a:cs typeface="Calibri"/>
              </a:rPr>
              <a:t>12%,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find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85">
                <a:latin typeface="Calibri"/>
                <a:cs typeface="Calibri"/>
              </a:rPr>
              <a:t>VAT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paid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by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trader?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565"/>
            <a:ext cx="1360805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Solution: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57400" y="643127"/>
            <a:ext cx="4032095" cy="31120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900" y="102565"/>
            <a:ext cx="1980564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5"/>
              <a:t>Exercise-</a:t>
            </a:r>
            <a:r>
              <a:rPr dirty="0" spc="-125"/>
              <a:t> </a:t>
            </a:r>
            <a:r>
              <a:rPr dirty="0" spc="-5"/>
              <a:t>8(F)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64844" y="1996515"/>
            <a:ext cx="6779895" cy="1123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Question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3.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marked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price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article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₹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7,000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-10">
                <a:latin typeface="Calibri"/>
                <a:cs typeface="Calibri"/>
              </a:rPr>
              <a:t> available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>
                <a:latin typeface="Calibri"/>
                <a:cs typeface="Calibri"/>
              </a:rPr>
              <a:t> 20% </a:t>
            </a:r>
            <a:r>
              <a:rPr dirty="0" sz="1800" spc="-10">
                <a:latin typeface="Calibri"/>
                <a:cs typeface="Calibri"/>
              </a:rPr>
              <a:t>discount.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Manoj </a:t>
            </a:r>
            <a:r>
              <a:rPr dirty="0" sz="1800" spc="-15">
                <a:latin typeface="Calibri"/>
                <a:cs typeface="Calibri"/>
              </a:rPr>
              <a:t>buys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this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article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then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sold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its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marked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price.</a:t>
            </a:r>
            <a:r>
              <a:rPr dirty="0" sz="1800" spc="5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If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rate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tax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each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state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10%, </a:t>
            </a:r>
            <a:r>
              <a:rPr dirty="0" sz="1800" spc="-10">
                <a:latin typeface="Calibri"/>
                <a:cs typeface="Calibri"/>
              </a:rPr>
              <a:t>find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85">
                <a:latin typeface="Calibri"/>
                <a:cs typeface="Calibri"/>
              </a:rPr>
              <a:t>VAT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paid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by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Manoj.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565"/>
            <a:ext cx="1360805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Solution: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33600" y="481583"/>
            <a:ext cx="4003409" cy="3433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2022-02-02T03:15:04Z</dcterms:created>
  <dcterms:modified xsi:type="dcterms:W3CDTF">2022-02-02T03:15:04Z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2022-02-02T00:00:00Z</vt:filetime>
  </property>
</Properties>
</file>