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</p:sldIdLst>
  <p:sldSz cy="5162550" cx="9144000"/>
  <p:notesSz cx="9144000" cy="516255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880">
          <p15:clr>
            <a:srgbClr val="000000"/>
          </p15:clr>
        </p15:guide>
        <p15:guide id="2" pos="2160">
          <p15:clr>
            <a:srgbClr val="000000"/>
          </p15:clr>
        </p15:guide>
      </p15:sldGuideLst>
    </p:ext>
    <p:ext uri="http://customooxmlschemas.google.com/">
      <go:slidesCustomData xmlns:go="http://customooxmlschemas.google.com/" r:id="rId20" roundtripDataSignature="AMtx7mh4quJXh06j4ASVq/OYoIxto2Q7U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880" orient="horz"/>
        <p:guide pos="216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customschemas.google.com/relationships/presentationmetadata" Target="meta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524300" y="387175"/>
            <a:ext cx="6096300" cy="19359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914400" y="2452200"/>
            <a:ext cx="7315200" cy="2323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:notes"/>
          <p:cNvSpPr txBox="1"/>
          <p:nvPr>
            <p:ph idx="1" type="body"/>
          </p:nvPr>
        </p:nvSpPr>
        <p:spPr>
          <a:xfrm>
            <a:off x="914400" y="2452200"/>
            <a:ext cx="7315200" cy="232312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" name="Google Shape;41;p1:notes"/>
          <p:cNvSpPr/>
          <p:nvPr>
            <p:ph idx="2" type="sldImg"/>
          </p:nvPr>
        </p:nvSpPr>
        <p:spPr>
          <a:xfrm>
            <a:off x="1524300" y="387175"/>
            <a:ext cx="6096300" cy="19359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0:notes"/>
          <p:cNvSpPr txBox="1"/>
          <p:nvPr>
            <p:ph idx="1" type="body"/>
          </p:nvPr>
        </p:nvSpPr>
        <p:spPr>
          <a:xfrm>
            <a:off x="914400" y="2452200"/>
            <a:ext cx="7315200" cy="232312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10:notes"/>
          <p:cNvSpPr/>
          <p:nvPr>
            <p:ph idx="2" type="sldImg"/>
          </p:nvPr>
        </p:nvSpPr>
        <p:spPr>
          <a:xfrm>
            <a:off x="1524300" y="387175"/>
            <a:ext cx="6096300" cy="19359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1:notes"/>
          <p:cNvSpPr txBox="1"/>
          <p:nvPr>
            <p:ph idx="1" type="body"/>
          </p:nvPr>
        </p:nvSpPr>
        <p:spPr>
          <a:xfrm>
            <a:off x="914400" y="2452200"/>
            <a:ext cx="7315200" cy="232312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11:notes"/>
          <p:cNvSpPr/>
          <p:nvPr>
            <p:ph idx="2" type="sldImg"/>
          </p:nvPr>
        </p:nvSpPr>
        <p:spPr>
          <a:xfrm>
            <a:off x="1524300" y="387175"/>
            <a:ext cx="6096300" cy="19359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2:notes"/>
          <p:cNvSpPr txBox="1"/>
          <p:nvPr>
            <p:ph idx="1" type="body"/>
          </p:nvPr>
        </p:nvSpPr>
        <p:spPr>
          <a:xfrm>
            <a:off x="914400" y="2452200"/>
            <a:ext cx="7315200" cy="232312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" name="Google Shape;119;p12:notes"/>
          <p:cNvSpPr/>
          <p:nvPr>
            <p:ph idx="2" type="sldImg"/>
          </p:nvPr>
        </p:nvSpPr>
        <p:spPr>
          <a:xfrm>
            <a:off x="1524300" y="387175"/>
            <a:ext cx="6096300" cy="19359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3:notes"/>
          <p:cNvSpPr txBox="1"/>
          <p:nvPr>
            <p:ph idx="1" type="body"/>
          </p:nvPr>
        </p:nvSpPr>
        <p:spPr>
          <a:xfrm>
            <a:off x="914400" y="2452200"/>
            <a:ext cx="7315200" cy="232312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Google Shape;126;p13:notes"/>
          <p:cNvSpPr/>
          <p:nvPr>
            <p:ph idx="2" type="sldImg"/>
          </p:nvPr>
        </p:nvSpPr>
        <p:spPr>
          <a:xfrm>
            <a:off x="1524300" y="387175"/>
            <a:ext cx="6096300" cy="19359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4:notes"/>
          <p:cNvSpPr txBox="1"/>
          <p:nvPr>
            <p:ph idx="1" type="body"/>
          </p:nvPr>
        </p:nvSpPr>
        <p:spPr>
          <a:xfrm>
            <a:off x="914400" y="2452200"/>
            <a:ext cx="7315200" cy="232312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p14:notes"/>
          <p:cNvSpPr/>
          <p:nvPr>
            <p:ph idx="2" type="sldImg"/>
          </p:nvPr>
        </p:nvSpPr>
        <p:spPr>
          <a:xfrm>
            <a:off x="1524300" y="387175"/>
            <a:ext cx="6096300" cy="19359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2:notes"/>
          <p:cNvSpPr txBox="1"/>
          <p:nvPr>
            <p:ph idx="1" type="body"/>
          </p:nvPr>
        </p:nvSpPr>
        <p:spPr>
          <a:xfrm>
            <a:off x="914400" y="2452200"/>
            <a:ext cx="7315200" cy="232312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" name="Google Shape;49;p2:notes"/>
          <p:cNvSpPr/>
          <p:nvPr>
            <p:ph idx="2" type="sldImg"/>
          </p:nvPr>
        </p:nvSpPr>
        <p:spPr>
          <a:xfrm>
            <a:off x="1524300" y="387175"/>
            <a:ext cx="6096300" cy="19359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3:notes"/>
          <p:cNvSpPr txBox="1"/>
          <p:nvPr>
            <p:ph idx="1" type="body"/>
          </p:nvPr>
        </p:nvSpPr>
        <p:spPr>
          <a:xfrm>
            <a:off x="914400" y="2452200"/>
            <a:ext cx="7315200" cy="232312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" name="Google Shape;56;p3:notes"/>
          <p:cNvSpPr/>
          <p:nvPr>
            <p:ph idx="2" type="sldImg"/>
          </p:nvPr>
        </p:nvSpPr>
        <p:spPr>
          <a:xfrm>
            <a:off x="1524300" y="387175"/>
            <a:ext cx="6096300" cy="19359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4:notes"/>
          <p:cNvSpPr txBox="1"/>
          <p:nvPr>
            <p:ph idx="1" type="body"/>
          </p:nvPr>
        </p:nvSpPr>
        <p:spPr>
          <a:xfrm>
            <a:off x="914400" y="2452200"/>
            <a:ext cx="7315200" cy="232312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" name="Google Shape;63;p4:notes"/>
          <p:cNvSpPr/>
          <p:nvPr>
            <p:ph idx="2" type="sldImg"/>
          </p:nvPr>
        </p:nvSpPr>
        <p:spPr>
          <a:xfrm>
            <a:off x="1524300" y="387175"/>
            <a:ext cx="6096300" cy="19359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5:notes"/>
          <p:cNvSpPr txBox="1"/>
          <p:nvPr>
            <p:ph idx="1" type="body"/>
          </p:nvPr>
        </p:nvSpPr>
        <p:spPr>
          <a:xfrm>
            <a:off x="914400" y="2452200"/>
            <a:ext cx="7315200" cy="232312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" name="Google Shape;70;p5:notes"/>
          <p:cNvSpPr/>
          <p:nvPr>
            <p:ph idx="2" type="sldImg"/>
          </p:nvPr>
        </p:nvSpPr>
        <p:spPr>
          <a:xfrm>
            <a:off x="1524300" y="387175"/>
            <a:ext cx="6096300" cy="19359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6:notes"/>
          <p:cNvSpPr txBox="1"/>
          <p:nvPr>
            <p:ph idx="1" type="body"/>
          </p:nvPr>
        </p:nvSpPr>
        <p:spPr>
          <a:xfrm>
            <a:off x="914400" y="2452200"/>
            <a:ext cx="7315200" cy="232312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" name="Google Shape;77;p6:notes"/>
          <p:cNvSpPr/>
          <p:nvPr>
            <p:ph idx="2" type="sldImg"/>
          </p:nvPr>
        </p:nvSpPr>
        <p:spPr>
          <a:xfrm>
            <a:off x="1524300" y="387175"/>
            <a:ext cx="6096300" cy="19359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7:notes"/>
          <p:cNvSpPr txBox="1"/>
          <p:nvPr>
            <p:ph idx="1" type="body"/>
          </p:nvPr>
        </p:nvSpPr>
        <p:spPr>
          <a:xfrm>
            <a:off x="914400" y="2452200"/>
            <a:ext cx="7315200" cy="232312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" name="Google Shape;84;p7:notes"/>
          <p:cNvSpPr/>
          <p:nvPr>
            <p:ph idx="2" type="sldImg"/>
          </p:nvPr>
        </p:nvSpPr>
        <p:spPr>
          <a:xfrm>
            <a:off x="1524300" y="387175"/>
            <a:ext cx="6096300" cy="19359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8:notes"/>
          <p:cNvSpPr txBox="1"/>
          <p:nvPr>
            <p:ph idx="1" type="body"/>
          </p:nvPr>
        </p:nvSpPr>
        <p:spPr>
          <a:xfrm>
            <a:off x="914400" y="2452200"/>
            <a:ext cx="7315200" cy="232312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p8:notes"/>
          <p:cNvSpPr/>
          <p:nvPr>
            <p:ph idx="2" type="sldImg"/>
          </p:nvPr>
        </p:nvSpPr>
        <p:spPr>
          <a:xfrm>
            <a:off x="1524300" y="387175"/>
            <a:ext cx="6096300" cy="19359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9:notes"/>
          <p:cNvSpPr txBox="1"/>
          <p:nvPr>
            <p:ph idx="1" type="body"/>
          </p:nvPr>
        </p:nvSpPr>
        <p:spPr>
          <a:xfrm>
            <a:off x="914400" y="2452200"/>
            <a:ext cx="7315200" cy="232312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9:notes"/>
          <p:cNvSpPr/>
          <p:nvPr>
            <p:ph idx="2" type="sldImg"/>
          </p:nvPr>
        </p:nvSpPr>
        <p:spPr>
          <a:xfrm>
            <a:off x="1524300" y="387175"/>
            <a:ext cx="6096300" cy="19359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6"/>
          <p:cNvSpPr txBox="1"/>
          <p:nvPr>
            <p:ph type="title"/>
          </p:nvPr>
        </p:nvSpPr>
        <p:spPr>
          <a:xfrm>
            <a:off x="3029204" y="1617344"/>
            <a:ext cx="4384675" cy="45338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8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6"/>
          <p:cNvSpPr txBox="1"/>
          <p:nvPr>
            <p:ph idx="1" type="body"/>
          </p:nvPr>
        </p:nvSpPr>
        <p:spPr>
          <a:xfrm>
            <a:off x="2302255" y="2059000"/>
            <a:ext cx="4139565" cy="12509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16"/>
          <p:cNvSpPr txBox="1"/>
          <p:nvPr>
            <p:ph idx="11" type="ftr"/>
          </p:nvPr>
        </p:nvSpPr>
        <p:spPr>
          <a:xfrm>
            <a:off x="3108960" y="4801171"/>
            <a:ext cx="2926080" cy="25812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6"/>
          <p:cNvSpPr txBox="1"/>
          <p:nvPr>
            <p:ph idx="10" type="dt"/>
          </p:nvPr>
        </p:nvSpPr>
        <p:spPr>
          <a:xfrm>
            <a:off x="457200" y="4801171"/>
            <a:ext cx="2103120" cy="25812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16"/>
          <p:cNvSpPr txBox="1"/>
          <p:nvPr>
            <p:ph idx="12" type="sldNum"/>
          </p:nvPr>
        </p:nvSpPr>
        <p:spPr>
          <a:xfrm>
            <a:off x="6583680" y="4801171"/>
            <a:ext cx="2103120" cy="25812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7"/>
          <p:cNvSpPr txBox="1"/>
          <p:nvPr>
            <p:ph type="ctrTitle"/>
          </p:nvPr>
        </p:nvSpPr>
        <p:spPr>
          <a:xfrm>
            <a:off x="389940" y="453085"/>
            <a:ext cx="8364118" cy="4540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7"/>
          <p:cNvSpPr txBox="1"/>
          <p:nvPr>
            <p:ph idx="1" type="subTitle"/>
          </p:nvPr>
        </p:nvSpPr>
        <p:spPr>
          <a:xfrm>
            <a:off x="1371600" y="2891028"/>
            <a:ext cx="6400800" cy="129063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7"/>
          <p:cNvSpPr txBox="1"/>
          <p:nvPr>
            <p:ph idx="11" type="ftr"/>
          </p:nvPr>
        </p:nvSpPr>
        <p:spPr>
          <a:xfrm>
            <a:off x="3108960" y="4801171"/>
            <a:ext cx="2926080" cy="25812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7"/>
          <p:cNvSpPr txBox="1"/>
          <p:nvPr>
            <p:ph idx="10" type="dt"/>
          </p:nvPr>
        </p:nvSpPr>
        <p:spPr>
          <a:xfrm>
            <a:off x="457200" y="4801171"/>
            <a:ext cx="2103120" cy="25812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7"/>
          <p:cNvSpPr txBox="1"/>
          <p:nvPr>
            <p:ph idx="12" type="sldNum"/>
          </p:nvPr>
        </p:nvSpPr>
        <p:spPr>
          <a:xfrm>
            <a:off x="6583680" y="4801171"/>
            <a:ext cx="2103120" cy="25812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>
  <p:cSld name="Title Only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8"/>
          <p:cNvSpPr txBox="1"/>
          <p:nvPr>
            <p:ph type="title"/>
          </p:nvPr>
        </p:nvSpPr>
        <p:spPr>
          <a:xfrm>
            <a:off x="3029204" y="1617344"/>
            <a:ext cx="4384675" cy="45338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8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8"/>
          <p:cNvSpPr txBox="1"/>
          <p:nvPr>
            <p:ph idx="11" type="ftr"/>
          </p:nvPr>
        </p:nvSpPr>
        <p:spPr>
          <a:xfrm>
            <a:off x="3108960" y="4801171"/>
            <a:ext cx="2926080" cy="25812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8"/>
          <p:cNvSpPr txBox="1"/>
          <p:nvPr>
            <p:ph idx="10" type="dt"/>
          </p:nvPr>
        </p:nvSpPr>
        <p:spPr>
          <a:xfrm>
            <a:off x="457200" y="4801171"/>
            <a:ext cx="2103120" cy="25812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8"/>
          <p:cNvSpPr txBox="1"/>
          <p:nvPr>
            <p:ph idx="12" type="sldNum"/>
          </p:nvPr>
        </p:nvSpPr>
        <p:spPr>
          <a:xfrm>
            <a:off x="6583680" y="4801171"/>
            <a:ext cx="2103120" cy="25812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>
  <p:cSld name="Two Conten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9"/>
          <p:cNvSpPr txBox="1"/>
          <p:nvPr>
            <p:ph type="title"/>
          </p:nvPr>
        </p:nvSpPr>
        <p:spPr>
          <a:xfrm>
            <a:off x="3029204" y="1617344"/>
            <a:ext cx="4384675" cy="45338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8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19"/>
          <p:cNvSpPr txBox="1"/>
          <p:nvPr>
            <p:ph idx="1" type="body"/>
          </p:nvPr>
        </p:nvSpPr>
        <p:spPr>
          <a:xfrm>
            <a:off x="457200" y="1187386"/>
            <a:ext cx="3977640" cy="340728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9"/>
          <p:cNvSpPr txBox="1"/>
          <p:nvPr>
            <p:ph idx="2" type="body"/>
          </p:nvPr>
        </p:nvSpPr>
        <p:spPr>
          <a:xfrm>
            <a:off x="4709160" y="1187386"/>
            <a:ext cx="3977640" cy="340728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9"/>
          <p:cNvSpPr txBox="1"/>
          <p:nvPr>
            <p:ph idx="11" type="ftr"/>
          </p:nvPr>
        </p:nvSpPr>
        <p:spPr>
          <a:xfrm>
            <a:off x="3108960" y="4801171"/>
            <a:ext cx="2926080" cy="25812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19"/>
          <p:cNvSpPr txBox="1"/>
          <p:nvPr>
            <p:ph idx="10" type="dt"/>
          </p:nvPr>
        </p:nvSpPr>
        <p:spPr>
          <a:xfrm>
            <a:off x="457200" y="4801171"/>
            <a:ext cx="2103120" cy="25812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9"/>
          <p:cNvSpPr txBox="1"/>
          <p:nvPr>
            <p:ph idx="12" type="sldNum"/>
          </p:nvPr>
        </p:nvSpPr>
        <p:spPr>
          <a:xfrm>
            <a:off x="6583680" y="4801171"/>
            <a:ext cx="2103120" cy="25812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>
  <p:cSld name="Blank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20"/>
          <p:cNvSpPr txBox="1"/>
          <p:nvPr>
            <p:ph idx="11" type="ftr"/>
          </p:nvPr>
        </p:nvSpPr>
        <p:spPr>
          <a:xfrm>
            <a:off x="3108960" y="4801171"/>
            <a:ext cx="2926080" cy="25812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20"/>
          <p:cNvSpPr txBox="1"/>
          <p:nvPr>
            <p:ph idx="10" type="dt"/>
          </p:nvPr>
        </p:nvSpPr>
        <p:spPr>
          <a:xfrm>
            <a:off x="457200" y="4801171"/>
            <a:ext cx="2103120" cy="25812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20"/>
          <p:cNvSpPr txBox="1"/>
          <p:nvPr>
            <p:ph idx="12" type="sldNum"/>
          </p:nvPr>
        </p:nvSpPr>
        <p:spPr>
          <a:xfrm>
            <a:off x="6583680" y="4801171"/>
            <a:ext cx="2103120" cy="25812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5"/>
          <p:cNvSpPr txBox="1"/>
          <p:nvPr>
            <p:ph type="title"/>
          </p:nvPr>
        </p:nvSpPr>
        <p:spPr>
          <a:xfrm>
            <a:off x="3029204" y="1617344"/>
            <a:ext cx="4384675" cy="45338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5"/>
          <p:cNvSpPr txBox="1"/>
          <p:nvPr>
            <p:ph idx="1" type="body"/>
          </p:nvPr>
        </p:nvSpPr>
        <p:spPr>
          <a:xfrm>
            <a:off x="2302255" y="2059000"/>
            <a:ext cx="4139565" cy="12509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5"/>
          <p:cNvSpPr txBox="1"/>
          <p:nvPr>
            <p:ph idx="11" type="ftr"/>
          </p:nvPr>
        </p:nvSpPr>
        <p:spPr>
          <a:xfrm>
            <a:off x="3108960" y="4801171"/>
            <a:ext cx="2926080" cy="25812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888888"/>
                </a:solidFill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9" name="Google Shape;9;p15"/>
          <p:cNvSpPr txBox="1"/>
          <p:nvPr>
            <p:ph idx="10" type="dt"/>
          </p:nvPr>
        </p:nvSpPr>
        <p:spPr>
          <a:xfrm>
            <a:off x="457200" y="4801171"/>
            <a:ext cx="2103120" cy="25812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888888"/>
                </a:solidFill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0" name="Google Shape;10;p15"/>
          <p:cNvSpPr txBox="1"/>
          <p:nvPr>
            <p:ph idx="12" type="sldNum"/>
          </p:nvPr>
        </p:nvSpPr>
        <p:spPr>
          <a:xfrm>
            <a:off x="6583680" y="4801171"/>
            <a:ext cx="2103120" cy="25812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Relationship Id="rId4" Type="http://schemas.openxmlformats.org/officeDocument/2006/relationships/image" Target="../media/image2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4.png"/><Relationship Id="rId4" Type="http://schemas.openxmlformats.org/officeDocument/2006/relationships/image" Target="../media/image8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4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9.png"/><Relationship Id="rId4" Type="http://schemas.openxmlformats.org/officeDocument/2006/relationships/image" Target="../media/image4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4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4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png"/><Relationship Id="rId4" Type="http://schemas.openxmlformats.org/officeDocument/2006/relationships/image" Target="../media/image5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4.png"/><Relationship Id="rId4" Type="http://schemas.openxmlformats.org/officeDocument/2006/relationships/image" Target="../media/image6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4.png"/><Relationship Id="rId4" Type="http://schemas.openxmlformats.org/officeDocument/2006/relationships/image" Target="../media/image7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Google Shape;43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4072127"/>
            <a:ext cx="9144000" cy="1072896"/>
          </a:xfrm>
          <a:prstGeom prst="rect">
            <a:avLst/>
          </a:prstGeom>
          <a:noFill/>
          <a:ln>
            <a:noFill/>
          </a:ln>
        </p:spPr>
      </p:pic>
      <p:pic>
        <p:nvPicPr>
          <p:cNvPr id="44" name="Google Shape;44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241284" y="326137"/>
            <a:ext cx="1575816" cy="786384"/>
          </a:xfrm>
          <a:prstGeom prst="rect">
            <a:avLst/>
          </a:prstGeom>
          <a:noFill/>
          <a:ln>
            <a:noFill/>
          </a:ln>
        </p:spPr>
      </p:pic>
      <p:sp>
        <p:nvSpPr>
          <p:cNvPr id="45" name="Google Shape;45;p1"/>
          <p:cNvSpPr txBox="1"/>
          <p:nvPr>
            <p:ph type="title"/>
          </p:nvPr>
        </p:nvSpPr>
        <p:spPr>
          <a:xfrm>
            <a:off x="3029204" y="1617344"/>
            <a:ext cx="4384675" cy="45338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PROFIT, LOSS AND DISCOUNT</a:t>
            </a:r>
            <a:endParaRPr/>
          </a:p>
        </p:txBody>
      </p:sp>
      <p:sp>
        <p:nvSpPr>
          <p:cNvPr id="46" name="Google Shape;46;p1"/>
          <p:cNvSpPr txBox="1"/>
          <p:nvPr>
            <p:ph idx="1" type="body"/>
          </p:nvPr>
        </p:nvSpPr>
        <p:spPr>
          <a:xfrm>
            <a:off x="2302255" y="2059000"/>
            <a:ext cx="4139565" cy="12509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spAutoFit/>
          </a:bodyPr>
          <a:lstStyle/>
          <a:p>
            <a:pPr indent="0" lvl="0" marL="45593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PERIOD 4</a:t>
            </a:r>
            <a:endParaRPr/>
          </a:p>
          <a:p>
            <a:pPr indent="0" lvl="0" marL="12700" rtl="0" algn="l">
              <a:lnSpc>
                <a:spcPct val="100000"/>
              </a:lnSpc>
              <a:spcBef>
                <a:spcPts val="1610"/>
              </a:spcBef>
              <a:spcAft>
                <a:spcPts val="0"/>
              </a:spcAft>
              <a:buNone/>
            </a:pPr>
            <a:r>
              <a:rPr b="1" lang="en-US" sz="1400">
                <a:latin typeface="Arial"/>
                <a:ea typeface="Arial"/>
                <a:cs typeface="Arial"/>
                <a:sym typeface="Arial"/>
              </a:rPr>
              <a:t>SUBJECT : MATHEMATICS</a:t>
            </a:r>
            <a:endParaRPr sz="1400">
              <a:latin typeface="Arial"/>
              <a:ea typeface="Arial"/>
              <a:cs typeface="Arial"/>
              <a:sym typeface="Arial"/>
            </a:endParaRPr>
          </a:p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latin typeface="Arial"/>
                <a:ea typeface="Arial"/>
                <a:cs typeface="Arial"/>
                <a:sym typeface="Arial"/>
              </a:rPr>
              <a:t>CHAPTER NUMBER: 8</a:t>
            </a:r>
            <a:endParaRPr sz="1400">
              <a:latin typeface="Arial"/>
              <a:ea typeface="Arial"/>
              <a:cs typeface="Arial"/>
              <a:sym typeface="Arial"/>
            </a:endParaRPr>
          </a:p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latin typeface="Arial"/>
                <a:ea typeface="Arial"/>
                <a:cs typeface="Arial"/>
                <a:sym typeface="Arial"/>
              </a:rPr>
              <a:t>CHAPTER NAME : PROFIT, LOSS AND DISCOUNT</a:t>
            </a:r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0"/>
          <p:cNvSpPr txBox="1"/>
          <p:nvPr>
            <p:ph type="title"/>
          </p:nvPr>
        </p:nvSpPr>
        <p:spPr>
          <a:xfrm>
            <a:off x="139700" y="102565"/>
            <a:ext cx="1360805" cy="4540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95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Solution:</a:t>
            </a:r>
            <a:endParaRPr/>
          </a:p>
        </p:txBody>
      </p:sp>
      <p:pic>
        <p:nvPicPr>
          <p:cNvPr id="108" name="Google Shape;108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407444" y="102573"/>
            <a:ext cx="1578864" cy="783336"/>
          </a:xfrm>
          <a:prstGeom prst="rect">
            <a:avLst/>
          </a:prstGeom>
          <a:noFill/>
          <a:ln>
            <a:noFill/>
          </a:ln>
        </p:spPr>
      </p:pic>
      <p:pic>
        <p:nvPicPr>
          <p:cNvPr id="109" name="Google Shape;109;p1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665900" y="821567"/>
            <a:ext cx="3304409" cy="316833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1"/>
          <p:cNvSpPr txBox="1"/>
          <p:nvPr>
            <p:ph type="title"/>
          </p:nvPr>
        </p:nvSpPr>
        <p:spPr>
          <a:xfrm>
            <a:off x="139700" y="102565"/>
            <a:ext cx="2005330" cy="4540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95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Exercise- 8(C)</a:t>
            </a:r>
            <a:endParaRPr/>
          </a:p>
        </p:txBody>
      </p:sp>
      <p:pic>
        <p:nvPicPr>
          <p:cNvPr id="115" name="Google Shape;115;p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423794" y="102573"/>
            <a:ext cx="1578864" cy="783336"/>
          </a:xfrm>
          <a:prstGeom prst="rect">
            <a:avLst/>
          </a:prstGeom>
          <a:noFill/>
          <a:ln>
            <a:noFill/>
          </a:ln>
        </p:spPr>
      </p:pic>
      <p:sp>
        <p:nvSpPr>
          <p:cNvPr id="116" name="Google Shape;116;p11"/>
          <p:cNvSpPr txBox="1"/>
          <p:nvPr/>
        </p:nvSpPr>
        <p:spPr>
          <a:xfrm>
            <a:off x="1222044" y="1606422"/>
            <a:ext cx="6411595" cy="84899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latin typeface="Calibri"/>
                <a:ea typeface="Calibri"/>
                <a:cs typeface="Calibri"/>
                <a:sym typeface="Calibri"/>
              </a:rPr>
              <a:t>Question 5.</a:t>
            </a:r>
            <a:endParaRPr b="0" i="0" sz="1800" u="none" cap="none" strike="noStrike">
              <a:latin typeface="Calibri"/>
              <a:ea typeface="Calibri"/>
              <a:cs typeface="Calibri"/>
              <a:sym typeface="Calibri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latin typeface="Calibri"/>
                <a:ea typeface="Calibri"/>
                <a:cs typeface="Calibri"/>
                <a:sym typeface="Calibri"/>
              </a:rPr>
              <a:t>The selling price of 15 articles is equal to the cost price of 12 articles.</a:t>
            </a:r>
            <a:endParaRPr b="0" i="0" sz="1800" u="none" cap="none" strike="noStrike">
              <a:latin typeface="Calibri"/>
              <a:ea typeface="Calibri"/>
              <a:cs typeface="Calibri"/>
              <a:sym typeface="Calibri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latin typeface="Calibri"/>
                <a:ea typeface="Calibri"/>
                <a:cs typeface="Calibri"/>
                <a:sym typeface="Calibri"/>
              </a:rPr>
              <a:t>Find the gain or loss as percent</a:t>
            </a:r>
            <a:endParaRPr b="0" i="0" sz="1800" u="none" cap="none" strike="noStrike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2"/>
          <p:cNvSpPr txBox="1"/>
          <p:nvPr>
            <p:ph type="title"/>
          </p:nvPr>
        </p:nvSpPr>
        <p:spPr>
          <a:xfrm>
            <a:off x="139700" y="102565"/>
            <a:ext cx="1360805" cy="4540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95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Solution:</a:t>
            </a:r>
            <a:endParaRPr/>
          </a:p>
        </p:txBody>
      </p:sp>
      <p:pic>
        <p:nvPicPr>
          <p:cNvPr id="122" name="Google Shape;122;p1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262229" y="893378"/>
            <a:ext cx="3460373" cy="2595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3" name="Google Shape;123;p1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431994" y="102573"/>
            <a:ext cx="1578864" cy="7833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3"/>
          <p:cNvSpPr txBox="1"/>
          <p:nvPr>
            <p:ph type="title"/>
          </p:nvPr>
        </p:nvSpPr>
        <p:spPr>
          <a:xfrm>
            <a:off x="139700" y="102565"/>
            <a:ext cx="2719070" cy="4540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95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Home Assignment</a:t>
            </a:r>
            <a:endParaRPr/>
          </a:p>
        </p:txBody>
      </p:sp>
      <p:sp>
        <p:nvSpPr>
          <p:cNvPr id="129" name="Google Shape;129;p13"/>
          <p:cNvSpPr txBox="1"/>
          <p:nvPr/>
        </p:nvSpPr>
        <p:spPr>
          <a:xfrm>
            <a:off x="3397250" y="2478023"/>
            <a:ext cx="3232150" cy="375285"/>
          </a:xfrm>
          <a:prstGeom prst="rect">
            <a:avLst/>
          </a:prstGeom>
          <a:solidFill>
            <a:srgbClr val="FFFF00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10160" marR="0" rtl="0" algn="l">
              <a:lnSpc>
                <a:spcPct val="11770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latin typeface="Calibri"/>
                <a:ea typeface="Calibri"/>
                <a:cs typeface="Calibri"/>
                <a:sym typeface="Calibri"/>
              </a:rPr>
              <a:t>Exercise 8(C) - 1 to 5</a:t>
            </a:r>
            <a:endParaRPr b="0" i="0" sz="2400" u="none" cap="none" strike="noStrike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30" name="Google Shape;130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317444" y="219098"/>
            <a:ext cx="1578864" cy="7833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4"/>
          <p:cNvSpPr txBox="1"/>
          <p:nvPr>
            <p:ph type="title"/>
          </p:nvPr>
        </p:nvSpPr>
        <p:spPr>
          <a:xfrm>
            <a:off x="1535683" y="1883166"/>
            <a:ext cx="7038975" cy="142303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00950">
            <a:spAutoFit/>
          </a:bodyPr>
          <a:lstStyle/>
          <a:p>
            <a:pPr indent="0" lvl="0" marL="190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100000"/>
              </a:lnSpc>
              <a:spcBef>
                <a:spcPts val="705"/>
              </a:spcBef>
              <a:spcAft>
                <a:spcPts val="0"/>
              </a:spcAft>
              <a:buNone/>
            </a:pPr>
            <a:r>
              <a:rPr lang="en-US" sz="4000"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36" name="Google Shape;136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350169" y="153648"/>
            <a:ext cx="1578864" cy="7833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2"/>
          <p:cNvSpPr txBox="1"/>
          <p:nvPr/>
        </p:nvSpPr>
        <p:spPr>
          <a:xfrm>
            <a:off x="389940" y="453085"/>
            <a:ext cx="2596515" cy="4540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950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Learning outcome</a:t>
            </a:r>
            <a:endParaRPr b="0" i="0" sz="2800" u="none" cap="none" strike="noStrike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" name="Google Shape;52;p2"/>
          <p:cNvSpPr txBox="1"/>
          <p:nvPr/>
        </p:nvSpPr>
        <p:spPr>
          <a:xfrm>
            <a:off x="569772" y="1224787"/>
            <a:ext cx="6222365" cy="299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latin typeface="Calibri"/>
                <a:ea typeface="Calibri"/>
                <a:cs typeface="Calibri"/>
                <a:sym typeface="Calibri"/>
              </a:rPr>
              <a:t>The children will be able calculate profit and loss problems (HOTS).</a:t>
            </a:r>
            <a:endParaRPr b="0" i="0" sz="1800" u="none" cap="none" strike="noStrike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3" name="Google Shape;53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284719" y="288423"/>
            <a:ext cx="1578864" cy="7833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3"/>
          <p:cNvSpPr txBox="1"/>
          <p:nvPr>
            <p:ph type="title"/>
          </p:nvPr>
        </p:nvSpPr>
        <p:spPr>
          <a:xfrm>
            <a:off x="139700" y="102565"/>
            <a:ext cx="3105150" cy="4540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95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Previous knowledge:</a:t>
            </a:r>
            <a:endParaRPr/>
          </a:p>
        </p:txBody>
      </p:sp>
      <p:sp>
        <p:nvSpPr>
          <p:cNvPr id="59" name="Google Shape;59;p3"/>
          <p:cNvSpPr txBox="1"/>
          <p:nvPr/>
        </p:nvSpPr>
        <p:spPr>
          <a:xfrm>
            <a:off x="764844" y="927049"/>
            <a:ext cx="7331075" cy="249618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-226059" lvl="0" marL="23812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Calibri"/>
              <a:buAutoNum type="arabicPeriod"/>
            </a:pPr>
            <a:r>
              <a:rPr b="0" i="0" lang="en-US" sz="1800" u="none" cap="none" strike="noStrike">
                <a:latin typeface="Calibri"/>
                <a:ea typeface="Calibri"/>
                <a:cs typeface="Calibri"/>
                <a:sym typeface="Calibri"/>
              </a:rPr>
              <a:t>By selling a sofa-set for Rs.2,500; the shopkeeper loses 20%. Find his loss</a:t>
            </a:r>
            <a:endParaRPr b="0" i="0" sz="1800" u="none" cap="none" strike="noStrike">
              <a:latin typeface="Calibri"/>
              <a:ea typeface="Calibri"/>
              <a:cs typeface="Calibri"/>
              <a:sym typeface="Calibri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latin typeface="Calibri"/>
                <a:ea typeface="Calibri"/>
                <a:cs typeface="Calibri"/>
                <a:sym typeface="Calibri"/>
              </a:rPr>
              <a:t>percent or profit percent ; if he sells the same sofa-set for Rs.3150.</a:t>
            </a:r>
            <a:endParaRPr b="0" i="0" sz="1800" u="none" cap="none" strike="noStrike">
              <a:latin typeface="Calibri"/>
              <a:ea typeface="Calibri"/>
              <a:cs typeface="Calibri"/>
              <a:sym typeface="Calibri"/>
            </a:endParaRPr>
          </a:p>
          <a:p>
            <a:pPr indent="-226059" lvl="0" marL="23812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Calibri"/>
              <a:buAutoNum type="arabicPeriod" startAt="2"/>
            </a:pPr>
            <a:r>
              <a:rPr b="0" i="0" lang="en-US" sz="1800" u="none" cap="none" strike="noStrike">
                <a:latin typeface="Calibri"/>
                <a:ea typeface="Calibri"/>
                <a:cs typeface="Calibri"/>
                <a:sym typeface="Calibri"/>
              </a:rPr>
              <a:t>A tape-recorder is sold for Rs. 2,760 at a gain of 15% and a C.D. player is sold</a:t>
            </a:r>
            <a:endParaRPr b="0" i="0" sz="1800" u="none" cap="none" strike="noStrike">
              <a:latin typeface="Calibri"/>
              <a:ea typeface="Calibri"/>
              <a:cs typeface="Calibri"/>
              <a:sym typeface="Calibri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latin typeface="Calibri"/>
                <a:ea typeface="Calibri"/>
                <a:cs typeface="Calibri"/>
                <a:sym typeface="Calibri"/>
              </a:rPr>
              <a:t>for Rs. 3,240 at a loss of 10% Find :</a:t>
            </a:r>
            <a:endParaRPr b="0" i="0" sz="1800" u="none" cap="none" strike="noStrike">
              <a:latin typeface="Calibri"/>
              <a:ea typeface="Calibri"/>
              <a:cs typeface="Calibri"/>
              <a:sym typeface="Calibri"/>
            </a:endParaRPr>
          </a:p>
          <a:p>
            <a:pPr indent="-243204" lvl="0" marL="25527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Calibri"/>
              <a:buAutoNum type="romanLcParenBoth"/>
            </a:pPr>
            <a:r>
              <a:rPr b="0" i="0" lang="en-US" sz="1800" u="none" cap="none" strike="noStrike">
                <a:latin typeface="Calibri"/>
                <a:ea typeface="Calibri"/>
                <a:cs typeface="Calibri"/>
                <a:sym typeface="Calibri"/>
              </a:rPr>
              <a:t>the C.P. of the tape-recorder</a:t>
            </a:r>
            <a:endParaRPr b="0" i="0" sz="1800" u="none" cap="none" strike="noStrike">
              <a:latin typeface="Calibri"/>
              <a:ea typeface="Calibri"/>
              <a:cs typeface="Calibri"/>
              <a:sym typeface="Calibri"/>
            </a:endParaRPr>
          </a:p>
          <a:p>
            <a:pPr indent="-295910" lvl="0" marL="307975" marR="0" rtl="0" algn="l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SzPts val="1800"/>
              <a:buFont typeface="Calibri"/>
              <a:buAutoNum type="romanLcParenBoth"/>
            </a:pPr>
            <a:r>
              <a:rPr b="0" i="0" lang="en-US" sz="1800" u="none" cap="none" strike="noStrike">
                <a:latin typeface="Calibri"/>
                <a:ea typeface="Calibri"/>
                <a:cs typeface="Calibri"/>
                <a:sym typeface="Calibri"/>
              </a:rPr>
              <a:t>the C.P. of the C.D. player.</a:t>
            </a:r>
            <a:endParaRPr b="0" i="0" sz="1800" u="none" cap="none" strike="noStrike">
              <a:latin typeface="Calibri"/>
              <a:ea typeface="Calibri"/>
              <a:cs typeface="Calibri"/>
              <a:sym typeface="Calibri"/>
            </a:endParaRPr>
          </a:p>
          <a:p>
            <a:pPr indent="-349885" lvl="0" marL="361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Calibri"/>
              <a:buAutoNum type="romanLcParenBoth"/>
            </a:pPr>
            <a:r>
              <a:rPr b="0" i="0" lang="en-US" sz="1800" u="none" cap="none" strike="noStrike">
                <a:latin typeface="Calibri"/>
                <a:ea typeface="Calibri"/>
                <a:cs typeface="Calibri"/>
                <a:sym typeface="Calibri"/>
              </a:rPr>
              <a:t>the total C.P. of both.</a:t>
            </a:r>
            <a:endParaRPr b="0" i="0" sz="1800" u="none" cap="none" strike="noStrike">
              <a:latin typeface="Calibri"/>
              <a:ea typeface="Calibri"/>
              <a:cs typeface="Calibri"/>
              <a:sym typeface="Calibri"/>
            </a:endParaRPr>
          </a:p>
          <a:p>
            <a:pPr indent="-347344" lvl="0" marL="35941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Calibri"/>
              <a:buAutoNum type="romanLcParenBoth"/>
            </a:pPr>
            <a:r>
              <a:rPr b="0" i="0" lang="en-US" sz="1800" u="none" cap="none" strike="noStrike">
                <a:latin typeface="Calibri"/>
                <a:ea typeface="Calibri"/>
                <a:cs typeface="Calibri"/>
                <a:sym typeface="Calibri"/>
              </a:rPr>
              <a:t>the total S.P. of both</a:t>
            </a:r>
            <a:endParaRPr b="0" i="0" sz="1800" u="none" cap="none" strike="noStrike">
              <a:latin typeface="Calibri"/>
              <a:ea typeface="Calibri"/>
              <a:cs typeface="Calibri"/>
              <a:sym typeface="Calibri"/>
            </a:endParaRPr>
          </a:p>
          <a:p>
            <a:pPr indent="-295275" lvl="0" marL="30734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Calibri"/>
              <a:buAutoNum type="romanLcParenBoth"/>
            </a:pPr>
            <a:r>
              <a:rPr b="0" i="0" lang="en-US" sz="1800" u="none" cap="none" strike="noStrike">
                <a:latin typeface="Calibri"/>
                <a:ea typeface="Calibri"/>
                <a:cs typeface="Calibri"/>
                <a:sym typeface="Calibri"/>
              </a:rPr>
              <a:t>the gain % or the loss % on the whole</a:t>
            </a:r>
            <a:endParaRPr b="0" i="0" sz="1800" u="none" cap="none" strike="noStrike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0" name="Google Shape;60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399269" y="102573"/>
            <a:ext cx="1578864" cy="7833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4"/>
          <p:cNvSpPr txBox="1"/>
          <p:nvPr>
            <p:ph type="title"/>
          </p:nvPr>
        </p:nvSpPr>
        <p:spPr>
          <a:xfrm>
            <a:off x="139700" y="178765"/>
            <a:ext cx="2005330" cy="4540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95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Exercise- 8(C)</a:t>
            </a:r>
            <a:endParaRPr/>
          </a:p>
        </p:txBody>
      </p:sp>
      <p:sp>
        <p:nvSpPr>
          <p:cNvPr id="66" name="Google Shape;66;p4"/>
          <p:cNvSpPr txBox="1"/>
          <p:nvPr/>
        </p:nvSpPr>
        <p:spPr>
          <a:xfrm>
            <a:off x="444804" y="873963"/>
            <a:ext cx="8369934" cy="139827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latin typeface="Calibri"/>
                <a:ea typeface="Calibri"/>
                <a:cs typeface="Calibri"/>
                <a:sym typeface="Calibri"/>
              </a:rPr>
              <a:t>Question 1.</a:t>
            </a:r>
            <a:endParaRPr b="0" i="0" sz="1800" u="none" cap="none" strike="noStrike">
              <a:latin typeface="Calibri"/>
              <a:ea typeface="Calibri"/>
              <a:cs typeface="Calibri"/>
              <a:sym typeface="Calibri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latin typeface="Calibri"/>
                <a:ea typeface="Calibri"/>
                <a:cs typeface="Calibri"/>
                <a:sym typeface="Calibri"/>
              </a:rPr>
              <a:t>A stationer buys pens at 5 for Rs.28 and sells them at a profit of 25 %. How much should a</a:t>
            </a:r>
            <a:endParaRPr b="0" i="0" sz="1800" u="none" cap="none" strike="noStrike">
              <a:latin typeface="Calibri"/>
              <a:ea typeface="Calibri"/>
              <a:cs typeface="Calibri"/>
              <a:sym typeface="Calibri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latin typeface="Calibri"/>
                <a:ea typeface="Calibri"/>
                <a:cs typeface="Calibri"/>
                <a:sym typeface="Calibri"/>
              </a:rPr>
              <a:t>customer pay; if he buys</a:t>
            </a:r>
            <a:endParaRPr b="0" i="0" sz="1800" u="none" cap="none" strike="noStrike">
              <a:latin typeface="Calibri"/>
              <a:ea typeface="Calibri"/>
              <a:cs typeface="Calibri"/>
              <a:sym typeface="Calibri"/>
            </a:endParaRPr>
          </a:p>
          <a:p>
            <a:pPr indent="-243840" lvl="0" marL="25590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Calibri"/>
              <a:buAutoNum type="romanLcParenBoth"/>
            </a:pPr>
            <a:r>
              <a:rPr b="0" i="0" lang="en-US" sz="1800" u="none" cap="none" strike="noStrike">
                <a:latin typeface="Calibri"/>
                <a:ea typeface="Calibri"/>
                <a:cs typeface="Calibri"/>
                <a:sym typeface="Calibri"/>
              </a:rPr>
              <a:t>only one pen ;</a:t>
            </a:r>
            <a:endParaRPr b="0" i="0" sz="1800" u="none" cap="none" strike="noStrike">
              <a:latin typeface="Calibri"/>
              <a:ea typeface="Calibri"/>
              <a:cs typeface="Calibri"/>
              <a:sym typeface="Calibri"/>
            </a:endParaRPr>
          </a:p>
          <a:p>
            <a:pPr indent="-295275" lvl="0" marL="30734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Calibri"/>
              <a:buAutoNum type="romanLcParenBoth"/>
            </a:pPr>
            <a:r>
              <a:rPr b="0" i="0" lang="en-US" sz="1800" u="none" cap="none" strike="noStrike">
                <a:latin typeface="Calibri"/>
                <a:ea typeface="Calibri"/>
                <a:cs typeface="Calibri"/>
                <a:sym typeface="Calibri"/>
              </a:rPr>
              <a:t>three pens ?</a:t>
            </a:r>
            <a:endParaRPr b="0" i="0" sz="1800" u="none" cap="none" strike="noStrike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7" name="Google Shape;67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284719" y="178773"/>
            <a:ext cx="1578864" cy="7833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5"/>
          <p:cNvSpPr txBox="1"/>
          <p:nvPr>
            <p:ph type="title"/>
          </p:nvPr>
        </p:nvSpPr>
        <p:spPr>
          <a:xfrm>
            <a:off x="139700" y="178765"/>
            <a:ext cx="1360805" cy="4540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95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Solution:</a:t>
            </a:r>
            <a:endParaRPr/>
          </a:p>
        </p:txBody>
      </p:sp>
      <p:pic>
        <p:nvPicPr>
          <p:cNvPr id="73" name="Google Shape;73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407444" y="178773"/>
            <a:ext cx="1578864" cy="783336"/>
          </a:xfrm>
          <a:prstGeom prst="rect">
            <a:avLst/>
          </a:prstGeom>
          <a:noFill/>
          <a:ln>
            <a:noFill/>
          </a:ln>
        </p:spPr>
      </p:pic>
      <p:pic>
        <p:nvPicPr>
          <p:cNvPr id="74" name="Google Shape;74;p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895600" y="335279"/>
            <a:ext cx="3657600" cy="434035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6"/>
          <p:cNvSpPr txBox="1"/>
          <p:nvPr>
            <p:ph type="title"/>
          </p:nvPr>
        </p:nvSpPr>
        <p:spPr>
          <a:xfrm>
            <a:off x="139700" y="102565"/>
            <a:ext cx="2005330" cy="4540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95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Exercise- 8(C)</a:t>
            </a:r>
            <a:endParaRPr/>
          </a:p>
        </p:txBody>
      </p:sp>
      <p:pic>
        <p:nvPicPr>
          <p:cNvPr id="80" name="Google Shape;80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407444" y="102573"/>
            <a:ext cx="1578864" cy="783336"/>
          </a:xfrm>
          <a:prstGeom prst="rect">
            <a:avLst/>
          </a:prstGeom>
          <a:noFill/>
          <a:ln>
            <a:noFill/>
          </a:ln>
        </p:spPr>
      </p:pic>
      <p:sp>
        <p:nvSpPr>
          <p:cNvPr id="81" name="Google Shape;81;p6"/>
          <p:cNvSpPr txBox="1"/>
          <p:nvPr/>
        </p:nvSpPr>
        <p:spPr>
          <a:xfrm>
            <a:off x="688644" y="1300937"/>
            <a:ext cx="5857875" cy="194754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latin typeface="Calibri"/>
                <a:ea typeface="Calibri"/>
                <a:cs typeface="Calibri"/>
                <a:sym typeface="Calibri"/>
              </a:rPr>
              <a:t>Question 2.</a:t>
            </a:r>
            <a:endParaRPr b="0" i="0" sz="1800" u="none" cap="none" strike="noStrike">
              <a:latin typeface="Calibri"/>
              <a:ea typeface="Calibri"/>
              <a:cs typeface="Calibri"/>
              <a:sym typeface="Calibri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latin typeface="Calibri"/>
                <a:ea typeface="Calibri"/>
                <a:cs typeface="Calibri"/>
                <a:sym typeface="Calibri"/>
              </a:rPr>
              <a:t>A fruit-seller sells 4 oranges for Rs. 3, gaining 50%. Find :</a:t>
            </a:r>
            <a:endParaRPr b="0" i="0" sz="1800" u="none" cap="none" strike="noStrike">
              <a:latin typeface="Calibri"/>
              <a:ea typeface="Calibri"/>
              <a:cs typeface="Calibri"/>
              <a:sym typeface="Calibri"/>
            </a:endParaRPr>
          </a:p>
          <a:p>
            <a:pPr indent="-243204" lvl="0" marL="25527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Calibri"/>
              <a:buAutoNum type="romanLcParenBoth"/>
            </a:pPr>
            <a:r>
              <a:rPr b="0" i="0" lang="en-US" sz="1800" u="none" cap="none" strike="noStrike">
                <a:latin typeface="Calibri"/>
                <a:ea typeface="Calibri"/>
                <a:cs typeface="Calibri"/>
                <a:sym typeface="Calibri"/>
              </a:rPr>
              <a:t>C.P. of 4 oranges,</a:t>
            </a:r>
            <a:endParaRPr b="0" i="0" sz="1800" u="none" cap="none" strike="noStrike">
              <a:latin typeface="Calibri"/>
              <a:ea typeface="Calibri"/>
              <a:cs typeface="Calibri"/>
              <a:sym typeface="Calibri"/>
            </a:endParaRPr>
          </a:p>
          <a:p>
            <a:pPr indent="-295910" lvl="0" marL="30797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Calibri"/>
              <a:buAutoNum type="romanLcParenBoth"/>
            </a:pPr>
            <a:r>
              <a:rPr b="0" i="0" lang="en-US" sz="1800" u="none" cap="none" strike="noStrike">
                <a:latin typeface="Calibri"/>
                <a:ea typeface="Calibri"/>
                <a:cs typeface="Calibri"/>
                <a:sym typeface="Calibri"/>
              </a:rPr>
              <a:t>C.P. of one orange.</a:t>
            </a:r>
            <a:endParaRPr b="0" i="0" sz="1800" u="none" cap="none" strike="noStrike">
              <a:latin typeface="Calibri"/>
              <a:ea typeface="Calibri"/>
              <a:cs typeface="Calibri"/>
              <a:sym typeface="Calibri"/>
            </a:endParaRPr>
          </a:p>
          <a:p>
            <a:pPr indent="-349885" lvl="0" marL="361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Calibri"/>
              <a:buAutoNum type="romanLcParenBoth"/>
            </a:pPr>
            <a:r>
              <a:rPr b="0" i="0" lang="en-US" sz="1800" u="none" cap="none" strike="noStrike">
                <a:latin typeface="Calibri"/>
                <a:ea typeface="Calibri"/>
                <a:cs typeface="Calibri"/>
                <a:sym typeface="Calibri"/>
              </a:rPr>
              <a:t>S.P. of one orange.</a:t>
            </a:r>
            <a:endParaRPr b="0" i="0" sz="1800" u="none" cap="none" strike="noStrike">
              <a:latin typeface="Calibri"/>
              <a:ea typeface="Calibri"/>
              <a:cs typeface="Calibri"/>
              <a:sym typeface="Calibri"/>
            </a:endParaRPr>
          </a:p>
          <a:p>
            <a:pPr indent="-347344" lvl="0" marL="359410" marR="0" rtl="0" algn="l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SzPts val="1800"/>
              <a:buFont typeface="Calibri"/>
              <a:buAutoNum type="romanLcParenBoth"/>
            </a:pPr>
            <a:r>
              <a:rPr b="0" i="0" lang="en-US" sz="1800" u="none" cap="none" strike="noStrike">
                <a:latin typeface="Calibri"/>
                <a:ea typeface="Calibri"/>
                <a:cs typeface="Calibri"/>
                <a:sym typeface="Calibri"/>
              </a:rPr>
              <a:t>profit made by selling one orange.</a:t>
            </a:r>
            <a:endParaRPr b="0" i="0" sz="1800" u="none" cap="none" strike="noStrike">
              <a:latin typeface="Calibri"/>
              <a:ea typeface="Calibri"/>
              <a:cs typeface="Calibri"/>
              <a:sym typeface="Calibri"/>
            </a:endParaRPr>
          </a:p>
          <a:p>
            <a:pPr indent="-295275" lvl="0" marL="30734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Calibri"/>
              <a:buAutoNum type="romanLcParenBoth"/>
            </a:pPr>
            <a:r>
              <a:rPr b="0" i="0" lang="en-US" sz="1800" u="none" cap="none" strike="noStrike">
                <a:latin typeface="Calibri"/>
                <a:ea typeface="Calibri"/>
                <a:cs typeface="Calibri"/>
                <a:sym typeface="Calibri"/>
              </a:rPr>
              <a:t>number of oranges brought and sold in order to gain Rs. 24.</a:t>
            </a:r>
            <a:endParaRPr b="0" i="0" sz="1800" u="none" cap="none" strike="noStrike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7"/>
          <p:cNvSpPr txBox="1"/>
          <p:nvPr>
            <p:ph type="title"/>
          </p:nvPr>
        </p:nvSpPr>
        <p:spPr>
          <a:xfrm>
            <a:off x="139700" y="102565"/>
            <a:ext cx="1360805" cy="4540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95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Solution:</a:t>
            </a:r>
            <a:endParaRPr/>
          </a:p>
        </p:txBody>
      </p:sp>
      <p:pic>
        <p:nvPicPr>
          <p:cNvPr id="87" name="Google Shape;87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399269" y="186373"/>
            <a:ext cx="1578864" cy="783336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730016" y="396239"/>
            <a:ext cx="3381884" cy="43456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8"/>
          <p:cNvSpPr txBox="1"/>
          <p:nvPr>
            <p:ph type="title"/>
          </p:nvPr>
        </p:nvSpPr>
        <p:spPr>
          <a:xfrm>
            <a:off x="139700" y="102565"/>
            <a:ext cx="1360805" cy="4540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95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Solution:</a:t>
            </a:r>
            <a:endParaRPr/>
          </a:p>
        </p:txBody>
      </p:sp>
      <p:pic>
        <p:nvPicPr>
          <p:cNvPr id="94" name="Google Shape;94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513794" y="102573"/>
            <a:ext cx="1578864" cy="783336"/>
          </a:xfrm>
          <a:prstGeom prst="rect">
            <a:avLst/>
          </a:prstGeom>
          <a:noFill/>
          <a:ln>
            <a:noFill/>
          </a:ln>
        </p:spPr>
      </p:pic>
      <p:pic>
        <p:nvPicPr>
          <p:cNvPr id="95" name="Google Shape;95;p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598649" y="990599"/>
            <a:ext cx="3614144" cy="285964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9"/>
          <p:cNvSpPr txBox="1"/>
          <p:nvPr>
            <p:ph type="title"/>
          </p:nvPr>
        </p:nvSpPr>
        <p:spPr>
          <a:xfrm>
            <a:off x="215900" y="102565"/>
            <a:ext cx="2005330" cy="4540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95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Exercise- 8(C)</a:t>
            </a:r>
            <a:endParaRPr/>
          </a:p>
        </p:txBody>
      </p:sp>
      <p:pic>
        <p:nvPicPr>
          <p:cNvPr id="101" name="Google Shape;101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309269" y="102573"/>
            <a:ext cx="1578864" cy="783336"/>
          </a:xfrm>
          <a:prstGeom prst="rect">
            <a:avLst/>
          </a:prstGeom>
          <a:noFill/>
          <a:ln>
            <a:noFill/>
          </a:ln>
        </p:spPr>
      </p:pic>
      <p:sp>
        <p:nvSpPr>
          <p:cNvPr id="102" name="Google Shape;102;p9"/>
          <p:cNvSpPr txBox="1"/>
          <p:nvPr/>
        </p:nvSpPr>
        <p:spPr>
          <a:xfrm>
            <a:off x="764844" y="843482"/>
            <a:ext cx="7193915" cy="84899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latin typeface="Calibri"/>
                <a:ea typeface="Calibri"/>
                <a:cs typeface="Calibri"/>
                <a:sym typeface="Calibri"/>
              </a:rPr>
              <a:t>Question 4.</a:t>
            </a:r>
            <a:endParaRPr b="0" i="0" sz="1800" u="none" cap="none" strike="noStrike">
              <a:latin typeface="Calibri"/>
              <a:ea typeface="Calibri"/>
              <a:cs typeface="Calibri"/>
              <a:sym typeface="Calibri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latin typeface="Calibri"/>
                <a:ea typeface="Calibri"/>
                <a:cs typeface="Calibri"/>
                <a:sym typeface="Calibri"/>
              </a:rPr>
              <a:t>The cost price of 20 articles is same as the selling price of 16 articles. Find the</a:t>
            </a:r>
            <a:endParaRPr b="0" i="0" sz="1800" u="none" cap="none" strike="noStrike">
              <a:latin typeface="Calibri"/>
              <a:ea typeface="Calibri"/>
              <a:cs typeface="Calibri"/>
              <a:sym typeface="Calibri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latin typeface="Calibri"/>
                <a:ea typeface="Calibri"/>
                <a:cs typeface="Calibri"/>
                <a:sym typeface="Calibri"/>
              </a:rPr>
              <a:t>gain percent</a:t>
            </a:r>
            <a:endParaRPr b="0" i="0" sz="1800" u="none" cap="none" strike="noStrike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2022-01-25T03:53:33Z</dcterms:creat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2021-06-20T00:00:00Z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2022-01-25T00:00:00Z</vt:filetime>
  </property>
</Properties>
</file>