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Roboto"/>
      <p:regular r:id="rId14"/>
      <p:bold r:id="rId15"/>
      <p:italic r:id="rId16"/>
      <p:boldItalic r:id="rId17"/>
    </p:embeddedFont>
    <p:embeddedFont>
      <p:font typeface="Helvetica Neue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2" roundtripDataSignature="AMtx7miM5+M60ksVfM20aQgsf0emjC88M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HelveticaNeue-italic.fntdata"/><Relationship Id="rId11" Type="http://schemas.openxmlformats.org/officeDocument/2006/relationships/slide" Target="slides/slide6.xml"/><Relationship Id="rId22" Type="http://customschemas.google.com/relationships/presentationmetadata" Target="metadata"/><Relationship Id="rId10" Type="http://schemas.openxmlformats.org/officeDocument/2006/relationships/slide" Target="slides/slide5.xml"/><Relationship Id="rId21" Type="http://schemas.openxmlformats.org/officeDocument/2006/relationships/font" Target="fonts/HelveticaNeue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bold.fntdata"/><Relationship Id="rId14" Type="http://schemas.openxmlformats.org/officeDocument/2006/relationships/font" Target="fonts/Roboto-regular.fntdata"/><Relationship Id="rId17" Type="http://schemas.openxmlformats.org/officeDocument/2006/relationships/font" Target="fonts/Roboto-boldItalic.fntdata"/><Relationship Id="rId16" Type="http://schemas.openxmlformats.org/officeDocument/2006/relationships/font" Target="fonts/Roboto-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HelveticaNeue-bold.fntdata"/><Relationship Id="rId6" Type="http://schemas.openxmlformats.org/officeDocument/2006/relationships/slide" Target="slides/slide1.xml"/><Relationship Id="rId18" Type="http://schemas.openxmlformats.org/officeDocument/2006/relationships/font" Target="fonts/HelveticaNeue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" name="Google Shape;6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7" name="Google Shape;6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4" name="Google Shape;7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1" name="Google Shape;8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7" name="Google Shape;8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" name="Google Shape;9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9" name="Google Shape;9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10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9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9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1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13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1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5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5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6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7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7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7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8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Relationship Id="rId4" Type="http://schemas.openxmlformats.org/officeDocument/2006/relationships/image" Target="../media/image8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073150"/>
            <a:ext cx="9144000" cy="10718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391400" y="136525"/>
            <a:ext cx="1575816" cy="78638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"/>
          <p:cNvSpPr txBox="1"/>
          <p:nvPr/>
        </p:nvSpPr>
        <p:spPr>
          <a:xfrm>
            <a:off x="2584747" y="1649800"/>
            <a:ext cx="4224000" cy="44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95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ALGE</a:t>
            </a:r>
            <a:r>
              <a:rPr b="1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BRAIC EXPRESSION</a:t>
            </a:r>
            <a:endParaRPr b="1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"/>
          <p:cNvSpPr txBox="1"/>
          <p:nvPr/>
        </p:nvSpPr>
        <p:spPr>
          <a:xfrm>
            <a:off x="2301626" y="2095000"/>
            <a:ext cx="4413000" cy="12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6992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" sz="2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PERIOD 1</a:t>
            </a:r>
            <a:endParaRPr b="0" i="0" sz="2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1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MATHEMATICS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1</a:t>
            </a: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 ALGEBRAIC EXPRESSION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"/>
          <p:cNvSpPr txBox="1"/>
          <p:nvPr/>
        </p:nvSpPr>
        <p:spPr>
          <a:xfrm>
            <a:off x="390550" y="499998"/>
            <a:ext cx="2640900" cy="44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Learning outcome</a:t>
            </a:r>
            <a:endParaRPr b="1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2"/>
          <p:cNvSpPr txBox="1"/>
          <p:nvPr/>
        </p:nvSpPr>
        <p:spPr>
          <a:xfrm>
            <a:off x="1083000" y="1336325"/>
            <a:ext cx="7830300" cy="64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52050">
            <a:spAutoFit/>
          </a:bodyPr>
          <a:lstStyle/>
          <a:p>
            <a:pPr indent="-342265" lvl="0" marL="35433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800"/>
              <a:buFont typeface="Noto Sans"/>
              <a:buChar char="❑"/>
            </a:pPr>
            <a:r>
              <a:rPr b="0" i="0" lang="en" sz="1800" u="none" cap="none" strike="noStrike">
                <a:solidFill>
                  <a:srgbClr val="585858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Students will be able to understand the concept  of algebraic expression</a:t>
            </a:r>
            <a:endParaRPr b="0" i="0" sz="180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354330" marR="0" rtl="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64" name="Google Shape;6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12725"/>
            <a:ext cx="1520952" cy="7833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"/>
          <p:cNvSpPr txBox="1"/>
          <p:nvPr/>
        </p:nvSpPr>
        <p:spPr>
          <a:xfrm>
            <a:off x="135400" y="1019425"/>
            <a:ext cx="8655900" cy="11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0" marR="0" rtl="0" algn="l">
              <a:lnSpc>
                <a:spcPct val="1186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" sz="1800" u="none" cap="none" strike="noStrike">
                <a:solidFill>
                  <a:srgbClr val="EB4924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Question 1.</a:t>
            </a:r>
            <a:endParaRPr b="0" i="0" sz="1800" u="none" cap="none" strike="noStrike">
              <a:solidFill>
                <a:srgbClr val="EB4924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186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222222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Separate the constants and variables from the following </a:t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8270" marR="0" rtl="0" algn="l">
              <a:lnSpc>
                <a:spcPct val="100000"/>
              </a:lnSpc>
              <a:spcBef>
                <a:spcPts val="142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70" name="Google Shape;70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73875" y="163400"/>
            <a:ext cx="1350264" cy="685799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35400" y="1880550"/>
            <a:ext cx="4068025" cy="1167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73875" y="163400"/>
            <a:ext cx="1350264" cy="6857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elina Concise Mathematics Class 8 ICSE Solutions Chapter 11 Algebraic Expressions (Including Operations on Algebraic Expressions) Ex 11A 1" id="77" name="Google Shape;77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59850" y="1082175"/>
            <a:ext cx="6218100" cy="2248350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4"/>
          <p:cNvSpPr txBox="1"/>
          <p:nvPr/>
        </p:nvSpPr>
        <p:spPr>
          <a:xfrm>
            <a:off x="259850" y="295425"/>
            <a:ext cx="3822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b="0" i="0" lang="en" sz="2100" u="none" cap="none" strike="noStrike">
                <a:solidFill>
                  <a:srgbClr val="008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Solution:</a:t>
            </a:r>
            <a:endParaRPr b="0" i="0" sz="2100" u="none" cap="none" strike="noStrike">
              <a:solidFill>
                <a:srgbClr val="008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Google Shape;83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73875" y="163400"/>
            <a:ext cx="1350264" cy="685799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5"/>
          <p:cNvSpPr txBox="1"/>
          <p:nvPr/>
        </p:nvSpPr>
        <p:spPr>
          <a:xfrm>
            <a:off x="416300" y="510325"/>
            <a:ext cx="4901700" cy="277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" sz="2400" u="none" cap="none" strike="noStrike">
                <a:solidFill>
                  <a:srgbClr val="EB4924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Question 5.</a:t>
            </a:r>
            <a:endParaRPr b="0" i="0" sz="2400" u="none" cap="none" strike="noStrike">
              <a:solidFill>
                <a:srgbClr val="EB4924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" sz="2400" u="none" cap="none" strike="noStrike">
                <a:solidFill>
                  <a:srgbClr val="222222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Write the coefficient of :</a:t>
            </a:r>
            <a:endParaRPr b="0" i="0" sz="2400" u="none" cap="none" strike="noStrike">
              <a:solidFill>
                <a:srgbClr val="222222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" sz="2400" u="none" cap="none" strike="noStrike">
                <a:solidFill>
                  <a:srgbClr val="222222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(i) ab in 7abx ,</a:t>
            </a:r>
            <a:endParaRPr b="0" i="0" sz="2400" u="none" cap="none" strike="noStrike">
              <a:solidFill>
                <a:srgbClr val="222222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" sz="2400" u="none" cap="none" strike="noStrike">
                <a:solidFill>
                  <a:srgbClr val="222222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(ii) 7a in 7abx ;</a:t>
            </a:r>
            <a:endParaRPr b="0" i="0" sz="2400" u="none" cap="none" strike="noStrike">
              <a:solidFill>
                <a:srgbClr val="222222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" sz="2400" u="none" cap="none" strike="noStrike">
                <a:solidFill>
                  <a:srgbClr val="222222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(iii) 5x</a:t>
            </a:r>
            <a:r>
              <a:rPr b="0" i="0" lang="en" sz="2100" u="none" cap="none" strike="noStrike">
                <a:solidFill>
                  <a:srgbClr val="222222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2</a:t>
            </a:r>
            <a:r>
              <a:rPr b="0" i="0" lang="en" sz="2400" u="none" cap="none" strike="noStrike">
                <a:solidFill>
                  <a:srgbClr val="222222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in 5x</a:t>
            </a:r>
            <a:r>
              <a:rPr b="0" i="0" lang="en" sz="2100" u="none" cap="none" strike="noStrike">
                <a:solidFill>
                  <a:srgbClr val="222222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2</a:t>
            </a:r>
            <a:r>
              <a:rPr b="0" i="0" lang="en" sz="2400" u="none" cap="none" strike="noStrike">
                <a:solidFill>
                  <a:srgbClr val="222222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– 5x ;</a:t>
            </a:r>
            <a:endParaRPr b="0" i="0" sz="2400" u="none" cap="none" strike="noStrike">
              <a:solidFill>
                <a:srgbClr val="222222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" sz="2400" u="none" cap="none" strike="noStrike">
                <a:solidFill>
                  <a:srgbClr val="222222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(iv) 8 in a</a:t>
            </a:r>
            <a:r>
              <a:rPr b="0" i="0" lang="en" sz="2100" u="none" cap="none" strike="noStrike">
                <a:solidFill>
                  <a:srgbClr val="222222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2</a:t>
            </a:r>
            <a:r>
              <a:rPr b="0" i="0" lang="en" sz="2400" u="none" cap="none" strike="noStrike">
                <a:solidFill>
                  <a:srgbClr val="222222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– 8ax + a ;</a:t>
            </a:r>
            <a:endParaRPr b="0" i="0" sz="2400" u="none" cap="none" strike="noStrike">
              <a:solidFill>
                <a:srgbClr val="222222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" sz="2400" u="none" cap="none" strike="noStrike">
                <a:solidFill>
                  <a:srgbClr val="222222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(v) 4xy in x</a:t>
            </a:r>
            <a:r>
              <a:rPr b="0" i="0" lang="en" sz="2100" u="none" cap="none" strike="noStrike">
                <a:solidFill>
                  <a:srgbClr val="222222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2</a:t>
            </a:r>
            <a:r>
              <a:rPr b="0" i="0" lang="en" sz="2400" u="none" cap="none" strike="noStrike">
                <a:solidFill>
                  <a:srgbClr val="222222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– 4xy + y</a:t>
            </a:r>
            <a:r>
              <a:rPr b="0" i="0" lang="en" sz="2100" u="none" cap="none" strike="noStrike">
                <a:solidFill>
                  <a:srgbClr val="222222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2</a:t>
            </a:r>
            <a:r>
              <a:rPr b="0" i="0" lang="en" sz="2000" u="none" cap="none" strike="noStrike">
                <a:solidFill>
                  <a:srgbClr val="222222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.</a:t>
            </a:r>
            <a:endParaRPr b="0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elina Concise Mathematics Class 8 ICSE Solutions Chapter 11 Algebraic Expressions (Including Operations on Algebraic Expressions) Ex 11A 5" id="89" name="Google Shape;89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3000" y="1119300"/>
            <a:ext cx="4540825" cy="195605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6"/>
          <p:cNvSpPr txBox="1"/>
          <p:nvPr/>
        </p:nvSpPr>
        <p:spPr>
          <a:xfrm>
            <a:off x="170525" y="165725"/>
            <a:ext cx="1669200" cy="74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" sz="2000" u="none" cap="none" strike="noStrike">
                <a:solidFill>
                  <a:srgbClr val="008000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Solution:</a:t>
            </a:r>
            <a:endParaRPr b="0" i="0" sz="2000" u="none" cap="none" strike="noStrike">
              <a:solidFill>
                <a:srgbClr val="008000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7"/>
          <p:cNvSpPr txBox="1"/>
          <p:nvPr/>
        </p:nvSpPr>
        <p:spPr>
          <a:xfrm>
            <a:off x="496900" y="590900"/>
            <a:ext cx="30000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Home assignment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7"/>
          <p:cNvSpPr txBox="1"/>
          <p:nvPr/>
        </p:nvSpPr>
        <p:spPr>
          <a:xfrm>
            <a:off x="188000" y="1463825"/>
            <a:ext cx="4029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b="0" i="0" lang="en" sz="26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Exercise 11(A) </a:t>
            </a:r>
            <a:r>
              <a:rPr b="0" i="0" lang="en" sz="18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8"/>
          <p:cNvSpPr txBox="1"/>
          <p:nvPr/>
        </p:nvSpPr>
        <p:spPr>
          <a:xfrm>
            <a:off x="877977" y="1759088"/>
            <a:ext cx="7059900" cy="142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4125">
            <a:spAutoFit/>
          </a:bodyPr>
          <a:lstStyle/>
          <a:p>
            <a:pPr indent="0" lvl="0" marL="63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2" name="Google Shape;102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