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9850" cx="9144000"/>
  <p:notesSz cx="9144000" cy="5149850"/>
  <p:embeddedFontLst>
    <p:embeddedFont>
      <p:font typeface="Roboto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17" roundtripDataSignature="AMtx7mivujTspqY7XB87xPeJGQhhlEL5D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Roboto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-italic.fntdata"/><Relationship Id="rId14" Type="http://schemas.openxmlformats.org/officeDocument/2006/relationships/font" Target="fonts/Roboto-bold.fntdata"/><Relationship Id="rId17" Type="http://customschemas.google.com/relationships/presentationmetadata" Target="metadata"/><Relationship Id="rId16" Type="http://schemas.openxmlformats.org/officeDocument/2006/relationships/font" Target="fonts/Robot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524300" y="386225"/>
            <a:ext cx="6096300" cy="19311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2446175"/>
            <a:ext cx="7315200" cy="23174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:notes"/>
          <p:cNvSpPr txBox="1"/>
          <p:nvPr>
            <p:ph idx="1" type="body"/>
          </p:nvPr>
        </p:nvSpPr>
        <p:spPr>
          <a:xfrm>
            <a:off x="914400" y="2446175"/>
            <a:ext cx="7315200" cy="23174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1:notes"/>
          <p:cNvSpPr/>
          <p:nvPr>
            <p:ph idx="2" type="sldImg"/>
          </p:nvPr>
        </p:nvSpPr>
        <p:spPr>
          <a:xfrm>
            <a:off x="1524300" y="386225"/>
            <a:ext cx="6096300" cy="19311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:notes"/>
          <p:cNvSpPr txBox="1"/>
          <p:nvPr>
            <p:ph idx="1" type="body"/>
          </p:nvPr>
        </p:nvSpPr>
        <p:spPr>
          <a:xfrm>
            <a:off x="914400" y="2446175"/>
            <a:ext cx="7315200" cy="23174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2:notes"/>
          <p:cNvSpPr/>
          <p:nvPr>
            <p:ph idx="2" type="sldImg"/>
          </p:nvPr>
        </p:nvSpPr>
        <p:spPr>
          <a:xfrm>
            <a:off x="1524300" y="386225"/>
            <a:ext cx="6096300" cy="19311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3:notes"/>
          <p:cNvSpPr txBox="1"/>
          <p:nvPr>
            <p:ph idx="1" type="body"/>
          </p:nvPr>
        </p:nvSpPr>
        <p:spPr>
          <a:xfrm>
            <a:off x="914400" y="2446175"/>
            <a:ext cx="7315200" cy="23174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3:notes"/>
          <p:cNvSpPr/>
          <p:nvPr>
            <p:ph idx="2" type="sldImg"/>
          </p:nvPr>
        </p:nvSpPr>
        <p:spPr>
          <a:xfrm>
            <a:off x="1524300" y="386225"/>
            <a:ext cx="6096300" cy="19311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4:notes"/>
          <p:cNvSpPr txBox="1"/>
          <p:nvPr>
            <p:ph idx="1" type="body"/>
          </p:nvPr>
        </p:nvSpPr>
        <p:spPr>
          <a:xfrm>
            <a:off x="914400" y="2446175"/>
            <a:ext cx="7315200" cy="23174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4:notes"/>
          <p:cNvSpPr/>
          <p:nvPr>
            <p:ph idx="2" type="sldImg"/>
          </p:nvPr>
        </p:nvSpPr>
        <p:spPr>
          <a:xfrm>
            <a:off x="1524300" y="386225"/>
            <a:ext cx="6096300" cy="19311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5:notes"/>
          <p:cNvSpPr txBox="1"/>
          <p:nvPr>
            <p:ph idx="1" type="body"/>
          </p:nvPr>
        </p:nvSpPr>
        <p:spPr>
          <a:xfrm>
            <a:off x="914400" y="2446175"/>
            <a:ext cx="7315200" cy="23174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5:notes"/>
          <p:cNvSpPr/>
          <p:nvPr>
            <p:ph idx="2" type="sldImg"/>
          </p:nvPr>
        </p:nvSpPr>
        <p:spPr>
          <a:xfrm>
            <a:off x="1524300" y="386225"/>
            <a:ext cx="6096300" cy="19311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6:notes"/>
          <p:cNvSpPr txBox="1"/>
          <p:nvPr>
            <p:ph idx="1" type="body"/>
          </p:nvPr>
        </p:nvSpPr>
        <p:spPr>
          <a:xfrm>
            <a:off x="914400" y="2446175"/>
            <a:ext cx="7315200" cy="23174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6:notes"/>
          <p:cNvSpPr/>
          <p:nvPr>
            <p:ph idx="2" type="sldImg"/>
          </p:nvPr>
        </p:nvSpPr>
        <p:spPr>
          <a:xfrm>
            <a:off x="1524300" y="386225"/>
            <a:ext cx="6096300" cy="19311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7:notes"/>
          <p:cNvSpPr txBox="1"/>
          <p:nvPr>
            <p:ph idx="1" type="body"/>
          </p:nvPr>
        </p:nvSpPr>
        <p:spPr>
          <a:xfrm>
            <a:off x="914400" y="2446175"/>
            <a:ext cx="7315200" cy="23174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7:notes"/>
          <p:cNvSpPr/>
          <p:nvPr>
            <p:ph idx="2" type="sldImg"/>
          </p:nvPr>
        </p:nvSpPr>
        <p:spPr>
          <a:xfrm>
            <a:off x="1524300" y="386225"/>
            <a:ext cx="6096300" cy="19311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"/>
          <p:cNvSpPr txBox="1"/>
          <p:nvPr>
            <p:ph type="title"/>
          </p:nvPr>
        </p:nvSpPr>
        <p:spPr>
          <a:xfrm>
            <a:off x="3027933" y="1661617"/>
            <a:ext cx="3157220" cy="454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9"/>
          <p:cNvSpPr txBox="1"/>
          <p:nvPr>
            <p:ph idx="1" type="body"/>
          </p:nvPr>
        </p:nvSpPr>
        <p:spPr>
          <a:xfrm>
            <a:off x="470890" y="1202030"/>
            <a:ext cx="8202218" cy="12846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9"/>
          <p:cNvSpPr txBox="1"/>
          <p:nvPr>
            <p:ph idx="11" type="ftr"/>
          </p:nvPr>
        </p:nvSpPr>
        <p:spPr>
          <a:xfrm>
            <a:off x="3108960" y="4789360"/>
            <a:ext cx="2926080" cy="257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9"/>
          <p:cNvSpPr txBox="1"/>
          <p:nvPr>
            <p:ph idx="10" type="dt"/>
          </p:nvPr>
        </p:nvSpPr>
        <p:spPr>
          <a:xfrm>
            <a:off x="457200" y="4789360"/>
            <a:ext cx="2103120" cy="257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9"/>
          <p:cNvSpPr txBox="1"/>
          <p:nvPr>
            <p:ph idx="12" type="sldNum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0"/>
          <p:cNvSpPr txBox="1"/>
          <p:nvPr>
            <p:ph idx="11" type="ftr"/>
          </p:nvPr>
        </p:nvSpPr>
        <p:spPr>
          <a:xfrm>
            <a:off x="3108960" y="4789360"/>
            <a:ext cx="2926080" cy="257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0"/>
          <p:cNvSpPr txBox="1"/>
          <p:nvPr>
            <p:ph idx="10" type="dt"/>
          </p:nvPr>
        </p:nvSpPr>
        <p:spPr>
          <a:xfrm>
            <a:off x="457200" y="4789360"/>
            <a:ext cx="2103120" cy="257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12" type="sldNum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1"/>
          <p:cNvSpPr txBox="1"/>
          <p:nvPr>
            <p:ph type="title"/>
          </p:nvPr>
        </p:nvSpPr>
        <p:spPr>
          <a:xfrm>
            <a:off x="3027933" y="1661617"/>
            <a:ext cx="3157220" cy="454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1"/>
          <p:cNvSpPr txBox="1"/>
          <p:nvPr>
            <p:ph idx="11" type="ftr"/>
          </p:nvPr>
        </p:nvSpPr>
        <p:spPr>
          <a:xfrm>
            <a:off x="3108960" y="4789360"/>
            <a:ext cx="2926080" cy="257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1"/>
          <p:cNvSpPr txBox="1"/>
          <p:nvPr>
            <p:ph idx="10" type="dt"/>
          </p:nvPr>
        </p:nvSpPr>
        <p:spPr>
          <a:xfrm>
            <a:off x="457200" y="4789360"/>
            <a:ext cx="2103120" cy="257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1"/>
          <p:cNvSpPr txBox="1"/>
          <p:nvPr>
            <p:ph idx="12" type="sldNum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2"/>
          <p:cNvSpPr txBox="1"/>
          <p:nvPr>
            <p:ph type="ctrTitle"/>
          </p:nvPr>
        </p:nvSpPr>
        <p:spPr>
          <a:xfrm>
            <a:off x="685800" y="1596453"/>
            <a:ext cx="7772400" cy="10814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2"/>
          <p:cNvSpPr txBox="1"/>
          <p:nvPr>
            <p:ph idx="1" type="subTitle"/>
          </p:nvPr>
        </p:nvSpPr>
        <p:spPr>
          <a:xfrm>
            <a:off x="1371600" y="2883916"/>
            <a:ext cx="6400800" cy="12874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2"/>
          <p:cNvSpPr txBox="1"/>
          <p:nvPr>
            <p:ph idx="11" type="ftr"/>
          </p:nvPr>
        </p:nvSpPr>
        <p:spPr>
          <a:xfrm>
            <a:off x="3108960" y="4789360"/>
            <a:ext cx="2926080" cy="257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2"/>
          <p:cNvSpPr txBox="1"/>
          <p:nvPr>
            <p:ph idx="10" type="dt"/>
          </p:nvPr>
        </p:nvSpPr>
        <p:spPr>
          <a:xfrm>
            <a:off x="457200" y="4789360"/>
            <a:ext cx="2103120" cy="257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2"/>
          <p:cNvSpPr txBox="1"/>
          <p:nvPr>
            <p:ph idx="12" type="sldNum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3"/>
          <p:cNvSpPr txBox="1"/>
          <p:nvPr>
            <p:ph type="title"/>
          </p:nvPr>
        </p:nvSpPr>
        <p:spPr>
          <a:xfrm>
            <a:off x="3027933" y="1661617"/>
            <a:ext cx="3157220" cy="454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3"/>
          <p:cNvSpPr txBox="1"/>
          <p:nvPr>
            <p:ph idx="1" type="body"/>
          </p:nvPr>
        </p:nvSpPr>
        <p:spPr>
          <a:xfrm>
            <a:off x="457200" y="1184465"/>
            <a:ext cx="3977640" cy="33989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3"/>
          <p:cNvSpPr txBox="1"/>
          <p:nvPr>
            <p:ph idx="2" type="body"/>
          </p:nvPr>
        </p:nvSpPr>
        <p:spPr>
          <a:xfrm>
            <a:off x="4709160" y="1184465"/>
            <a:ext cx="3977640" cy="33989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3"/>
          <p:cNvSpPr txBox="1"/>
          <p:nvPr>
            <p:ph idx="11" type="ftr"/>
          </p:nvPr>
        </p:nvSpPr>
        <p:spPr>
          <a:xfrm>
            <a:off x="3108960" y="4789360"/>
            <a:ext cx="2926080" cy="257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3"/>
          <p:cNvSpPr txBox="1"/>
          <p:nvPr>
            <p:ph idx="10" type="dt"/>
          </p:nvPr>
        </p:nvSpPr>
        <p:spPr>
          <a:xfrm>
            <a:off x="457200" y="4789360"/>
            <a:ext cx="2103120" cy="257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3"/>
          <p:cNvSpPr txBox="1"/>
          <p:nvPr>
            <p:ph idx="12" type="sldNum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type="title"/>
          </p:nvPr>
        </p:nvSpPr>
        <p:spPr>
          <a:xfrm>
            <a:off x="3027933" y="1661617"/>
            <a:ext cx="3157220" cy="454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8"/>
          <p:cNvSpPr txBox="1"/>
          <p:nvPr>
            <p:ph idx="1" type="body"/>
          </p:nvPr>
        </p:nvSpPr>
        <p:spPr>
          <a:xfrm>
            <a:off x="470890" y="1202030"/>
            <a:ext cx="8202218" cy="12846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8"/>
          <p:cNvSpPr txBox="1"/>
          <p:nvPr>
            <p:ph idx="11" type="ftr"/>
          </p:nvPr>
        </p:nvSpPr>
        <p:spPr>
          <a:xfrm>
            <a:off x="3108960" y="4789360"/>
            <a:ext cx="2926080" cy="257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8"/>
          <p:cNvSpPr txBox="1"/>
          <p:nvPr>
            <p:ph idx="10" type="dt"/>
          </p:nvPr>
        </p:nvSpPr>
        <p:spPr>
          <a:xfrm>
            <a:off x="457200" y="4789360"/>
            <a:ext cx="2103120" cy="257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8"/>
          <p:cNvSpPr txBox="1"/>
          <p:nvPr>
            <p:ph idx="12" type="sldNum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Relationship Id="rId4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073150"/>
            <a:ext cx="9144000" cy="1071872"/>
          </a:xfrm>
          <a:prstGeom prst="rect">
            <a:avLst/>
          </a:prstGeom>
          <a:noFill/>
          <a:ln>
            <a:noFill/>
          </a:ln>
        </p:spPr>
      </p:pic>
      <p:pic>
        <p:nvPicPr>
          <p:cNvPr id="44" name="Google Shape;44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568184" y="288925"/>
            <a:ext cx="1575816" cy="786384"/>
          </a:xfrm>
          <a:prstGeom prst="rect">
            <a:avLst/>
          </a:prstGeom>
          <a:noFill/>
          <a:ln>
            <a:noFill/>
          </a:ln>
        </p:spPr>
      </p:pic>
      <p:sp>
        <p:nvSpPr>
          <p:cNvPr id="45" name="Google Shape;45;p1"/>
          <p:cNvSpPr txBox="1"/>
          <p:nvPr>
            <p:ph type="title"/>
          </p:nvPr>
        </p:nvSpPr>
        <p:spPr>
          <a:xfrm>
            <a:off x="3027932" y="1661617"/>
            <a:ext cx="3906267" cy="44499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95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ALGEBRAIC  EXPRESSIONS</a:t>
            </a:r>
            <a:endParaRPr/>
          </a:p>
        </p:txBody>
      </p:sp>
      <p:sp>
        <p:nvSpPr>
          <p:cNvPr id="46" name="Google Shape;46;p1"/>
          <p:cNvSpPr txBox="1"/>
          <p:nvPr/>
        </p:nvSpPr>
        <p:spPr>
          <a:xfrm>
            <a:off x="2301620" y="2094991"/>
            <a:ext cx="3478529" cy="12227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6992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PERIOD 2</a:t>
            </a:r>
            <a:endParaRPr b="0" i="0" sz="2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1360"/>
              </a:spcBef>
              <a:spcAft>
                <a:spcPts val="0"/>
              </a:spcAft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SUBJECT : MATHEMATICS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NUMBER: 11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NAME : </a:t>
            </a:r>
            <a:r>
              <a:rPr b="0" i="0" lang="en-US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ALGEBRAIC  EXPRESSIONS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51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152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2"/>
          <p:cNvSpPr/>
          <p:nvPr/>
        </p:nvSpPr>
        <p:spPr>
          <a:xfrm>
            <a:off x="3271580" y="441325"/>
            <a:ext cx="260084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EXERCISE- 11 B</a:t>
            </a:r>
            <a:endParaRPr sz="18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elina Concise Mathematics Class 8 ICSE Solutions Chapter 11 Algebraic Expressions (Including Operations on Algebraic Expressions) Ex 11B Q1" id="53" name="Google Shape;53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362200" y="1203325"/>
            <a:ext cx="3962399" cy="22098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2"/>
          <p:cNvSpPr/>
          <p:nvPr/>
        </p:nvSpPr>
        <p:spPr>
          <a:xfrm>
            <a:off x="914400" y="215385"/>
            <a:ext cx="212469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Evaluate:</a:t>
            </a:r>
            <a:endParaRPr sz="18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152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3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00"/>
              </a:buClr>
              <a:buSzPts val="1200"/>
              <a:buFont typeface="Roboto"/>
              <a:buNone/>
            </a:pPr>
            <a:r>
              <a:rPr b="0" i="0" lang="en-US" sz="1200" u="none" cap="none" strike="noStrike">
                <a:solidFill>
                  <a:srgbClr val="008000"/>
                </a:solidFill>
                <a:latin typeface="Roboto"/>
                <a:ea typeface="Roboto"/>
                <a:cs typeface="Roboto"/>
                <a:sym typeface="Roboto"/>
              </a:rPr>
              <a:t>Solution:</a:t>
            </a:r>
            <a:br>
              <a:rPr b="0" i="0" lang="en-US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0" i="0" lang="en-US" sz="18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3"/>
          <p:cNvSpPr/>
          <p:nvPr/>
        </p:nvSpPr>
        <p:spPr>
          <a:xfrm>
            <a:off x="381001" y="288925"/>
            <a:ext cx="114300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Solution:</a:t>
            </a:r>
            <a:endParaRPr/>
          </a:p>
        </p:txBody>
      </p:sp>
      <p:sp>
        <p:nvSpPr>
          <p:cNvPr id="62" name="Google Shape;62;p3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00"/>
              </a:buClr>
              <a:buSzPts val="1200"/>
              <a:buFont typeface="Roboto"/>
              <a:buNone/>
            </a:pPr>
            <a:r>
              <a:rPr b="0" i="0" lang="en-US" sz="1200" u="none" cap="none" strike="noStrike">
                <a:solidFill>
                  <a:srgbClr val="008000"/>
                </a:solidFill>
                <a:latin typeface="Roboto"/>
                <a:ea typeface="Roboto"/>
                <a:cs typeface="Roboto"/>
                <a:sym typeface="Roboto"/>
              </a:rPr>
              <a:t>Solution:</a:t>
            </a:r>
            <a:br>
              <a:rPr b="0" i="0" lang="en-US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0" i="0" lang="en-US" sz="20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Selina Concise Mathematics Class 8 ICSE Solutions Chapter 11 Algebraic Expressions (Including Operations on Algebraic Expressions) Ex 11B 8" id="63" name="Google Shape;63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905000" y="593725"/>
            <a:ext cx="3543300" cy="403136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152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4"/>
          <p:cNvSpPr/>
          <p:nvPr/>
        </p:nvSpPr>
        <p:spPr>
          <a:xfrm>
            <a:off x="838200" y="1050925"/>
            <a:ext cx="662940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Question 10.</a:t>
            </a:r>
            <a:b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sides of a triangle are x</a:t>
            </a:r>
            <a:r>
              <a:rPr baseline="30000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– 3xy + 8, 4x</a:t>
            </a:r>
            <a:r>
              <a:rPr baseline="30000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+ 5xy – 3 and 6 – 3x</a:t>
            </a:r>
            <a:r>
              <a:rPr baseline="30000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+ 4xy. Find its perimeter.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4"/>
          <p:cNvSpPr/>
          <p:nvPr/>
        </p:nvSpPr>
        <p:spPr>
          <a:xfrm>
            <a:off x="838200" y="2041525"/>
            <a:ext cx="594360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Question 13.</a:t>
            </a:r>
            <a:b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must be subtracted from 19x</a:t>
            </a:r>
            <a:r>
              <a:rPr baseline="30000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+ 2x</a:t>
            </a:r>
            <a:r>
              <a:rPr baseline="30000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+ 30x – 37 to get 8x</a:t>
            </a:r>
            <a:r>
              <a:rPr baseline="30000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+ 22x</a:t>
            </a:r>
            <a:r>
              <a:rPr baseline="30000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– 7x – 60 ?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4"/>
          <p:cNvSpPr/>
          <p:nvPr/>
        </p:nvSpPr>
        <p:spPr>
          <a:xfrm>
            <a:off x="838200" y="2990870"/>
            <a:ext cx="601980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Question 15.</a:t>
            </a:r>
            <a:b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much bigger is 15x</a:t>
            </a:r>
            <a:r>
              <a:rPr baseline="30000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</a:t>
            </a:r>
            <a:r>
              <a:rPr baseline="30000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– 18xy</a:t>
            </a:r>
            <a:r>
              <a:rPr baseline="30000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– 10x</a:t>
            </a:r>
            <a:r>
              <a:rPr baseline="30000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 than -5x</a:t>
            </a:r>
            <a:r>
              <a:rPr baseline="30000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+ 6x</a:t>
            </a:r>
            <a:r>
              <a:rPr baseline="30000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 – 7xy ?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5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8000"/>
              </a:buClr>
              <a:buSzPts val="1200"/>
              <a:buFont typeface="Roboto"/>
              <a:buNone/>
            </a:pPr>
            <a:r>
              <a:rPr b="0" i="0" lang="en-US" sz="1200" u="none" cap="none" strike="noStrike">
                <a:solidFill>
                  <a:srgbClr val="008000"/>
                </a:solidFill>
                <a:latin typeface="Roboto"/>
                <a:ea typeface="Roboto"/>
                <a:cs typeface="Roboto"/>
                <a:sym typeface="Roboto"/>
              </a:rPr>
              <a:t>Solution:</a:t>
            </a:r>
            <a:br>
              <a:rPr b="0" i="0" lang="en-US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0" i="0" lang="en-US" sz="8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Selina Concise Mathematics Class 8 ICSE Solutions Chapter 11 Algebraic Expressions (Including Operations on Algebraic Expressions) Ex 11B 19" id="77" name="Google Shape;77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0" y="822325"/>
            <a:ext cx="5105400" cy="1752600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5"/>
          <p:cNvSpPr/>
          <p:nvPr/>
        </p:nvSpPr>
        <p:spPr>
          <a:xfrm>
            <a:off x="533400" y="325051"/>
            <a:ext cx="166207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8000"/>
                </a:solidFill>
                <a:latin typeface="Calibri"/>
                <a:ea typeface="Calibri"/>
                <a:cs typeface="Calibri"/>
                <a:sym typeface="Calibri"/>
              </a:rPr>
              <a:t>Solution</a:t>
            </a:r>
            <a:r>
              <a:rPr lang="en-US" sz="1800">
                <a:solidFill>
                  <a:srgbClr val="008000"/>
                </a:solidFill>
                <a:latin typeface="Roboto"/>
                <a:ea typeface="Roboto"/>
                <a:cs typeface="Roboto"/>
                <a:sym typeface="Roboto"/>
              </a:rPr>
              <a:t>: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9" name="Google Shape;79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3152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6"/>
          <p:cNvSpPr txBox="1"/>
          <p:nvPr>
            <p:ph type="title"/>
          </p:nvPr>
        </p:nvSpPr>
        <p:spPr>
          <a:xfrm>
            <a:off x="390550" y="503047"/>
            <a:ext cx="2629535" cy="4533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>
                <a:latin typeface="Calibri"/>
                <a:ea typeface="Calibri"/>
                <a:cs typeface="Calibri"/>
                <a:sym typeface="Calibri"/>
              </a:rPr>
              <a:t>Home assignment</a:t>
            </a:r>
            <a:endParaRPr/>
          </a:p>
        </p:txBody>
      </p:sp>
      <p:pic>
        <p:nvPicPr>
          <p:cNvPr id="85" name="Google Shape;85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152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6"/>
          <p:cNvSpPr/>
          <p:nvPr/>
        </p:nvSpPr>
        <p:spPr>
          <a:xfrm>
            <a:off x="1524000" y="1660525"/>
            <a:ext cx="414996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Exercise 11(B) - 1 to 5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7"/>
          <p:cNvSpPr txBox="1"/>
          <p:nvPr>
            <p:ph type="title"/>
          </p:nvPr>
        </p:nvSpPr>
        <p:spPr>
          <a:xfrm>
            <a:off x="1522602" y="1906788"/>
            <a:ext cx="7059930" cy="14281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4125">
            <a:spAutoFit/>
          </a:bodyPr>
          <a:lstStyle/>
          <a:p>
            <a:pPr indent="0" lvl="0" marL="63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None/>
            </a:pPr>
            <a:r>
              <a:rPr lang="en-US" sz="4000"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2" name="Google Shape;92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914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96A7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2021-12-15T15:41:57Z</dcterms:created>
  <dc:creator>SUBRAT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2021-04-11T00:00:00Z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2021-12-15T00:00:00Z</vt:filetime>
  </property>
</Properties>
</file>