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72" r:id="rId2"/>
    <p:sldId id="258" r:id="rId3"/>
    <p:sldId id="259" r:id="rId4"/>
    <p:sldId id="365" r:id="rId5"/>
    <p:sldId id="366" r:id="rId6"/>
    <p:sldId id="360" r:id="rId7"/>
    <p:sldId id="361" r:id="rId8"/>
    <p:sldId id="362" r:id="rId9"/>
    <p:sldId id="363" r:id="rId10"/>
    <p:sldId id="364" r:id="rId11"/>
    <p:sldId id="348" r:id="rId12"/>
    <p:sldId id="368" r:id="rId13"/>
    <p:sldId id="359" r:id="rId14"/>
    <p:sldId id="373" r:id="rId15"/>
    <p:sldId id="349" r:id="rId16"/>
    <p:sldId id="371" r:id="rId17"/>
    <p:sldId id="374" r:id="rId18"/>
    <p:sldId id="391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38490D-BFA3-47BE-9927-542223C4E81C}">
          <p14:sldIdLst>
            <p14:sldId id="372"/>
            <p14:sldId id="258"/>
            <p14:sldId id="259"/>
            <p14:sldId id="365"/>
            <p14:sldId id="366"/>
            <p14:sldId id="360"/>
            <p14:sldId id="361"/>
            <p14:sldId id="362"/>
            <p14:sldId id="363"/>
            <p14:sldId id="364"/>
            <p14:sldId id="348"/>
            <p14:sldId id="368"/>
            <p14:sldId id="359"/>
            <p14:sldId id="373"/>
            <p14:sldId id="349"/>
            <p14:sldId id="371"/>
            <p14:sldId id="374"/>
            <p14:sldId id="391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66487-764D-4931-8514-983DD17750A0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1714F-EDF4-4AED-903A-0DDB5073C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32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48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64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69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84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68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30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066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266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341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851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0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13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605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03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67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6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37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C712A-7E62-4136-AA13-CB73124970E3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3C859-C67C-45A3-AB1A-2C8CBBA33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39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12192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901" y="285634"/>
            <a:ext cx="2104535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54000" y="1556865"/>
            <a:ext cx="11684000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4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CLASS- VIII</a:t>
            </a:r>
            <a:endParaRPr sz="3867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3100"/>
            </a:pPr>
            <a:r>
              <a:rPr lang="en" sz="3333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INDUSTRIES</a:t>
            </a:r>
            <a:endParaRPr sz="33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832367" y="131167"/>
            <a:ext cx="42348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4386752" y="2958721"/>
            <a:ext cx="6352000" cy="1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/>
              <a:t>SUBJECT : </a:t>
            </a:r>
            <a:r>
              <a:rPr lang="en" sz="2400" b="1" dirty="0" smtClean="0"/>
              <a:t>GEOGRAPHY</a:t>
            </a:r>
            <a:endParaRPr sz="2400" b="1" dirty="0"/>
          </a:p>
          <a:p>
            <a:r>
              <a:rPr lang="en" sz="2400" b="1" dirty="0"/>
              <a:t>CHAPTER NUMBER</a:t>
            </a:r>
            <a:r>
              <a:rPr lang="en" sz="2400" b="1" dirty="0" smtClean="0"/>
              <a:t>: 06</a:t>
            </a:r>
            <a:endParaRPr sz="2400" b="1" dirty="0"/>
          </a:p>
          <a:p>
            <a:r>
              <a:rPr lang="en" sz="2400" b="1" dirty="0"/>
              <a:t>CHAPTER NAME </a:t>
            </a:r>
            <a:r>
              <a:rPr lang="en" sz="2400" b="1" dirty="0" smtClean="0"/>
              <a:t>: INDUSTRIES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22075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5" y="143692"/>
            <a:ext cx="8438605" cy="6596742"/>
          </a:xfrm>
        </p:spPr>
      </p:pic>
      <p:pic>
        <p:nvPicPr>
          <p:cNvPr id="3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00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326" y="466735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INDUSTRY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91"/>
            <a:ext cx="10515600" cy="4351338"/>
          </a:xfrm>
        </p:spPr>
        <p:txBody>
          <a:bodyPr/>
          <a:lstStyle/>
          <a:p>
            <a:r>
              <a:rPr lang="en-US" dirty="0"/>
              <a:t>Industrial activities are divided in three sectors – Primary sector, Secondary sector and tertiary sector.</a:t>
            </a:r>
          </a:p>
          <a:p>
            <a:r>
              <a:rPr lang="en-US" dirty="0"/>
              <a:t>Secondary activities are those activities which change raw materials into products of more value.</a:t>
            </a:r>
          </a:p>
          <a:p>
            <a:r>
              <a:rPr lang="en-US" dirty="0"/>
              <a:t>Industry refers to an economic activity that is concerned with production of goods, extraction of minerals or the provision of services.</a:t>
            </a:r>
          </a:p>
          <a:p>
            <a:r>
              <a:rPr lang="en-US" dirty="0"/>
              <a:t>Industries are divided on the basis of raw material, size, and ownership.</a:t>
            </a:r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2792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28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7566"/>
            <a:ext cx="11207931" cy="6492240"/>
          </a:xfrm>
        </p:spPr>
      </p:pic>
      <p:pic>
        <p:nvPicPr>
          <p:cNvPr id="3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81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397725"/>
            <a:ext cx="11220994" cy="59566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Industry is a group concept while manufacturing is an unit. Manufacturing may be from handicrafts to high tech. It involves converting raw materials to finished products.</a:t>
            </a:r>
          </a:p>
          <a:p>
            <a:pPr algn="just"/>
            <a:r>
              <a:rPr lang="en-US" dirty="0"/>
              <a:t>Industrial activity can be classified </a:t>
            </a:r>
            <a:r>
              <a:rPr lang="en-US" dirty="0" smtClean="0"/>
              <a:t>into :-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primary (extraction),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secondary </a:t>
            </a:r>
            <a:r>
              <a:rPr lang="en-US" dirty="0"/>
              <a:t>(manufacturing),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tertiary </a:t>
            </a:r>
            <a:r>
              <a:rPr lang="en-US" dirty="0"/>
              <a:t>(services),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quaternary </a:t>
            </a:r>
            <a:r>
              <a:rPr lang="en-US" dirty="0"/>
              <a:t>(knowledge</a:t>
            </a:r>
            <a:r>
              <a:rPr lang="en-US" dirty="0" smtClean="0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quinary</a:t>
            </a:r>
            <a:r>
              <a:rPr lang="en-US" dirty="0"/>
              <a:t> (culture and research).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654892" cy="809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14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726" y="730885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IMPORTANCE OF INDUSTRIES :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6366"/>
            <a:ext cx="10515600" cy="4596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Industries </a:t>
            </a:r>
            <a:r>
              <a:rPr lang="en-US" dirty="0"/>
              <a:t>help in modernizing agriculture which forms the backbone of our economy.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smtClean="0"/>
              <a:t>Industry </a:t>
            </a:r>
            <a:r>
              <a:rPr lang="en-US" dirty="0"/>
              <a:t>also reduces the heavy dependence of people on agricultural income by providing them jobs in secondary and tertiary sector.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3. Industrial Development helps in removal of unemployment and poverty.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4. </a:t>
            </a:r>
            <a:r>
              <a:rPr lang="en-US" dirty="0" smtClean="0"/>
              <a:t>It </a:t>
            </a:r>
            <a:r>
              <a:rPr lang="en-US" dirty="0"/>
              <a:t>also aims at bringing down regional differences by establishing industry in backward areas.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5. </a:t>
            </a:r>
            <a:r>
              <a:rPr lang="en-US" dirty="0" smtClean="0"/>
              <a:t>Export </a:t>
            </a:r>
            <a:r>
              <a:rPr lang="en-US" dirty="0"/>
              <a:t>of manufactured goods expand trade and Commerce.</a:t>
            </a:r>
            <a:br>
              <a:rPr lang="en-US" dirty="0"/>
            </a:br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4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4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452" y="816427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CLASSIFICATION OF INDUSTRIES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814"/>
            <a:ext cx="10515600" cy="4846319"/>
          </a:xfrm>
          <a:prstGeom prst="rect">
            <a:avLst/>
          </a:prstGeom>
        </p:spPr>
      </p:pic>
      <p:pic>
        <p:nvPicPr>
          <p:cNvPr id="4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563452" cy="770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17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73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169817"/>
            <a:ext cx="11752481" cy="6510643"/>
          </a:xfrm>
          <a:prstGeom prst="rect">
            <a:avLst/>
          </a:prstGeom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2622" y="6042167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0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12876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CLASSIFICATION OF INDUSTRIES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502230"/>
            <a:ext cx="10515600" cy="4846319"/>
          </a:xfrm>
          <a:prstGeom prst="rect">
            <a:avLst/>
          </a:prstGeom>
        </p:spPr>
      </p:pic>
      <p:pic>
        <p:nvPicPr>
          <p:cNvPr id="4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63" y="67076"/>
            <a:ext cx="1563452" cy="78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55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52" y="746419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CONTENT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49" y="2178322"/>
            <a:ext cx="10515600" cy="4351338"/>
          </a:xfrm>
        </p:spPr>
        <p:txBody>
          <a:bodyPr/>
          <a:lstStyle/>
          <a:p>
            <a:r>
              <a:rPr lang="en-US" dirty="0"/>
              <a:t>Classification of </a:t>
            </a:r>
            <a:r>
              <a:rPr lang="en-US" dirty="0" smtClean="0"/>
              <a:t>Industries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 the basis of OWNERSHIP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 the basis of RAW 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 the basis of SIZE</a:t>
            </a:r>
            <a:endParaRPr lang="en-IN" dirty="0"/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4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4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169817"/>
            <a:ext cx="11752481" cy="6510643"/>
          </a:xfrm>
          <a:prstGeom prst="rect">
            <a:avLst/>
          </a:prstGeom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9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452" y="763543"/>
            <a:ext cx="10515600" cy="627652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On the basis of ownership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412" y="1619796"/>
            <a:ext cx="9509761" cy="4911634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Ownership</a:t>
            </a:r>
            <a:r>
              <a:rPr lang="en-US" b="1" dirty="0"/>
              <a:t>: </a:t>
            </a:r>
            <a:r>
              <a:rPr lang="en-US" dirty="0"/>
              <a:t>On the basis of ownership, industries can be classified into the following sectors</a:t>
            </a:r>
            <a:r>
              <a:rPr lang="en-US" dirty="0" smtClean="0"/>
              <a:t>:</a:t>
            </a:r>
          </a:p>
          <a:p>
            <a:pPr algn="just"/>
            <a:r>
              <a:rPr lang="en-US" b="1" u="sng" dirty="0" smtClean="0"/>
              <a:t>Public </a:t>
            </a:r>
            <a:r>
              <a:rPr lang="en-US" b="1" u="sng" dirty="0"/>
              <a:t>sector industries</a:t>
            </a:r>
            <a:r>
              <a:rPr lang="en-US" dirty="0"/>
              <a:t> are owned and operated by the government. For example, Hindustan Aeronautics Limited and Steel Authority of India Limited</a:t>
            </a:r>
            <a:r>
              <a:rPr lang="en-US" dirty="0" smtClean="0"/>
              <a:t>.</a:t>
            </a:r>
          </a:p>
          <a:p>
            <a:pPr algn="just"/>
            <a:r>
              <a:rPr lang="en-US" b="1" u="sng" dirty="0"/>
              <a:t>Private Sector Industries</a:t>
            </a:r>
            <a:r>
              <a:rPr lang="en-US" b="1" dirty="0"/>
              <a:t> </a:t>
            </a:r>
            <a:r>
              <a:rPr lang="en-US" dirty="0"/>
              <a:t>are owned and operated by individuals or a group of individuals. For example, Bharat Heavy Electrical Ltd., Indian Oil Cooperation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b="1" u="sng" dirty="0"/>
              <a:t>Joint Sector Industries</a:t>
            </a:r>
            <a:r>
              <a:rPr lang="en-US" dirty="0"/>
              <a:t> are owned and operated by the state and individuals or a group of individuals. For example </a:t>
            </a:r>
            <a:r>
              <a:rPr lang="en-US" dirty="0" err="1"/>
              <a:t>Maruti</a:t>
            </a:r>
            <a:r>
              <a:rPr lang="en-US" dirty="0"/>
              <a:t> </a:t>
            </a:r>
            <a:r>
              <a:rPr lang="en-US" dirty="0" err="1"/>
              <a:t>Udyog</a:t>
            </a:r>
            <a:r>
              <a:rPr lang="en-US" dirty="0"/>
              <a:t> Limited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086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46" y="1355362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u="sng" dirty="0"/>
              <a:t>Cooperative Sector Industries</a:t>
            </a:r>
            <a:r>
              <a:rPr lang="en-US" b="1" dirty="0"/>
              <a:t>: </a:t>
            </a:r>
            <a:r>
              <a:rPr lang="en-US" dirty="0"/>
              <a:t>These industries are owned and operated by the producers or suppliers of raw materials, workers or both. For example AMUL (</a:t>
            </a:r>
            <a:r>
              <a:rPr lang="en-US" dirty="0" err="1"/>
              <a:t>Anand</a:t>
            </a:r>
            <a:r>
              <a:rPr lang="en-US" dirty="0"/>
              <a:t> Milk Union Limited, Cooperative Producers), KRIBHCO (</a:t>
            </a:r>
            <a:r>
              <a:rPr lang="en-US" dirty="0" err="1"/>
              <a:t>Krishak</a:t>
            </a:r>
            <a:r>
              <a:rPr lang="en-US" dirty="0"/>
              <a:t> </a:t>
            </a:r>
            <a:r>
              <a:rPr lang="en-US" dirty="0" err="1"/>
              <a:t>Bharati</a:t>
            </a:r>
            <a:r>
              <a:rPr lang="en-US" dirty="0"/>
              <a:t> Cooperative Limited), </a:t>
            </a:r>
            <a:r>
              <a:rPr lang="en-US" dirty="0" err="1"/>
              <a:t>Sudha</a:t>
            </a:r>
            <a:r>
              <a:rPr lang="en-US" dirty="0"/>
              <a:t> Dairy and West Bengal State Co-operative Bank Ltd. They process the raw material to add value and earn more profit. Aims community welfare. </a:t>
            </a:r>
          </a:p>
          <a:p>
            <a:pPr algn="just"/>
            <a:r>
              <a:rPr lang="en-IN" b="1" u="sng" dirty="0"/>
              <a:t>Multinational Firms </a:t>
            </a:r>
            <a:r>
              <a:rPr lang="en-IN" dirty="0"/>
              <a:t>are big companies that operate from several countries. They operate with a desire to be globally competitive and to get maximum profits. Ex- Infosys, NIIT, Tata Steel, Samsung and Coca-Cola.</a:t>
            </a:r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16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339634"/>
            <a:ext cx="11834949" cy="6348549"/>
          </a:xfrm>
        </p:spPr>
      </p:pic>
      <p:pic>
        <p:nvPicPr>
          <p:cNvPr id="5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16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8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0269" y="1567543"/>
            <a:ext cx="10515600" cy="4728755"/>
          </a:xfrm>
        </p:spPr>
        <p:txBody>
          <a:bodyPr>
            <a:normAutofit/>
          </a:bodyPr>
          <a:lstStyle/>
          <a:p>
            <a:r>
              <a:rPr lang="en-US" b="1" dirty="0" smtClean="0"/>
              <a:t>On the basis of Raw Materials:</a:t>
            </a:r>
            <a:endParaRPr lang="en-US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Raw materials </a:t>
            </a:r>
            <a:r>
              <a:rPr lang="en-US" sz="2800" dirty="0"/>
              <a:t>are basic material used in any industry and </a:t>
            </a:r>
            <a:r>
              <a:rPr lang="en-US" sz="2800" dirty="0" smtClean="0"/>
              <a:t>industry can </a:t>
            </a:r>
            <a:r>
              <a:rPr lang="en-US" sz="2800" dirty="0"/>
              <a:t>be classified on the basis of raw </a:t>
            </a:r>
            <a:r>
              <a:rPr lang="en-US" sz="2800" dirty="0" smtClean="0"/>
              <a:t>materials used in the industry.</a:t>
            </a:r>
            <a:endParaRPr lang="en-US" sz="2800" dirty="0"/>
          </a:p>
          <a:p>
            <a:pPr lvl="1"/>
            <a:r>
              <a:rPr lang="en-US" sz="2800" dirty="0"/>
              <a:t>Industries under this </a:t>
            </a:r>
            <a:r>
              <a:rPr lang="en-US" sz="2800" dirty="0" smtClean="0"/>
              <a:t>are-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800" u="sng" dirty="0" smtClean="0"/>
              <a:t>Agro-based</a:t>
            </a:r>
            <a:r>
              <a:rPr lang="en-US" sz="2800" dirty="0" smtClean="0"/>
              <a:t>(depends </a:t>
            </a:r>
            <a:r>
              <a:rPr lang="en-US" sz="2800" dirty="0"/>
              <a:t>of agriculture products</a:t>
            </a:r>
            <a:r>
              <a:rPr lang="en-US" sz="2800" dirty="0" smtClean="0"/>
              <a:t>) – The cotton textile, Jute, Vegetable Oil, Food Processing etc.</a:t>
            </a:r>
          </a:p>
          <a:p>
            <a:pPr lvl="1"/>
            <a:r>
              <a:rPr lang="en-US" sz="2800" u="sng" dirty="0" smtClean="0"/>
              <a:t>Mineral-based</a:t>
            </a:r>
            <a:r>
              <a:rPr lang="en-US" sz="2800" dirty="0" smtClean="0"/>
              <a:t> </a:t>
            </a:r>
            <a:r>
              <a:rPr lang="en-US" sz="2800" dirty="0"/>
              <a:t>(based on </a:t>
            </a:r>
            <a:r>
              <a:rPr lang="en-US" sz="2800" dirty="0" smtClean="0"/>
              <a:t>mines)- Iron and Steel, Locomotive, Automobile, Cement, Aluminium</a:t>
            </a:r>
          </a:p>
          <a:p>
            <a:pPr lvl="1"/>
            <a:r>
              <a:rPr lang="en-US" sz="2800" u="sng" dirty="0" smtClean="0"/>
              <a:t>Marine-based(</a:t>
            </a:r>
            <a:r>
              <a:rPr lang="en-US" sz="2800" dirty="0" smtClean="0"/>
              <a:t>water-sea, ocean)- Sea food, Pearls, Oil </a:t>
            </a:r>
          </a:p>
        </p:txBody>
      </p:sp>
      <p:pic>
        <p:nvPicPr>
          <p:cNvPr id="3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929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1"/>
            <a:ext cx="10515600" cy="3866606"/>
          </a:xfrm>
        </p:spPr>
        <p:txBody>
          <a:bodyPr/>
          <a:lstStyle/>
          <a:p>
            <a:pPr lvl="1"/>
            <a:r>
              <a:rPr lang="en-US" sz="2800" u="sng" dirty="0"/>
              <a:t>Pastoral-based</a:t>
            </a:r>
            <a:r>
              <a:rPr lang="en-US" sz="2800" dirty="0"/>
              <a:t> (animal based like sheep, goats and cattle)- Wool, Hide, Meat, Milk (Woollen, Dairy, Leather) </a:t>
            </a:r>
          </a:p>
          <a:p>
            <a:pPr lvl="1"/>
            <a:r>
              <a:rPr lang="en-US" sz="2800" u="sng" dirty="0"/>
              <a:t>Forest-based</a:t>
            </a:r>
            <a:r>
              <a:rPr lang="en-US" sz="2800" dirty="0"/>
              <a:t> (shrubs, herbs, grasses, trees based)- Wood or wood pulp (paper), Cardboard, </a:t>
            </a:r>
            <a:r>
              <a:rPr lang="en-US" sz="2800" dirty="0" err="1"/>
              <a:t>Rayons</a:t>
            </a:r>
            <a:r>
              <a:rPr lang="en-US" sz="2800" dirty="0"/>
              <a:t>, Pharmaceuticals, Furniture, Fittings, Timber, Rubber etc.</a:t>
            </a:r>
            <a:endParaRPr lang="en-IN" sz="2800" dirty="0"/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67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73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09006"/>
            <a:ext cx="11612880" cy="6557554"/>
          </a:xfrm>
        </p:spPr>
      </p:pic>
      <p:pic>
        <p:nvPicPr>
          <p:cNvPr id="5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708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3" t="19795" r="29678" b="29705"/>
          <a:stretch/>
        </p:blipFill>
        <p:spPr>
          <a:xfrm>
            <a:off x="182880" y="130629"/>
            <a:ext cx="11834949" cy="6622868"/>
          </a:xfrm>
          <a:prstGeom prst="rect">
            <a:avLst/>
          </a:prstGeom>
        </p:spPr>
      </p:pic>
      <p:pic>
        <p:nvPicPr>
          <p:cNvPr id="5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19349" cy="65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461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1743509" cy="6544491"/>
          </a:xfrm>
        </p:spPr>
      </p:pic>
      <p:pic>
        <p:nvPicPr>
          <p:cNvPr id="5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07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04502"/>
            <a:ext cx="12074434" cy="6662057"/>
          </a:xfrm>
        </p:spPr>
      </p:pic>
      <p:pic>
        <p:nvPicPr>
          <p:cNvPr id="5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809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4" y="1058092"/>
            <a:ext cx="11014166" cy="602197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Size of Industries:</a:t>
            </a:r>
            <a:r>
              <a:rPr lang="en-US" sz="3200" dirty="0"/>
              <a:t> </a:t>
            </a:r>
            <a:r>
              <a:rPr lang="en-US" sz="2400" dirty="0"/>
              <a:t>Size refers to the amount of capital invested, number of people employed and the volume of production</a:t>
            </a:r>
            <a:r>
              <a:rPr lang="en-US" sz="2400" dirty="0" smtClean="0"/>
              <a:t>. Industries </a:t>
            </a:r>
            <a:r>
              <a:rPr lang="en-US" sz="2400" dirty="0"/>
              <a:t>based on size are classified into </a:t>
            </a:r>
            <a:r>
              <a:rPr lang="en-US" sz="2400" dirty="0" smtClean="0"/>
              <a:t>cottage industries, small </a:t>
            </a:r>
            <a:r>
              <a:rPr lang="en-US" sz="2400" dirty="0"/>
              <a:t>scale and large scale industries</a:t>
            </a:r>
            <a:r>
              <a:rPr lang="en-US" sz="2400" dirty="0" smtClean="0"/>
              <a:t>.</a:t>
            </a:r>
          </a:p>
          <a:p>
            <a:r>
              <a:rPr lang="en-US" b="1" dirty="0" smtClean="0"/>
              <a:t>Cottage Industries: </a:t>
            </a:r>
          </a:p>
          <a:p>
            <a:pPr lvl="1"/>
            <a:r>
              <a:rPr lang="en-US" dirty="0" smtClean="0"/>
              <a:t>Also known as VILLAGE or HOUSEHOLD Industry.</a:t>
            </a:r>
          </a:p>
          <a:p>
            <a:pPr lvl="1"/>
            <a:r>
              <a:rPr lang="en-US" dirty="0" smtClean="0"/>
              <a:t>Few people get together, use simple tools and make things for sale.</a:t>
            </a:r>
          </a:p>
          <a:p>
            <a:pPr lvl="1"/>
            <a:r>
              <a:rPr lang="en-US" dirty="0" smtClean="0"/>
              <a:t>Work from home</a:t>
            </a:r>
          </a:p>
          <a:p>
            <a:pPr lvl="1"/>
            <a:r>
              <a:rPr lang="en-US" dirty="0" smtClean="0"/>
              <a:t>Do not use machines.</a:t>
            </a:r>
          </a:p>
          <a:p>
            <a:pPr lvl="1"/>
            <a:r>
              <a:rPr lang="en-US" dirty="0" smtClean="0"/>
              <a:t>Local raw-materials forms finished product for local consumption.</a:t>
            </a:r>
          </a:p>
          <a:p>
            <a:pPr lvl="1"/>
            <a:r>
              <a:rPr lang="en-US" dirty="0" smtClean="0"/>
              <a:t>Encouraged to enable village-based artisans to earn a living by following traditional means of occupation.</a:t>
            </a:r>
          </a:p>
          <a:p>
            <a:pPr lvl="1"/>
            <a:r>
              <a:rPr lang="en-US" dirty="0" smtClean="0"/>
              <a:t>Example- Toy-Making, Weaving, Pottery, Shoemaking, Jewellery Making</a:t>
            </a:r>
            <a:endParaRPr lang="en-US" dirty="0"/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07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491" y="500062"/>
            <a:ext cx="10515600" cy="1325563"/>
          </a:xfrm>
        </p:spPr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</a:rPr>
              <a:t>CONTENT:-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76954" cy="2916192"/>
          </a:xfrm>
        </p:spPr>
        <p:txBody>
          <a:bodyPr/>
          <a:lstStyle/>
          <a:p>
            <a:r>
              <a:rPr lang="en-US" dirty="0" smtClean="0"/>
              <a:t>Industry</a:t>
            </a:r>
          </a:p>
          <a:p>
            <a:r>
              <a:rPr lang="en-US" dirty="0" smtClean="0"/>
              <a:t>Manufacturing</a:t>
            </a:r>
          </a:p>
          <a:p>
            <a:r>
              <a:rPr lang="en-US" dirty="0" smtClean="0"/>
              <a:t> Importance of Industries</a:t>
            </a:r>
          </a:p>
          <a:p>
            <a:r>
              <a:rPr lang="en-US" dirty="0" smtClean="0"/>
              <a:t> </a:t>
            </a:r>
            <a:r>
              <a:rPr lang="en-US" dirty="0"/>
              <a:t>Classification of Industries (On the basis of ownership, raw materials used and size</a:t>
            </a:r>
            <a:r>
              <a:rPr lang="en-US" dirty="0" smtClean="0"/>
              <a:t>)</a:t>
            </a:r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16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9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88" y="1188720"/>
            <a:ext cx="10515600" cy="4689566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Small Scale Industries: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These </a:t>
            </a:r>
            <a:r>
              <a:rPr lang="en-US" sz="2800" dirty="0"/>
              <a:t>industries use lesser amount of capital and technology. </a:t>
            </a:r>
            <a:endParaRPr lang="en-US" sz="2800" dirty="0" smtClean="0"/>
          </a:p>
          <a:p>
            <a:pPr lvl="1"/>
            <a:r>
              <a:rPr lang="en-US" sz="2800" dirty="0" smtClean="0"/>
              <a:t>They hire skilled labour.</a:t>
            </a:r>
          </a:p>
          <a:p>
            <a:pPr lvl="1"/>
            <a:r>
              <a:rPr lang="en-US" sz="2800" dirty="0" smtClean="0"/>
              <a:t>Use machines</a:t>
            </a:r>
          </a:p>
          <a:p>
            <a:pPr lvl="1"/>
            <a:r>
              <a:rPr lang="en-US" sz="2800" dirty="0" smtClean="0"/>
              <a:t>Obtain raw material from outside.</a:t>
            </a:r>
          </a:p>
          <a:p>
            <a:pPr lvl="1"/>
            <a:r>
              <a:rPr lang="en-US" sz="2800" dirty="0" smtClean="0"/>
              <a:t>Produce more in terms of volume</a:t>
            </a:r>
          </a:p>
          <a:p>
            <a:pPr lvl="1"/>
            <a:r>
              <a:rPr lang="en-US" sz="2800" dirty="0" smtClean="0"/>
              <a:t>Sell through traders in markets.</a:t>
            </a:r>
          </a:p>
          <a:p>
            <a:pPr lvl="1"/>
            <a:r>
              <a:rPr lang="en-US" sz="2800" dirty="0" smtClean="0"/>
              <a:t>Works under private sector.</a:t>
            </a:r>
          </a:p>
          <a:p>
            <a:pPr lvl="1"/>
            <a:r>
              <a:rPr lang="en-US" sz="2800" dirty="0" smtClean="0"/>
              <a:t>Ex- Silk-weaving, Garments production, food-leather units, chemical manufacturing, furniture-fittings, Automobile components etc</a:t>
            </a:r>
            <a:r>
              <a:rPr lang="en-US" sz="2800" dirty="0"/>
              <a:t>.</a:t>
            </a:r>
            <a:endParaRPr lang="en-US" sz="2800" dirty="0" smtClean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001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595" y="907868"/>
            <a:ext cx="10515600" cy="57067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r>
              <a:rPr lang="en-US" sz="3600" b="1" dirty="0" smtClean="0">
                <a:solidFill>
                  <a:srgbClr val="FF0000"/>
                </a:solidFill>
              </a:rPr>
              <a:t>Large </a:t>
            </a:r>
            <a:r>
              <a:rPr lang="en-US" sz="3600" b="1" dirty="0">
                <a:solidFill>
                  <a:srgbClr val="FF0000"/>
                </a:solidFill>
              </a:rPr>
              <a:t>Scale Industries:</a:t>
            </a:r>
            <a:endParaRPr lang="en-US" sz="3600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Large scale industries produce large volumes of products. </a:t>
            </a:r>
            <a:endParaRPr lang="en-US" sz="28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investment of capital is </a:t>
            </a:r>
            <a:r>
              <a:rPr lang="en-US" sz="2800" dirty="0" smtClean="0"/>
              <a:t>higher.</a:t>
            </a:r>
          </a:p>
          <a:p>
            <a:pPr lvl="1"/>
            <a:r>
              <a:rPr lang="en-US" sz="2800" dirty="0" smtClean="0"/>
              <a:t>Technology </a:t>
            </a:r>
            <a:r>
              <a:rPr lang="en-US" sz="2800" dirty="0"/>
              <a:t>is superior. </a:t>
            </a:r>
            <a:endParaRPr lang="en-US" sz="2800" dirty="0" smtClean="0"/>
          </a:p>
          <a:p>
            <a:pPr lvl="1"/>
            <a:r>
              <a:rPr lang="en-US" sz="2800" dirty="0" smtClean="0"/>
              <a:t>Employ huge number of workers.</a:t>
            </a:r>
          </a:p>
          <a:p>
            <a:pPr lvl="1"/>
            <a:r>
              <a:rPr lang="en-US" sz="2800" dirty="0" smtClean="0"/>
              <a:t>Production is on a mass scale and in voluminous.</a:t>
            </a:r>
          </a:p>
          <a:p>
            <a:pPr lvl="1"/>
            <a:r>
              <a:rPr lang="en-US" sz="2800" dirty="0" smtClean="0"/>
              <a:t>For example: Iron-Steel, Petrochemicals, Textile, Production </a:t>
            </a:r>
            <a:r>
              <a:rPr lang="en-US" sz="2800" dirty="0"/>
              <a:t>of </a:t>
            </a:r>
            <a:r>
              <a:rPr lang="en-US" sz="2800" dirty="0" smtClean="0"/>
              <a:t>automobiles- </a:t>
            </a:r>
            <a:r>
              <a:rPr lang="en-US" sz="2800" dirty="0"/>
              <a:t> </a:t>
            </a:r>
            <a:r>
              <a:rPr lang="en-US" sz="2800" dirty="0" smtClean="0"/>
              <a:t>aircraft, railway coach, ship building, cement and </a:t>
            </a:r>
            <a:r>
              <a:rPr lang="en-US" sz="2800" dirty="0"/>
              <a:t>heavy </a:t>
            </a:r>
            <a:r>
              <a:rPr lang="en-US" sz="2800" dirty="0" smtClean="0"/>
              <a:t>machinery etc.</a:t>
            </a:r>
            <a:endParaRPr lang="en-US" sz="2800" dirty="0"/>
          </a:p>
          <a:p>
            <a:pPr lvl="1"/>
            <a:r>
              <a:rPr lang="en-US" sz="2800" dirty="0"/>
              <a:t>After independence, India gave emphasis to this sector for development.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91" y="32657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56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9" y="142852"/>
            <a:ext cx="4762500" cy="36323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9" y="3931080"/>
            <a:ext cx="4762500" cy="2809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142852"/>
            <a:ext cx="7001691" cy="6597582"/>
          </a:xfrm>
          <a:prstGeom prst="rect">
            <a:avLst/>
          </a:prstGeom>
        </p:spPr>
      </p:pic>
      <p:pic>
        <p:nvPicPr>
          <p:cNvPr id="9" name="Google Shape;7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3062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840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182880"/>
            <a:ext cx="10554788" cy="6544491"/>
          </a:xfrm>
        </p:spPr>
      </p:pic>
      <p:pic>
        <p:nvPicPr>
          <p:cNvPr id="3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548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488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3" y="0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57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169817"/>
            <a:ext cx="11752481" cy="6510643"/>
          </a:xfrm>
          <a:prstGeom prst="rect">
            <a:avLst/>
          </a:prstGeom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6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309" y="761161"/>
            <a:ext cx="10515600" cy="7794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CONTENT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79905"/>
            <a:ext cx="10515600" cy="4351338"/>
          </a:xfrm>
        </p:spPr>
        <p:txBody>
          <a:bodyPr/>
          <a:lstStyle/>
          <a:p>
            <a:r>
              <a:rPr lang="en-US" dirty="0" smtClean="0"/>
              <a:t>Factors Affecting Location Of Industries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Raw 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Availability of power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Labour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Capital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Means of transport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Proximity to markets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Government policy</a:t>
            </a:r>
            <a:endParaRPr lang="en-IN" dirty="0"/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4" y="38554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28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319350"/>
            <a:ext cx="10084525" cy="45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57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35131"/>
            <a:ext cx="5966899" cy="64192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28" y="119001"/>
            <a:ext cx="5929273" cy="6536768"/>
          </a:xfrm>
          <a:prstGeom prst="rect">
            <a:avLst/>
          </a:prstGeom>
        </p:spPr>
      </p:pic>
      <p:pic>
        <p:nvPicPr>
          <p:cNvPr id="6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940" y="30528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1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00" y="1272636"/>
            <a:ext cx="11360800" cy="763600"/>
          </a:xfrm>
        </p:spPr>
        <p:txBody>
          <a:bodyPr/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RAW MATERIALS &amp; AVAILABILITY </a:t>
            </a:r>
            <a:r>
              <a:rPr lang="en-IN" sz="3600" b="1" dirty="0">
                <a:solidFill>
                  <a:srgbClr val="FF0000"/>
                </a:solidFill>
              </a:rPr>
              <a:t>OF POWER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794" y="2036236"/>
            <a:ext cx="11360800" cy="4555200"/>
          </a:xfrm>
        </p:spPr>
        <p:txBody>
          <a:bodyPr/>
          <a:lstStyle/>
          <a:p>
            <a:r>
              <a:rPr lang="en-IN" sz="2400" dirty="0" smtClean="0"/>
              <a:t>Raw material is easily available.</a:t>
            </a:r>
          </a:p>
          <a:p>
            <a:r>
              <a:rPr lang="en-IN" sz="2400" dirty="0" smtClean="0"/>
              <a:t>Important for heavy and bulky industries ex-Iron and Steel or if Raw material is perishable in nature ex-sugarcane, flower.</a:t>
            </a:r>
          </a:p>
          <a:p>
            <a:r>
              <a:rPr lang="en-IN" sz="2400" dirty="0" smtClean="0"/>
              <a:t>Industry should be near the source of raw material.</a:t>
            </a:r>
          </a:p>
          <a:p>
            <a:pPr marL="152396" indent="0">
              <a:buNone/>
            </a:pPr>
            <a:endParaRPr lang="en-IN" sz="2400" dirty="0" smtClean="0"/>
          </a:p>
          <a:p>
            <a:r>
              <a:rPr lang="en-IN" sz="2400" dirty="0" smtClean="0"/>
              <a:t>Adequate and steady supply of power at low rates.</a:t>
            </a:r>
          </a:p>
          <a:p>
            <a:r>
              <a:rPr lang="en-IN" sz="2400" dirty="0" smtClean="0"/>
              <a:t>Coal, Mineral Oil, Hydroelectric Power, Biogas</a:t>
            </a:r>
          </a:p>
          <a:p>
            <a:r>
              <a:rPr lang="en-IN" sz="2400" dirty="0" smtClean="0"/>
              <a:t>Iron-Steel Industry, metal industry are located near thermal or hydroelectric power plants. 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06" y="56457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09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880" y="407916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INDUSTRY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/>
          <a:lstStyle/>
          <a:p>
            <a:r>
              <a:rPr lang="en-IN" dirty="0" smtClean="0"/>
              <a:t>THE ORGANISED PRODUCTION OF GOODS OR SERVICES IS CALLED INDUSTRY.</a:t>
            </a:r>
          </a:p>
          <a:p>
            <a:r>
              <a:rPr lang="en-IN" dirty="0" smtClean="0"/>
              <a:t>TYPES: MANUFACTURING INDUSTRY AND SERVICE INDUCTRY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INDUSTRY</a:t>
            </a:r>
            <a:r>
              <a:rPr lang="en-IN" dirty="0" smtClean="0"/>
              <a:t>: Any economic activity concerned with the </a:t>
            </a:r>
            <a:r>
              <a:rPr lang="en-IN" u="sng" dirty="0" smtClean="0"/>
              <a:t>processing of raw materials into finished goods </a:t>
            </a:r>
            <a:r>
              <a:rPr lang="en-IN" dirty="0" smtClean="0"/>
              <a:t>with the help of machines in factories in </a:t>
            </a:r>
            <a:r>
              <a:rPr lang="en-IN" u="sng" dirty="0" smtClean="0"/>
              <a:t>organised manner</a:t>
            </a:r>
            <a:r>
              <a:rPr lang="en-IN" dirty="0" smtClean="0"/>
              <a:t>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MANUFACTURING</a:t>
            </a:r>
            <a:r>
              <a:rPr lang="en-IN" dirty="0" smtClean="0"/>
              <a:t> : Process of </a:t>
            </a:r>
            <a:r>
              <a:rPr lang="en-IN" u="sng" dirty="0" smtClean="0"/>
              <a:t>converting the raw material into a finished good</a:t>
            </a:r>
            <a:r>
              <a:rPr lang="en-IN" dirty="0" smtClean="0"/>
              <a:t> is called manufacturing. This </a:t>
            </a:r>
            <a:r>
              <a:rPr lang="en-IN" u="sng" dirty="0" smtClean="0"/>
              <a:t>adds value to the good </a:t>
            </a:r>
            <a:r>
              <a:rPr lang="en-IN" dirty="0" smtClean="0"/>
              <a:t>and it becomes of greater use to humans.</a:t>
            </a:r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16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385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726" y="773033"/>
            <a:ext cx="11360800" cy="7636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LABOUR &amp; </a:t>
            </a:r>
            <a:r>
              <a:rPr lang="en-IN" b="1" dirty="0">
                <a:solidFill>
                  <a:srgbClr val="FF0000"/>
                </a:solidFill>
              </a:rPr>
              <a:t>CAPITAL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Variety of labour or workers for varied works efficiently.</a:t>
            </a:r>
          </a:p>
          <a:p>
            <a:r>
              <a:rPr lang="en-IN" dirty="0" smtClean="0"/>
              <a:t>Skilled, Semi-skilled and Unskilled Labourers.</a:t>
            </a:r>
          </a:p>
          <a:p>
            <a:r>
              <a:rPr lang="en-IN" dirty="0" smtClean="0"/>
              <a:t>Managers, Technicians, Engineers </a:t>
            </a:r>
          </a:p>
          <a:p>
            <a:r>
              <a:rPr lang="en-IN" dirty="0" smtClean="0"/>
              <a:t>Labour intensive industries- textile industry</a:t>
            </a:r>
          </a:p>
          <a:p>
            <a:endParaRPr lang="en-IN" dirty="0"/>
          </a:p>
          <a:p>
            <a:r>
              <a:rPr lang="en-IN" dirty="0" smtClean="0"/>
              <a:t>Huge capital investment is required as per size of the industry.</a:t>
            </a:r>
          </a:p>
          <a:p>
            <a:r>
              <a:rPr lang="en-IN" dirty="0" smtClean="0"/>
              <a:t>Working Capital for day-today operations as well as fixed capital which refers to long term investment in fixed assets like factory, land, </a:t>
            </a:r>
            <a:r>
              <a:rPr lang="en-IN" dirty="0" err="1" smtClean="0"/>
              <a:t>builging</a:t>
            </a:r>
            <a:r>
              <a:rPr lang="en-IN" dirty="0" smtClean="0"/>
              <a:t> and machinery.</a:t>
            </a:r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386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50" y="1021228"/>
            <a:ext cx="6625280" cy="7636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MEANS OF TRANSPORT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784828"/>
            <a:ext cx="6964914" cy="3610133"/>
          </a:xfrm>
        </p:spPr>
        <p:txBody>
          <a:bodyPr/>
          <a:lstStyle/>
          <a:p>
            <a:r>
              <a:rPr lang="en-IN" dirty="0" smtClean="0"/>
              <a:t>To move raw material to the industries and finished products to the markets.</a:t>
            </a:r>
          </a:p>
          <a:p>
            <a:r>
              <a:rPr lang="en-IN" dirty="0" smtClean="0"/>
              <a:t>Network of roadways, railways, waterways and airways is important.</a:t>
            </a:r>
          </a:p>
          <a:p>
            <a:r>
              <a:rPr lang="en-IN" dirty="0" smtClean="0"/>
              <a:t>Helps in distribution of products to markets.</a:t>
            </a:r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8169"/>
            <a:ext cx="1654892" cy="87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94978"/>
            <a:ext cx="4580973" cy="56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61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03" y="810799"/>
            <a:ext cx="5776194" cy="7636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PROXIMITY TO MARKETS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03" y="2034628"/>
            <a:ext cx="5903312" cy="3962830"/>
          </a:xfrm>
        </p:spPr>
        <p:txBody>
          <a:bodyPr/>
          <a:lstStyle/>
          <a:p>
            <a:r>
              <a:rPr lang="en-IN" dirty="0" smtClean="0"/>
              <a:t>The finished products from the industries are sent to the market and sold to different people who require them.</a:t>
            </a:r>
          </a:p>
          <a:p>
            <a:r>
              <a:rPr lang="en-IN" dirty="0" smtClean="0"/>
              <a:t>Quick sale of goods.</a:t>
            </a:r>
          </a:p>
          <a:p>
            <a:r>
              <a:rPr lang="en-IN" dirty="0" smtClean="0"/>
              <a:t>If market is near it saves cost of transportation on products.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2" y="350570"/>
            <a:ext cx="5633602" cy="6324550"/>
          </a:xfrm>
          <a:prstGeom prst="rect">
            <a:avLst/>
          </a:prstGeom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515"/>
            <a:ext cx="1263007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327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34" y="1128029"/>
            <a:ext cx="5410434" cy="7636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GOVERNMENT POLICY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45" y="1944626"/>
            <a:ext cx="10988274" cy="1663230"/>
          </a:xfrm>
        </p:spPr>
        <p:txBody>
          <a:bodyPr/>
          <a:lstStyle/>
          <a:p>
            <a:r>
              <a:rPr lang="en-IN" dirty="0" smtClean="0"/>
              <a:t>The government develops industrial estates to encourage industries.</a:t>
            </a:r>
          </a:p>
          <a:p>
            <a:r>
              <a:rPr lang="en-IN" dirty="0" smtClean="0"/>
              <a:t>Government gives subsidies.</a:t>
            </a:r>
          </a:p>
          <a:p>
            <a:r>
              <a:rPr lang="en-IN" dirty="0" smtClean="0"/>
              <a:t>Supportive policies of the government influence industrial location.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8" y="91440"/>
            <a:ext cx="6061148" cy="1998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301">
            <a:off x="2446053" y="220731"/>
            <a:ext cx="1759396" cy="946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8" y="3607856"/>
            <a:ext cx="6200767" cy="3154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3607857"/>
            <a:ext cx="5747656" cy="3154046"/>
          </a:xfrm>
          <a:prstGeom prst="rect">
            <a:avLst/>
          </a:prstGeom>
        </p:spPr>
      </p:pic>
      <p:pic>
        <p:nvPicPr>
          <p:cNvPr id="9" name="Google Shape;7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654892" cy="766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960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553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169817"/>
            <a:ext cx="11752481" cy="6510643"/>
          </a:xfrm>
          <a:prstGeom prst="rect">
            <a:avLst/>
          </a:prstGeom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298" y="1227274"/>
            <a:ext cx="2714897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CONTENT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257" y="2265454"/>
            <a:ext cx="6581503" cy="15936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IN" dirty="0"/>
          </a:p>
          <a:p>
            <a:r>
              <a:rPr lang="en-IN" sz="3200" dirty="0" smtClean="0"/>
              <a:t>Industrial System</a:t>
            </a:r>
          </a:p>
          <a:p>
            <a:r>
              <a:rPr lang="en-IN" sz="3200" dirty="0" smtClean="0"/>
              <a:t>Industrial Regions</a:t>
            </a:r>
            <a:endParaRPr lang="en-IN" sz="3200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164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703" y="875211"/>
            <a:ext cx="10515600" cy="5549947"/>
          </a:xfrm>
        </p:spPr>
        <p:txBody>
          <a:bodyPr/>
          <a:lstStyle/>
          <a:p>
            <a:pPr marL="152396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Industrial </a:t>
            </a:r>
            <a:r>
              <a:rPr lang="en-US" sz="4400" b="1" dirty="0" smtClean="0">
                <a:solidFill>
                  <a:srgbClr val="FF0000"/>
                </a:solidFill>
              </a:rPr>
              <a:t>System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3200" dirty="0"/>
              <a:t>An industrial system consists of inputs, processes and outputs.</a:t>
            </a:r>
          </a:p>
          <a:p>
            <a:r>
              <a:rPr lang="en-US" sz="3200" dirty="0"/>
              <a:t>Raw materials, </a:t>
            </a:r>
            <a:r>
              <a:rPr lang="en-US" sz="3200" dirty="0" smtClean="0"/>
              <a:t>labor </a:t>
            </a:r>
            <a:r>
              <a:rPr lang="en-US" sz="3200" dirty="0"/>
              <a:t>and costs of land, transport, power and other infrastructure are the </a:t>
            </a:r>
            <a:r>
              <a:rPr lang="en-US" sz="3200" u="sng" dirty="0"/>
              <a:t>inputs</a:t>
            </a:r>
            <a:r>
              <a:rPr lang="en-US" sz="3200" dirty="0"/>
              <a:t>.</a:t>
            </a:r>
          </a:p>
          <a:p>
            <a:r>
              <a:rPr lang="en-US" sz="3200" dirty="0"/>
              <a:t>The </a:t>
            </a:r>
            <a:r>
              <a:rPr lang="en-US" sz="3200" u="sng" dirty="0"/>
              <a:t>processes</a:t>
            </a:r>
            <a:r>
              <a:rPr lang="en-US" sz="3200" dirty="0"/>
              <a:t> include a wide range of activities that convert the raw materials into finished products.</a:t>
            </a:r>
          </a:p>
          <a:p>
            <a:r>
              <a:rPr lang="en-US" sz="3200" dirty="0"/>
              <a:t>The result or the </a:t>
            </a:r>
            <a:r>
              <a:rPr lang="en-US" sz="3200" u="sng" dirty="0"/>
              <a:t>outputs</a:t>
            </a:r>
            <a:r>
              <a:rPr lang="en-US" sz="3200" dirty="0"/>
              <a:t> are the end of product and income earned from it.</a:t>
            </a:r>
          </a:p>
          <a:p>
            <a:r>
              <a:rPr lang="en-US" sz="3200" dirty="0"/>
              <a:t>Industrial set ups also depends on the political will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4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892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444137"/>
            <a:ext cx="11508377" cy="6413862"/>
          </a:xfrm>
        </p:spPr>
      </p:pic>
      <p:pic>
        <p:nvPicPr>
          <p:cNvPr id="5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374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" y="894805"/>
            <a:ext cx="11155680" cy="5969726"/>
          </a:xfrm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594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43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5" y="1280160"/>
            <a:ext cx="8856617" cy="4010297"/>
          </a:xfrm>
        </p:spPr>
      </p:pic>
      <p:pic>
        <p:nvPicPr>
          <p:cNvPr id="3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226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070" y="1386431"/>
            <a:ext cx="10515600" cy="5471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Industrial Regions: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Industrial regions emerge when a number of industries locate close to each other and share the benefits of their closeness.</a:t>
            </a:r>
          </a:p>
          <a:p>
            <a:r>
              <a:rPr lang="en-US" dirty="0"/>
              <a:t>Major industrial regions tend to be located in the temperate areas, near sea ports and especially near coal-fields.</a:t>
            </a:r>
          </a:p>
          <a:p>
            <a:r>
              <a:rPr lang="en-US" dirty="0"/>
              <a:t>Major industrial regions of the world are eastern North America, western and Central Europe, </a:t>
            </a:r>
            <a:r>
              <a:rPr lang="en-US" dirty="0" smtClean="0"/>
              <a:t>western and central Europe </a:t>
            </a:r>
            <a:r>
              <a:rPr lang="en-US" dirty="0"/>
              <a:t>and eastern </a:t>
            </a:r>
            <a:r>
              <a:rPr lang="en-US" dirty="0" smtClean="0"/>
              <a:t>Asia (China, Japan). (Urbanised and densely populated)</a:t>
            </a:r>
            <a:endParaRPr lang="en-US" dirty="0"/>
          </a:p>
          <a:p>
            <a:r>
              <a:rPr lang="en-US" dirty="0"/>
              <a:t>In India the industrial regions are Mumbai-Pune cluster, Bangalore-Tamil Nadu region, Hugli region, Ahmadabad-Baroda region, etc.</a:t>
            </a:r>
          </a:p>
          <a:p>
            <a:r>
              <a:rPr lang="en-US" dirty="0"/>
              <a:t>Industrial regions depends on technological advancement of a country too.</a:t>
            </a:r>
          </a:p>
          <a:p>
            <a:r>
              <a:rPr lang="en-US" dirty="0"/>
              <a:t>Now industrial corridors are being set up by countries to </a:t>
            </a:r>
            <a:r>
              <a:rPr lang="en-US" dirty="0" smtClean="0"/>
              <a:t>utilize </a:t>
            </a:r>
            <a:r>
              <a:rPr lang="en-US" dirty="0"/>
              <a:t>maximum potential. China-India economic corridor is one of the such examples.</a:t>
            </a:r>
          </a:p>
          <a:p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231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1304223"/>
            <a:ext cx="3825240" cy="7060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Industrial Regions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696426"/>
            <a:ext cx="4713514" cy="42976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Mumbai-Pune cluster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The Ahmadabad-Vadodara 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Gurgaon-Delhi-Meerut 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Bangalore-Coimbatore-Madurai cluster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The Jharkhand-West Bengal region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2" y="194854"/>
            <a:ext cx="6918824" cy="6558643"/>
          </a:xfrm>
          <a:prstGeom prst="rect">
            <a:avLst/>
          </a:prstGeom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54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508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243" y="561068"/>
            <a:ext cx="2427514" cy="640715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EXERCISE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783"/>
            <a:ext cx="10515600" cy="4975180"/>
          </a:xfrm>
        </p:spPr>
        <p:txBody>
          <a:bodyPr/>
          <a:lstStyle/>
          <a:p>
            <a:r>
              <a:rPr lang="en-IN" dirty="0" smtClean="0"/>
              <a:t>Distinguish between:-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>
                <a:solidFill>
                  <a:srgbClr val="FF0000"/>
                </a:solidFill>
              </a:rPr>
              <a:t>Public and Private Sector Industries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45" y="2172653"/>
            <a:ext cx="8589917" cy="4515530"/>
          </a:xfrm>
          <a:prstGeom prst="rect">
            <a:avLst/>
          </a:prstGeom>
        </p:spPr>
      </p:pic>
      <p:pic>
        <p:nvPicPr>
          <p:cNvPr id="5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4" y="6214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015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91440"/>
            <a:ext cx="11599816" cy="6479177"/>
          </a:xfrm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401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Large and Small Scale Industry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7726"/>
            <a:ext cx="10043160" cy="5212080"/>
          </a:xfrm>
        </p:spPr>
      </p:pic>
      <p:pic>
        <p:nvPicPr>
          <p:cNvPr id="5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4" y="-72481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828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Give Reasons-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89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IN" dirty="0" smtClean="0"/>
              <a:t>1.Several industrial cities are located along the coast.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/>
              <a:t>Industrial </a:t>
            </a:r>
            <a:r>
              <a:rPr lang="en-US" b="1" dirty="0"/>
              <a:t>cities are located near the coast</a:t>
            </a:r>
            <a:r>
              <a:rPr lang="en-US" dirty="0"/>
              <a:t> because </a:t>
            </a:r>
            <a:r>
              <a:rPr lang="en-US" dirty="0" smtClean="0"/>
              <a:t>of availability of water in abundance for production process, </a:t>
            </a:r>
            <a:r>
              <a:rPr lang="en-US" dirty="0"/>
              <a:t>export through </a:t>
            </a:r>
            <a:r>
              <a:rPr lang="en-US" dirty="0" smtClean="0"/>
              <a:t>cheap waterways </a:t>
            </a:r>
            <a:r>
              <a:rPr lang="en-US" dirty="0"/>
              <a:t>and </a:t>
            </a:r>
            <a:r>
              <a:rPr lang="en-US" dirty="0" smtClean="0"/>
              <a:t>availability </a:t>
            </a:r>
            <a:r>
              <a:rPr lang="en-US" dirty="0"/>
              <a:t>of hydroelectric </a:t>
            </a:r>
            <a:r>
              <a:rPr lang="en-US" dirty="0" smtClean="0"/>
              <a:t>power.</a:t>
            </a:r>
            <a:endParaRPr lang="en-IN" dirty="0"/>
          </a:p>
          <a:p>
            <a:pPr marL="0" indent="0" algn="just">
              <a:buNone/>
            </a:pPr>
            <a:r>
              <a:rPr lang="en-IN" dirty="0" smtClean="0"/>
              <a:t>2.Industries provide value addition.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Yes, </a:t>
            </a:r>
            <a:r>
              <a:rPr lang="en-US" b="1" dirty="0"/>
              <a:t>Industries provide value </a:t>
            </a:r>
            <a:r>
              <a:rPr lang="en-US" b="1" dirty="0" smtClean="0"/>
              <a:t>addition </a:t>
            </a:r>
            <a:r>
              <a:rPr lang="en-US" dirty="0"/>
              <a:t>because when a raw material goes in a industry it goes in a process of processing and when it comes out it becomes a valuable </a:t>
            </a:r>
            <a:r>
              <a:rPr lang="en-US" dirty="0" smtClean="0"/>
              <a:t>product like- </a:t>
            </a:r>
            <a:r>
              <a:rPr lang="en-US" dirty="0"/>
              <a:t>wood pulp=processing=paper</a:t>
            </a:r>
            <a:endParaRPr lang="en-IN" dirty="0" smtClean="0"/>
          </a:p>
          <a:p>
            <a:pPr>
              <a:buFont typeface="Wingdings" panose="05000000000000000000" pitchFamily="2" charset="2"/>
              <a:buChar char="Ø"/>
            </a:pPr>
            <a:endParaRPr lang="en-IN" dirty="0" smtClean="0"/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</p:txBody>
      </p:sp>
      <p:pic>
        <p:nvPicPr>
          <p:cNvPr id="4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4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578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365" y="560291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SQA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946"/>
            <a:ext cx="5771606" cy="3827417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Q.1.What is foot loose industry?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 Industries independent of factors.</a:t>
            </a:r>
          </a:p>
          <a:p>
            <a:pPr marL="0" indent="0">
              <a:buNone/>
            </a:pPr>
            <a:r>
              <a:rPr lang="en-IN" dirty="0" smtClean="0"/>
              <a:t>Q.2.What are multinational firms?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Big companies that operate from several countries. Globally competitive and gives maximum profits. Ex-Infosys, Tata Steel, Nokia, Samsung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35" y="104503"/>
            <a:ext cx="5103382" cy="4323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-375" r="980" b="11967"/>
          <a:stretch/>
        </p:blipFill>
        <p:spPr>
          <a:xfrm>
            <a:off x="6953635" y="4529355"/>
            <a:ext cx="5103382" cy="2198016"/>
          </a:xfrm>
          <a:prstGeom prst="rect">
            <a:avLst/>
          </a:prstGeom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9847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248194"/>
            <a:ext cx="11547566" cy="6400800"/>
          </a:xfrm>
        </p:spPr>
      </p:pic>
      <p:pic>
        <p:nvPicPr>
          <p:cNvPr id="5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54892" cy="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068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1" y="0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154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0" t="19286" r="32222" b="21574"/>
          <a:stretch/>
        </p:blipFill>
        <p:spPr>
          <a:xfrm>
            <a:off x="391886" y="235131"/>
            <a:ext cx="11260183" cy="6479178"/>
          </a:xfrm>
        </p:spPr>
      </p:pic>
      <p:pic>
        <p:nvPicPr>
          <p:cNvPr id="3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6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69818"/>
            <a:ext cx="11547566" cy="6479176"/>
          </a:xfrm>
        </p:spPr>
      </p:pic>
      <p:pic>
        <p:nvPicPr>
          <p:cNvPr id="3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60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235132"/>
            <a:ext cx="10437222" cy="6348548"/>
          </a:xfrm>
        </p:spPr>
      </p:pic>
      <p:pic>
        <p:nvPicPr>
          <p:cNvPr id="3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189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85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4" y="91440"/>
            <a:ext cx="8934995" cy="6622869"/>
          </a:xfrm>
        </p:spPr>
      </p:pic>
      <p:pic>
        <p:nvPicPr>
          <p:cNvPr id="3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16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1187</Words>
  <Application>Microsoft Office PowerPoint</Application>
  <PresentationFormat>Widescreen</PresentationFormat>
  <Paragraphs>160</Paragraphs>
  <Slides>58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CONTENT:-</vt:lpstr>
      <vt:lpstr>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INDUSTRY</vt:lpstr>
      <vt:lpstr>PowerPoint Presentation</vt:lpstr>
      <vt:lpstr>PowerPoint Presentation</vt:lpstr>
      <vt:lpstr>IMPORTANCE OF INDUSTRIES :</vt:lpstr>
      <vt:lpstr>CLASSIFICATION OF INDUSTRIES</vt:lpstr>
      <vt:lpstr>PowerPoint Presentation</vt:lpstr>
      <vt:lpstr>PowerPoint Presentation</vt:lpstr>
      <vt:lpstr>CLASSIFICATION OF INDUSTRIES</vt:lpstr>
      <vt:lpstr>CONTENT</vt:lpstr>
      <vt:lpstr>On the basis of ownership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</vt:lpstr>
      <vt:lpstr>PowerPoint Presentation</vt:lpstr>
      <vt:lpstr>PowerPoint Presentation</vt:lpstr>
      <vt:lpstr>RAW MATERIALS &amp; AVAILABILITY OF POWER RESOURCES</vt:lpstr>
      <vt:lpstr>LABOUR &amp; CAPITAL</vt:lpstr>
      <vt:lpstr>MEANS OF TRANSPORT</vt:lpstr>
      <vt:lpstr>PROXIMITY TO MARKETS</vt:lpstr>
      <vt:lpstr>GOVERNMENT POLICY</vt:lpstr>
      <vt:lpstr>PowerPoint Presentation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Industrial Regions </vt:lpstr>
      <vt:lpstr>EXERCISE</vt:lpstr>
      <vt:lpstr>PowerPoint Presentation</vt:lpstr>
      <vt:lpstr>Large and Small Scale Industry</vt:lpstr>
      <vt:lpstr>Give Reasons-</vt:lpstr>
      <vt:lpstr>SQA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 LEARNING</dc:title>
  <dc:creator>Windows User</dc:creator>
  <cp:lastModifiedBy>Windows User</cp:lastModifiedBy>
  <cp:revision>64</cp:revision>
  <dcterms:created xsi:type="dcterms:W3CDTF">2020-04-25T16:04:29Z</dcterms:created>
  <dcterms:modified xsi:type="dcterms:W3CDTF">2021-11-02T13:50:14Z</dcterms:modified>
</cp:coreProperties>
</file>