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</p:sldIdLst>
  <p:sldSz cx="9144000" cy="5143500"/>
  <p:notesSz cx="9144000" cy="51435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4485"/>
            <a:ext cx="7772400" cy="10801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500" b="1" i="0">
                <a:solidFill>
                  <a:srgbClr val="FF0000"/>
                </a:solidFill>
                <a:latin typeface="Carlito"/>
                <a:cs typeface="Carlito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500" b="1" i="0">
                <a:solidFill>
                  <a:srgbClr val="FF0000"/>
                </a:solidFill>
                <a:latin typeface="Carlito"/>
                <a:cs typeface="Carlito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7787559" y="4378866"/>
            <a:ext cx="1232522" cy="61187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500" b="1" i="0">
                <a:solidFill>
                  <a:srgbClr val="FF0000"/>
                </a:solidFill>
                <a:latin typeface="Carlito"/>
                <a:cs typeface="Carlito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166706" y="65592"/>
            <a:ext cx="723265" cy="254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500" b="1" i="0">
                <a:solidFill>
                  <a:srgbClr val="FF0000"/>
                </a:solidFill>
                <a:latin typeface="Carlito"/>
                <a:cs typeface="Carlito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7200" y="1183005"/>
            <a:ext cx="822960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Relationship Id="rId3" Type="http://schemas.openxmlformats.org/officeDocument/2006/relationships/hyperlink" Target="https://en.wikipedia.org/wiki/Anglo-Indian_reserved_seats_in_the_Lok_Sabha" TargetMode="External"/><Relationship Id="rId4" Type="http://schemas.openxmlformats.org/officeDocument/2006/relationships/hyperlink" Target="https://en.wikipedia.org/wiki/Anglo-Indian" TargetMode="External"/><Relationship Id="rId5" Type="http://schemas.openxmlformats.org/officeDocument/2006/relationships/hyperlink" Target="https://en.wikipedia.org/wiki/Government_of_India" TargetMode="External"/><Relationship Id="rId6" Type="http://schemas.openxmlformats.org/officeDocument/2006/relationships/hyperlink" Target="https://en.wikipedia.org/wiki/Scheduled_Castes_and_Scheduled_Tribes" TargetMode="External"/><Relationship Id="rId7" Type="http://schemas.openxmlformats.org/officeDocument/2006/relationships/image" Target="../media/image4.png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76045" y="1420066"/>
            <a:ext cx="3387725" cy="93980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u="heavy" sz="3000" spc="-5" b="0">
                <a:uFill>
                  <a:solidFill>
                    <a:srgbClr val="FF0000"/>
                  </a:solidFill>
                </a:uFill>
                <a:latin typeface="Carlito"/>
                <a:cs typeface="Carlito"/>
              </a:rPr>
              <a:t>The Union</a:t>
            </a:r>
            <a:r>
              <a:rPr dirty="0" u="heavy" sz="3000" spc="-90" b="0">
                <a:uFill>
                  <a:solidFill>
                    <a:srgbClr val="FF0000"/>
                  </a:solidFill>
                </a:uFill>
                <a:latin typeface="Carlito"/>
                <a:cs typeface="Carlito"/>
              </a:rPr>
              <a:t> </a:t>
            </a:r>
            <a:r>
              <a:rPr dirty="0" u="heavy" sz="3000" spc="-5" b="0">
                <a:uFill>
                  <a:solidFill>
                    <a:srgbClr val="FF0000"/>
                  </a:solidFill>
                </a:uFill>
                <a:latin typeface="Carlito"/>
                <a:cs typeface="Carlito"/>
              </a:rPr>
              <a:t>Legislature</a:t>
            </a:r>
            <a:endParaRPr sz="3000">
              <a:latin typeface="Carlito"/>
              <a:cs typeface="Carlito"/>
            </a:endParaRPr>
          </a:p>
          <a:p>
            <a:pPr algn="ctr">
              <a:lnSpc>
                <a:spcPct val="100000"/>
              </a:lnSpc>
            </a:pPr>
            <a:r>
              <a:rPr dirty="0" u="heavy" sz="3000" b="0">
                <a:uFill>
                  <a:solidFill>
                    <a:srgbClr val="FF0000"/>
                  </a:solidFill>
                </a:uFill>
                <a:latin typeface="Carlito"/>
                <a:cs typeface="Carlito"/>
              </a:rPr>
              <a:t>- </a:t>
            </a:r>
            <a:r>
              <a:rPr dirty="0" u="heavy" sz="3000" spc="-10" b="0">
                <a:uFill>
                  <a:solidFill>
                    <a:srgbClr val="FF0000"/>
                  </a:solidFill>
                </a:uFill>
                <a:latin typeface="Carlito"/>
                <a:cs typeface="Carlito"/>
              </a:rPr>
              <a:t>the</a:t>
            </a:r>
            <a:r>
              <a:rPr dirty="0" u="heavy" sz="3000" spc="-40" b="0">
                <a:uFill>
                  <a:solidFill>
                    <a:srgbClr val="FF0000"/>
                  </a:solidFill>
                </a:uFill>
                <a:latin typeface="Carlito"/>
                <a:cs typeface="Carlito"/>
              </a:rPr>
              <a:t> </a:t>
            </a:r>
            <a:r>
              <a:rPr dirty="0" u="heavy" sz="3000" spc="-5" b="0">
                <a:uFill>
                  <a:solidFill>
                    <a:srgbClr val="FF0000"/>
                  </a:solidFill>
                </a:uFill>
                <a:latin typeface="Carlito"/>
                <a:cs typeface="Carlito"/>
              </a:rPr>
              <a:t>Parliament</a:t>
            </a:r>
            <a:endParaRPr sz="30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485417" y="3138452"/>
            <a:ext cx="5543550" cy="65786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2700" marR="3032125">
              <a:lnSpc>
                <a:spcPts val="1650"/>
              </a:lnSpc>
              <a:spcBef>
                <a:spcPts val="180"/>
              </a:spcBef>
            </a:pPr>
            <a:r>
              <a:rPr dirty="0" sz="1400" spc="-5" b="1">
                <a:latin typeface="Arial"/>
                <a:cs typeface="Arial"/>
              </a:rPr>
              <a:t>SUBJECT </a:t>
            </a:r>
            <a:r>
              <a:rPr dirty="0" sz="1400" b="1">
                <a:latin typeface="Arial"/>
                <a:cs typeface="Arial"/>
              </a:rPr>
              <a:t>: </a:t>
            </a:r>
            <a:r>
              <a:rPr dirty="0" sz="1400" spc="-5" b="1">
                <a:latin typeface="Arial"/>
                <a:cs typeface="Arial"/>
              </a:rPr>
              <a:t>SOCIAL</a:t>
            </a:r>
            <a:r>
              <a:rPr dirty="0" sz="1400" spc="-120" b="1">
                <a:latin typeface="Arial"/>
                <a:cs typeface="Arial"/>
              </a:rPr>
              <a:t> </a:t>
            </a:r>
            <a:r>
              <a:rPr dirty="0" sz="1400" spc="-5" b="1">
                <a:latin typeface="Arial"/>
                <a:cs typeface="Arial"/>
              </a:rPr>
              <a:t>SCIENCE  CHAPTER NUMBER:</a:t>
            </a:r>
            <a:r>
              <a:rPr dirty="0" sz="1400" spc="-2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3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ts val="1600"/>
              </a:lnSpc>
            </a:pPr>
            <a:r>
              <a:rPr dirty="0" sz="1400" spc="-5" b="1">
                <a:latin typeface="Arial"/>
                <a:cs typeface="Arial"/>
              </a:rPr>
              <a:t>CHAPTER NAME </a:t>
            </a:r>
            <a:r>
              <a:rPr dirty="0" sz="1400" b="1">
                <a:latin typeface="Arial"/>
                <a:cs typeface="Arial"/>
              </a:rPr>
              <a:t>: </a:t>
            </a:r>
            <a:r>
              <a:rPr dirty="0" sz="1400" spc="-5" b="1">
                <a:latin typeface="Arial"/>
                <a:cs typeface="Arial"/>
              </a:rPr>
              <a:t>THE UNION </a:t>
            </a:r>
            <a:r>
              <a:rPr dirty="0" sz="1400" spc="-15" b="1">
                <a:latin typeface="Arial"/>
                <a:cs typeface="Arial"/>
              </a:rPr>
              <a:t>LEGISLATURE- </a:t>
            </a:r>
            <a:r>
              <a:rPr dirty="0" sz="1400" spc="-5" b="1">
                <a:latin typeface="Arial"/>
                <a:cs typeface="Arial"/>
              </a:rPr>
              <a:t>THE</a:t>
            </a:r>
            <a:r>
              <a:rPr dirty="0" sz="1400" spc="-50" b="1">
                <a:latin typeface="Arial"/>
                <a:cs typeface="Arial"/>
              </a:rPr>
              <a:t> </a:t>
            </a:r>
            <a:r>
              <a:rPr dirty="0" sz="1400" spc="-15" b="1">
                <a:latin typeface="Arial"/>
                <a:cs typeface="Arial"/>
              </a:rPr>
              <a:t>PARLIAMENT</a:t>
            </a:r>
            <a:endParaRPr sz="14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28599" y="190630"/>
            <a:ext cx="1183797" cy="5876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0" y="3777642"/>
            <a:ext cx="9143981" cy="136584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49871" y="700022"/>
            <a:ext cx="1441450" cy="36068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200" spc="-5" b="0">
                <a:latin typeface="Carlito"/>
                <a:cs typeface="Carlito"/>
              </a:rPr>
              <a:t>Introduction</a:t>
            </a:r>
            <a:endParaRPr sz="22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57778" y="1243038"/>
            <a:ext cx="8813165" cy="6731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668780" marR="5080" indent="-1656714">
              <a:lnSpc>
                <a:spcPct val="151800"/>
              </a:lnSpc>
              <a:spcBef>
                <a:spcPts val="100"/>
              </a:spcBef>
            </a:pPr>
            <a:r>
              <a:rPr dirty="0" sz="1400" spc="-5">
                <a:latin typeface="Carlito"/>
                <a:cs typeface="Carlito"/>
              </a:rPr>
              <a:t>As we </a:t>
            </a:r>
            <a:r>
              <a:rPr dirty="0" sz="1400">
                <a:latin typeface="Carlito"/>
                <a:cs typeface="Carlito"/>
              </a:rPr>
              <a:t>all </a:t>
            </a:r>
            <a:r>
              <a:rPr dirty="0" sz="1400" spc="-5">
                <a:latin typeface="Carlito"/>
                <a:cs typeface="Carlito"/>
              </a:rPr>
              <a:t>know that India is </a:t>
            </a:r>
            <a:r>
              <a:rPr dirty="0" sz="1400">
                <a:latin typeface="Carlito"/>
                <a:cs typeface="Carlito"/>
              </a:rPr>
              <a:t>a </a:t>
            </a:r>
            <a:r>
              <a:rPr dirty="0" sz="1400" spc="-5">
                <a:latin typeface="Carlito"/>
                <a:cs typeface="Carlito"/>
              </a:rPr>
              <a:t>Federal, Republic Democratic Country. As it is having Federal Structure there </a:t>
            </a:r>
            <a:r>
              <a:rPr dirty="0" sz="1400">
                <a:latin typeface="Carlito"/>
                <a:cs typeface="Carlito"/>
              </a:rPr>
              <a:t>are </a:t>
            </a:r>
            <a:r>
              <a:rPr dirty="0" sz="1400" spc="-5">
                <a:latin typeface="Carlito"/>
                <a:cs typeface="Carlito"/>
              </a:rPr>
              <a:t>three levels  of Government. Centre Government, State Government, Local</a:t>
            </a:r>
            <a:r>
              <a:rPr dirty="0" sz="1400" spc="-15">
                <a:latin typeface="Carlito"/>
                <a:cs typeface="Carlito"/>
              </a:rPr>
              <a:t> </a:t>
            </a:r>
            <a:r>
              <a:rPr dirty="0" sz="1400" spc="-5">
                <a:latin typeface="Carlito"/>
                <a:cs typeface="Carlito"/>
              </a:rPr>
              <a:t>Government.</a:t>
            </a:r>
            <a:endParaRPr sz="1400">
              <a:latin typeface="Carlito"/>
              <a:cs typeface="Carlito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939281" y="2471669"/>
            <a:ext cx="1264285" cy="3606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200" spc="-5">
                <a:solidFill>
                  <a:srgbClr val="FF0000"/>
                </a:solidFill>
                <a:latin typeface="Carlito"/>
                <a:cs typeface="Carlito"/>
              </a:rPr>
              <a:t>Parliament</a:t>
            </a:r>
            <a:endParaRPr sz="2200">
              <a:latin typeface="Carlito"/>
              <a:cs typeface="Carlito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12441" y="3051041"/>
            <a:ext cx="8901430" cy="9969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12700" marR="5080">
              <a:lnSpc>
                <a:spcPct val="151800"/>
              </a:lnSpc>
              <a:spcBef>
                <a:spcPts val="100"/>
              </a:spcBef>
            </a:pPr>
            <a:r>
              <a:rPr dirty="0" sz="1400" spc="-5">
                <a:latin typeface="Carlito"/>
                <a:cs typeface="Carlito"/>
              </a:rPr>
              <a:t>The body that governs India </a:t>
            </a:r>
            <a:r>
              <a:rPr dirty="0" sz="1400">
                <a:latin typeface="Carlito"/>
                <a:cs typeface="Carlito"/>
              </a:rPr>
              <a:t>at </a:t>
            </a:r>
            <a:r>
              <a:rPr dirty="0" sz="1400" spc="-5">
                <a:latin typeface="Carlito"/>
                <a:cs typeface="Carlito"/>
              </a:rPr>
              <a:t>the centre, India’s Union Legislature is known </a:t>
            </a:r>
            <a:r>
              <a:rPr dirty="0" sz="1400">
                <a:latin typeface="Carlito"/>
                <a:cs typeface="Carlito"/>
              </a:rPr>
              <a:t>as </a:t>
            </a:r>
            <a:r>
              <a:rPr dirty="0" sz="1400" spc="-5">
                <a:latin typeface="Carlito"/>
                <a:cs typeface="Carlito"/>
              </a:rPr>
              <a:t>the Parliament. It is the Lawmaking body of  India. It consists of two</a:t>
            </a:r>
            <a:r>
              <a:rPr dirty="0" sz="1400" spc="-10">
                <a:latin typeface="Carlito"/>
                <a:cs typeface="Carlito"/>
              </a:rPr>
              <a:t> </a:t>
            </a:r>
            <a:r>
              <a:rPr dirty="0" sz="1400" spc="-5">
                <a:latin typeface="Carlito"/>
                <a:cs typeface="Carlito"/>
              </a:rPr>
              <a:t>houses</a:t>
            </a:r>
            <a:endParaRPr sz="1400">
              <a:latin typeface="Carlito"/>
              <a:cs typeface="Carlito"/>
            </a:endParaRPr>
          </a:p>
          <a:p>
            <a:pPr algn="ctr" marL="13970">
              <a:lnSpc>
                <a:spcPct val="100000"/>
              </a:lnSpc>
              <a:spcBef>
                <a:spcPts val="870"/>
              </a:spcBef>
            </a:pPr>
            <a:r>
              <a:rPr dirty="0" sz="1400" spc="-5" b="1">
                <a:latin typeface="Carlito"/>
                <a:cs typeface="Carlito"/>
              </a:rPr>
              <a:t>The  Lok Sabha and The Rajya</a:t>
            </a:r>
            <a:r>
              <a:rPr dirty="0" sz="1400" spc="-10" b="1">
                <a:latin typeface="Carlito"/>
                <a:cs typeface="Carlito"/>
              </a:rPr>
              <a:t> </a:t>
            </a:r>
            <a:r>
              <a:rPr dirty="0" sz="1400" spc="-5" b="1">
                <a:latin typeface="Carlito"/>
                <a:cs typeface="Carlito"/>
              </a:rPr>
              <a:t>Sabha</a:t>
            </a:r>
            <a:endParaRPr sz="1400">
              <a:latin typeface="Carlito"/>
              <a:cs typeface="Carlito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166706" y="65592"/>
            <a:ext cx="723265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 spc="-5" b="1">
                <a:solidFill>
                  <a:srgbClr val="FF0000"/>
                </a:solidFill>
                <a:latin typeface="Carlito"/>
                <a:cs typeface="Carlito"/>
              </a:rPr>
              <a:t>Session-I</a:t>
            </a:r>
            <a:endParaRPr sz="1500">
              <a:latin typeface="Carlito"/>
              <a:cs typeface="Carlito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7787559" y="4378866"/>
            <a:ext cx="1232522" cy="61187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87162" y="283417"/>
            <a:ext cx="1169035" cy="36068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200" spc="-5" b="0">
                <a:latin typeface="Carlito"/>
                <a:cs typeface="Carlito"/>
              </a:rPr>
              <a:t>Lok</a:t>
            </a:r>
            <a:r>
              <a:rPr dirty="0" sz="2200" spc="-80" b="0">
                <a:latin typeface="Carlito"/>
                <a:cs typeface="Carlito"/>
              </a:rPr>
              <a:t> </a:t>
            </a:r>
            <a:r>
              <a:rPr dirty="0" sz="2200" spc="-5" b="0">
                <a:latin typeface="Carlito"/>
                <a:cs typeface="Carlito"/>
              </a:rPr>
              <a:t>Sabha</a:t>
            </a:r>
            <a:endParaRPr sz="22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803727" y="3155892"/>
            <a:ext cx="4100829" cy="6731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57150" marR="5080" indent="-45085">
              <a:lnSpc>
                <a:spcPct val="151800"/>
              </a:lnSpc>
              <a:spcBef>
                <a:spcPts val="100"/>
              </a:spcBef>
            </a:pPr>
            <a:r>
              <a:rPr dirty="0" sz="1400" spc="-5">
                <a:latin typeface="Carlito"/>
                <a:cs typeface="Carlito"/>
              </a:rPr>
              <a:t>Election- It will be conducted every </a:t>
            </a:r>
            <a:r>
              <a:rPr dirty="0" sz="1400">
                <a:latin typeface="Carlito"/>
                <a:cs typeface="Carlito"/>
              </a:rPr>
              <a:t>after 5 </a:t>
            </a:r>
            <a:r>
              <a:rPr dirty="0" sz="1400" spc="-5">
                <a:latin typeface="Carlito"/>
                <a:cs typeface="Carlito"/>
              </a:rPr>
              <a:t>years. For the  purpose of elections the country is divided in to</a:t>
            </a:r>
            <a:r>
              <a:rPr dirty="0" sz="1400" spc="-55">
                <a:latin typeface="Carlito"/>
                <a:cs typeface="Carlito"/>
              </a:rPr>
              <a:t> </a:t>
            </a:r>
            <a:r>
              <a:rPr dirty="0" sz="1400" spc="-5">
                <a:latin typeface="Carlito"/>
                <a:cs typeface="Carlito"/>
              </a:rPr>
              <a:t>several</a:t>
            </a:r>
            <a:endParaRPr sz="1400">
              <a:latin typeface="Carlito"/>
              <a:cs typeface="Carlito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645015" y="3803591"/>
            <a:ext cx="4409440" cy="1320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22225" marR="5080">
              <a:lnSpc>
                <a:spcPct val="151800"/>
              </a:lnSpc>
              <a:spcBef>
                <a:spcPts val="100"/>
              </a:spcBef>
            </a:pPr>
            <a:r>
              <a:rPr dirty="0" sz="1400" spc="-5">
                <a:latin typeface="Carlito"/>
                <a:cs typeface="Carlito"/>
              </a:rPr>
              <a:t>Constituencies. During the elections the party which gets </a:t>
            </a:r>
            <a:r>
              <a:rPr dirty="0" sz="1400">
                <a:latin typeface="Carlito"/>
                <a:cs typeface="Carlito"/>
              </a:rPr>
              <a:t>an  absolute </a:t>
            </a:r>
            <a:r>
              <a:rPr dirty="0" sz="1400" spc="-5">
                <a:latin typeface="Carlito"/>
                <a:cs typeface="Carlito"/>
              </a:rPr>
              <a:t>majority (more than half the seats in Parliament), is  invited by the president to form the</a:t>
            </a:r>
            <a:r>
              <a:rPr dirty="0" sz="1400" spc="-35">
                <a:latin typeface="Carlito"/>
                <a:cs typeface="Carlito"/>
              </a:rPr>
              <a:t> </a:t>
            </a:r>
            <a:r>
              <a:rPr dirty="0" sz="1400" spc="-5">
                <a:latin typeface="Carlito"/>
                <a:cs typeface="Carlito"/>
              </a:rPr>
              <a:t>Government.</a:t>
            </a:r>
            <a:endParaRPr sz="1400">
              <a:latin typeface="Carlito"/>
              <a:cs typeface="Carlito"/>
            </a:endParaRPr>
          </a:p>
          <a:p>
            <a:pPr algn="ctr" marR="4331335">
              <a:lnSpc>
                <a:spcPct val="100000"/>
              </a:lnSpc>
              <a:spcBef>
                <a:spcPts val="870"/>
              </a:spcBef>
            </a:pPr>
            <a:r>
              <a:rPr dirty="0" sz="1400">
                <a:latin typeface="Carlito"/>
                <a:cs typeface="Carlito"/>
              </a:rPr>
              <a:t>.</a:t>
            </a:r>
            <a:endParaRPr sz="1400">
              <a:latin typeface="Carlito"/>
              <a:cs typeface="Carlito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800590" y="914398"/>
            <a:ext cx="3889992" cy="205739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180586" y="669796"/>
            <a:ext cx="4204335" cy="20637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12065" marR="5080">
              <a:lnSpc>
                <a:spcPct val="116100"/>
              </a:lnSpc>
              <a:spcBef>
                <a:spcPts val="100"/>
              </a:spcBef>
            </a:pPr>
            <a:r>
              <a:rPr dirty="0" sz="1400" spc="-5">
                <a:latin typeface="Carlito"/>
                <a:cs typeface="Carlito"/>
              </a:rPr>
              <a:t>It is </a:t>
            </a:r>
            <a:r>
              <a:rPr dirty="0" sz="1400">
                <a:latin typeface="Carlito"/>
                <a:cs typeface="Carlito"/>
              </a:rPr>
              <a:t>also </a:t>
            </a:r>
            <a:r>
              <a:rPr dirty="0" sz="1400" spc="-5">
                <a:latin typeface="Carlito"/>
                <a:cs typeface="Carlito"/>
              </a:rPr>
              <a:t>known </a:t>
            </a:r>
            <a:r>
              <a:rPr dirty="0" sz="1400">
                <a:latin typeface="Carlito"/>
                <a:cs typeface="Carlito"/>
              </a:rPr>
              <a:t>as </a:t>
            </a:r>
            <a:r>
              <a:rPr dirty="0" sz="1400" spc="-5">
                <a:latin typeface="Carlito"/>
                <a:cs typeface="Carlito"/>
              </a:rPr>
              <a:t>House of People. Because its members  </a:t>
            </a:r>
            <a:r>
              <a:rPr dirty="0" sz="1400">
                <a:latin typeface="Carlito"/>
                <a:cs typeface="Carlito"/>
              </a:rPr>
              <a:t>are </a:t>
            </a:r>
            <a:r>
              <a:rPr dirty="0" sz="1400" spc="-5">
                <a:latin typeface="Carlito"/>
                <a:cs typeface="Carlito"/>
              </a:rPr>
              <a:t>directly elected by the</a:t>
            </a:r>
            <a:r>
              <a:rPr dirty="0" sz="1400" spc="-25">
                <a:latin typeface="Carlito"/>
                <a:cs typeface="Carlito"/>
              </a:rPr>
              <a:t> </a:t>
            </a:r>
            <a:r>
              <a:rPr dirty="0" sz="1400" spc="-5">
                <a:latin typeface="Carlito"/>
                <a:cs typeface="Carlito"/>
              </a:rPr>
              <a:t>people.</a:t>
            </a:r>
            <a:endParaRPr sz="1400">
              <a:latin typeface="Carlito"/>
              <a:cs typeface="Carlito"/>
            </a:endParaRPr>
          </a:p>
          <a:p>
            <a:pPr algn="ctr">
              <a:lnSpc>
                <a:spcPct val="100000"/>
              </a:lnSpc>
              <a:spcBef>
                <a:spcPts val="270"/>
              </a:spcBef>
            </a:pPr>
            <a:r>
              <a:rPr dirty="0" sz="1400" spc="-5">
                <a:latin typeface="Carlito"/>
                <a:cs typeface="Carlito"/>
              </a:rPr>
              <a:t>The maximum strength of the Lok Sabha is 552.</a:t>
            </a:r>
            <a:r>
              <a:rPr dirty="0" sz="1400" spc="-55">
                <a:latin typeface="Carlito"/>
                <a:cs typeface="Carlito"/>
              </a:rPr>
              <a:t> </a:t>
            </a:r>
            <a:r>
              <a:rPr dirty="0" sz="1400" spc="-5">
                <a:latin typeface="Carlito"/>
                <a:cs typeface="Carlito"/>
              </a:rPr>
              <a:t>Between</a:t>
            </a:r>
            <a:endParaRPr sz="1400">
              <a:latin typeface="Carlito"/>
              <a:cs typeface="Carlito"/>
            </a:endParaRPr>
          </a:p>
          <a:p>
            <a:pPr algn="ctr" marL="6350">
              <a:lnSpc>
                <a:spcPct val="100000"/>
              </a:lnSpc>
              <a:spcBef>
                <a:spcPts val="870"/>
              </a:spcBef>
            </a:pPr>
            <a:r>
              <a:rPr dirty="0" sz="1400" spc="-5">
                <a:latin typeface="Carlito"/>
                <a:cs typeface="Carlito"/>
              </a:rPr>
              <a:t>1952 </a:t>
            </a:r>
            <a:r>
              <a:rPr dirty="0" sz="1400">
                <a:latin typeface="Carlito"/>
                <a:cs typeface="Carlito"/>
              </a:rPr>
              <a:t>and </a:t>
            </a:r>
            <a:r>
              <a:rPr dirty="0" sz="1400" spc="-5">
                <a:latin typeface="Carlito"/>
                <a:cs typeface="Carlito"/>
              </a:rPr>
              <a:t>2020, </a:t>
            </a:r>
            <a:r>
              <a:rPr dirty="0" u="heavy" sz="1400">
                <a:uFill>
                  <a:solidFill>
                    <a:srgbClr val="000000"/>
                  </a:solidFill>
                </a:uFill>
                <a:latin typeface="Carlito"/>
                <a:cs typeface="Carlito"/>
                <a:hlinkClick r:id="rId3"/>
              </a:rPr>
              <a:t>2 additional </a:t>
            </a:r>
            <a:r>
              <a:rPr dirty="0" u="heavy" sz="1400" spc="-5">
                <a:uFill>
                  <a:solidFill>
                    <a:srgbClr val="000000"/>
                  </a:solidFill>
                </a:uFill>
                <a:latin typeface="Carlito"/>
                <a:cs typeface="Carlito"/>
                <a:hlinkClick r:id="rId3"/>
              </a:rPr>
              <a:t>members</a:t>
            </a:r>
            <a:r>
              <a:rPr dirty="0" sz="1400" spc="-25">
                <a:latin typeface="Carlito"/>
                <a:cs typeface="Carlito"/>
                <a:hlinkClick r:id="rId3"/>
              </a:rPr>
              <a:t> </a:t>
            </a:r>
            <a:r>
              <a:rPr dirty="0" sz="1400" spc="-5">
                <a:latin typeface="Carlito"/>
                <a:cs typeface="Carlito"/>
              </a:rPr>
              <a:t>of</a:t>
            </a:r>
            <a:endParaRPr sz="1400">
              <a:latin typeface="Carlito"/>
              <a:cs typeface="Carlito"/>
            </a:endParaRPr>
          </a:p>
          <a:p>
            <a:pPr algn="ctr" marL="44450" marR="34925">
              <a:lnSpc>
                <a:spcPct val="151800"/>
              </a:lnSpc>
            </a:pPr>
            <a:r>
              <a:rPr dirty="0" sz="1400" spc="-5">
                <a:latin typeface="Carlito"/>
                <a:cs typeface="Carlito"/>
              </a:rPr>
              <a:t>the </a:t>
            </a:r>
            <a:r>
              <a:rPr dirty="0" u="heavy" sz="1400" spc="-5">
                <a:uFill>
                  <a:solidFill>
                    <a:srgbClr val="000000"/>
                  </a:solidFill>
                </a:uFill>
                <a:latin typeface="Carlito"/>
                <a:cs typeface="Carlito"/>
                <a:hlinkClick r:id="rId4"/>
              </a:rPr>
              <a:t>Anglo-Indian</a:t>
            </a:r>
            <a:r>
              <a:rPr dirty="0" sz="1400" spc="-5">
                <a:latin typeface="Carlito"/>
                <a:cs typeface="Carlito"/>
                <a:hlinkClick r:id="rId4"/>
              </a:rPr>
              <a:t> </a:t>
            </a:r>
            <a:r>
              <a:rPr dirty="0" sz="1400" spc="-5">
                <a:latin typeface="Carlito"/>
                <a:cs typeface="Carlito"/>
              </a:rPr>
              <a:t>community were </a:t>
            </a:r>
            <a:r>
              <a:rPr dirty="0" sz="1400">
                <a:latin typeface="Carlito"/>
                <a:cs typeface="Carlito"/>
              </a:rPr>
              <a:t>also </a:t>
            </a:r>
            <a:r>
              <a:rPr dirty="0" sz="1400" spc="-5">
                <a:latin typeface="Carlito"/>
                <a:cs typeface="Carlito"/>
              </a:rPr>
              <a:t>nominated by the  President of India on the </a:t>
            </a:r>
            <a:r>
              <a:rPr dirty="0" sz="1400">
                <a:latin typeface="Carlito"/>
                <a:cs typeface="Carlito"/>
              </a:rPr>
              <a:t>advice </a:t>
            </a:r>
            <a:r>
              <a:rPr dirty="0" sz="1400" spc="-5">
                <a:latin typeface="Carlito"/>
                <a:cs typeface="Carlito"/>
              </a:rPr>
              <a:t>of </a:t>
            </a:r>
            <a:r>
              <a:rPr dirty="0" u="heavy" sz="1400" spc="-5">
                <a:uFill>
                  <a:solidFill>
                    <a:srgbClr val="000000"/>
                  </a:solidFill>
                </a:uFill>
                <a:latin typeface="Carlito"/>
                <a:cs typeface="Carlito"/>
                <a:hlinkClick r:id="rId5"/>
              </a:rPr>
              <a:t>Government of </a:t>
            </a:r>
            <a:r>
              <a:rPr dirty="0" u="heavy" sz="1400">
                <a:uFill>
                  <a:solidFill>
                    <a:srgbClr val="000000"/>
                  </a:solidFill>
                </a:uFill>
                <a:latin typeface="Carlito"/>
                <a:cs typeface="Carlito"/>
                <a:hlinkClick r:id="rId5"/>
              </a:rPr>
              <a:t>India</a:t>
            </a:r>
            <a:r>
              <a:rPr dirty="0" sz="1400">
                <a:latin typeface="Carlito"/>
                <a:cs typeface="Carlito"/>
              </a:rPr>
              <a:t>,  </a:t>
            </a:r>
            <a:r>
              <a:rPr dirty="0" sz="1400" spc="-5">
                <a:latin typeface="Carlito"/>
                <a:cs typeface="Carlito"/>
              </a:rPr>
              <a:t>which was </a:t>
            </a:r>
            <a:r>
              <a:rPr dirty="0" sz="1400">
                <a:latin typeface="Carlito"/>
                <a:cs typeface="Carlito"/>
              </a:rPr>
              <a:t>abolished </a:t>
            </a:r>
            <a:r>
              <a:rPr dirty="0" sz="1400" spc="-5">
                <a:latin typeface="Carlito"/>
                <a:cs typeface="Carlito"/>
              </a:rPr>
              <a:t>in January 2020 by the</a:t>
            </a:r>
            <a:r>
              <a:rPr dirty="0" sz="1400" spc="-50">
                <a:latin typeface="Carlito"/>
                <a:cs typeface="Carlito"/>
              </a:rPr>
              <a:t> </a:t>
            </a:r>
            <a:r>
              <a:rPr dirty="0" sz="1400" spc="-5">
                <a:latin typeface="Carlito"/>
                <a:cs typeface="Carlito"/>
              </a:rPr>
              <a:t>104th</a:t>
            </a:r>
            <a:endParaRPr sz="1400">
              <a:latin typeface="Carlito"/>
              <a:cs typeface="Carlito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09089" y="2818632"/>
            <a:ext cx="275082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5">
                <a:latin typeface="Carlito"/>
                <a:cs typeface="Carlito"/>
              </a:rPr>
              <a:t>Constitutional Amendment Act,</a:t>
            </a:r>
            <a:r>
              <a:rPr dirty="0" sz="1400" spc="-75">
                <a:latin typeface="Carlito"/>
                <a:cs typeface="Carlito"/>
              </a:rPr>
              <a:t> </a:t>
            </a:r>
            <a:r>
              <a:rPr dirty="0" sz="1400" spc="-5">
                <a:latin typeface="Carlito"/>
                <a:cs typeface="Carlito"/>
              </a:rPr>
              <a:t>2019.</a:t>
            </a:r>
            <a:endParaRPr sz="1400">
              <a:latin typeface="Carlito"/>
              <a:cs typeface="Carlito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8524" y="2786317"/>
            <a:ext cx="4641215" cy="11112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12065" marR="5080" indent="-3175">
              <a:lnSpc>
                <a:spcPct val="148400"/>
              </a:lnSpc>
              <a:spcBef>
                <a:spcPts val="100"/>
              </a:spcBef>
            </a:pPr>
            <a:r>
              <a:rPr dirty="0" sz="1600">
                <a:latin typeface="Carlito"/>
                <a:cs typeface="Carlito"/>
              </a:rPr>
              <a:t>A </a:t>
            </a:r>
            <a:r>
              <a:rPr dirty="0" sz="1600" spc="-5">
                <a:latin typeface="Carlito"/>
                <a:cs typeface="Carlito"/>
              </a:rPr>
              <a:t>total of 131 seats (24.03%) </a:t>
            </a:r>
            <a:r>
              <a:rPr dirty="0" sz="1600">
                <a:latin typeface="Carlito"/>
                <a:cs typeface="Carlito"/>
              </a:rPr>
              <a:t>are </a:t>
            </a:r>
            <a:r>
              <a:rPr dirty="0" sz="1600" spc="-5">
                <a:latin typeface="Carlito"/>
                <a:cs typeface="Carlito"/>
              </a:rPr>
              <a:t>reserved for  representatives of </a:t>
            </a:r>
            <a:r>
              <a:rPr dirty="0" u="heavy" sz="1600" spc="-5">
                <a:uFill>
                  <a:solidFill>
                    <a:srgbClr val="000000"/>
                  </a:solidFill>
                </a:uFill>
                <a:latin typeface="Carlito"/>
                <a:cs typeface="Carlito"/>
                <a:hlinkClick r:id="rId6"/>
              </a:rPr>
              <a:t>Scheduled Castes (84) </a:t>
            </a:r>
            <a:r>
              <a:rPr dirty="0" u="heavy" sz="1600">
                <a:uFill>
                  <a:solidFill>
                    <a:srgbClr val="000000"/>
                  </a:solidFill>
                </a:uFill>
                <a:latin typeface="Carlito"/>
                <a:cs typeface="Carlito"/>
                <a:hlinkClick r:id="rId6"/>
              </a:rPr>
              <a:t>and </a:t>
            </a:r>
            <a:r>
              <a:rPr dirty="0" u="heavy" sz="1600" spc="-5">
                <a:uFill>
                  <a:solidFill>
                    <a:srgbClr val="000000"/>
                  </a:solidFill>
                </a:uFill>
                <a:latin typeface="Carlito"/>
                <a:cs typeface="Carlito"/>
                <a:hlinkClick r:id="rId6"/>
              </a:rPr>
              <a:t>Scheduled </a:t>
            </a:r>
            <a:r>
              <a:rPr dirty="0" sz="1600" spc="-5">
                <a:latin typeface="Carlito"/>
                <a:cs typeface="Carlito"/>
              </a:rPr>
              <a:t> </a:t>
            </a:r>
            <a:r>
              <a:rPr dirty="0" u="heavy" sz="1600" spc="-5">
                <a:uFill>
                  <a:solidFill>
                    <a:srgbClr val="000000"/>
                  </a:solidFill>
                </a:uFill>
                <a:latin typeface="Carlito"/>
                <a:cs typeface="Carlito"/>
                <a:hlinkClick r:id="rId6"/>
              </a:rPr>
              <a:t>Tribes</a:t>
            </a:r>
            <a:r>
              <a:rPr dirty="0" u="heavy" sz="1600" spc="-10">
                <a:uFill>
                  <a:solidFill>
                    <a:srgbClr val="000000"/>
                  </a:solidFill>
                </a:uFill>
                <a:latin typeface="Carlito"/>
                <a:cs typeface="Carlito"/>
                <a:hlinkClick r:id="rId6"/>
              </a:rPr>
              <a:t> </a:t>
            </a:r>
            <a:r>
              <a:rPr dirty="0" u="heavy" sz="1600" spc="-5">
                <a:uFill>
                  <a:solidFill>
                    <a:srgbClr val="000000"/>
                  </a:solidFill>
                </a:uFill>
                <a:latin typeface="Carlito"/>
                <a:cs typeface="Carlito"/>
                <a:hlinkClick r:id="rId6"/>
              </a:rPr>
              <a:t>(47)</a:t>
            </a:r>
            <a:r>
              <a:rPr dirty="0" sz="1600" spc="-5">
                <a:latin typeface="Carlito"/>
                <a:cs typeface="Carlito"/>
              </a:rPr>
              <a:t>.</a:t>
            </a:r>
            <a:endParaRPr sz="1600">
              <a:latin typeface="Carlito"/>
              <a:cs typeface="Carlito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166706" y="65592"/>
            <a:ext cx="723265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 spc="-5" b="1">
                <a:solidFill>
                  <a:srgbClr val="FF0000"/>
                </a:solidFill>
                <a:latin typeface="Carlito"/>
                <a:cs typeface="Carlito"/>
              </a:rPr>
              <a:t>Session-I</a:t>
            </a:r>
            <a:endParaRPr sz="1500">
              <a:latin typeface="Carlito"/>
              <a:cs typeface="Carlito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7787559" y="4378866"/>
            <a:ext cx="1232522" cy="611873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8540" y="93535"/>
            <a:ext cx="8782685" cy="42354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3675" marR="5080" indent="-193675">
              <a:lnSpc>
                <a:spcPct val="151800"/>
              </a:lnSpc>
              <a:spcBef>
                <a:spcPts val="100"/>
              </a:spcBef>
              <a:buSzPct val="92857"/>
              <a:buFont typeface="AoyagiKouzanFontT"/>
              <a:buChar char="❖"/>
              <a:tabLst>
                <a:tab pos="193675" algn="l"/>
              </a:tabLst>
            </a:pPr>
            <a:r>
              <a:rPr dirty="0" sz="1400" spc="-5">
                <a:latin typeface="Carlito"/>
                <a:cs typeface="Carlito"/>
              </a:rPr>
              <a:t>Qualifications- should be </a:t>
            </a:r>
            <a:r>
              <a:rPr dirty="0" sz="1400">
                <a:latin typeface="Carlito"/>
                <a:cs typeface="Carlito"/>
              </a:rPr>
              <a:t>an </a:t>
            </a:r>
            <a:r>
              <a:rPr dirty="0" sz="1400" spc="-5">
                <a:latin typeface="Carlito"/>
                <a:cs typeface="Carlito"/>
              </a:rPr>
              <a:t>Indian Citizen </a:t>
            </a:r>
            <a:r>
              <a:rPr dirty="0" sz="1400">
                <a:latin typeface="Carlito"/>
                <a:cs typeface="Carlito"/>
              </a:rPr>
              <a:t>above </a:t>
            </a:r>
            <a:r>
              <a:rPr dirty="0" sz="1400" spc="-5">
                <a:latin typeface="Carlito"/>
                <a:cs typeface="Carlito"/>
              </a:rPr>
              <a:t>the </a:t>
            </a:r>
            <a:r>
              <a:rPr dirty="0" sz="1400">
                <a:latin typeface="Carlito"/>
                <a:cs typeface="Carlito"/>
              </a:rPr>
              <a:t>age </a:t>
            </a:r>
            <a:r>
              <a:rPr dirty="0" sz="1400" spc="-5">
                <a:latin typeface="Carlito"/>
                <a:cs typeface="Carlito"/>
              </a:rPr>
              <a:t>of 25 years, should not be bankrupt or mentally unstable, </a:t>
            </a:r>
            <a:r>
              <a:rPr dirty="0" sz="1400">
                <a:latin typeface="Carlito"/>
                <a:cs typeface="Carlito"/>
              </a:rPr>
              <a:t>and  </a:t>
            </a:r>
            <a:r>
              <a:rPr dirty="0" sz="1400" spc="-5">
                <a:latin typeface="Carlito"/>
                <a:cs typeface="Carlito"/>
              </a:rPr>
              <a:t>should not hold </a:t>
            </a:r>
            <a:r>
              <a:rPr dirty="0" sz="1400">
                <a:latin typeface="Carlito"/>
                <a:cs typeface="Carlito"/>
              </a:rPr>
              <a:t>any </a:t>
            </a:r>
            <a:r>
              <a:rPr dirty="0" sz="1400" spc="-5">
                <a:latin typeface="Carlito"/>
                <a:cs typeface="Carlito"/>
              </a:rPr>
              <a:t>salaried Govt</a:t>
            </a:r>
            <a:r>
              <a:rPr dirty="0" sz="1400" spc="-20">
                <a:latin typeface="Carlito"/>
                <a:cs typeface="Carlito"/>
              </a:rPr>
              <a:t> </a:t>
            </a:r>
            <a:r>
              <a:rPr dirty="0" sz="1400" spc="-5">
                <a:latin typeface="Carlito"/>
                <a:cs typeface="Carlito"/>
              </a:rPr>
              <a:t>job.</a:t>
            </a:r>
            <a:endParaRPr sz="1400">
              <a:latin typeface="Carlito"/>
              <a:cs typeface="Carlito"/>
            </a:endParaRPr>
          </a:p>
          <a:p>
            <a:pPr lvl="1" marL="732155" marR="541020" indent="-732155">
              <a:lnSpc>
                <a:spcPct val="303600"/>
              </a:lnSpc>
              <a:buSzPct val="92857"/>
              <a:buFont typeface="AoyagiKouzanFontT"/>
              <a:buChar char="❖"/>
              <a:tabLst>
                <a:tab pos="732155" algn="l"/>
              </a:tabLst>
            </a:pPr>
            <a:r>
              <a:rPr dirty="0" sz="1400" spc="-5">
                <a:latin typeface="Carlito"/>
                <a:cs typeface="Carlito"/>
              </a:rPr>
              <a:t>There </a:t>
            </a:r>
            <a:r>
              <a:rPr dirty="0" sz="1400">
                <a:latin typeface="Carlito"/>
                <a:cs typeface="Carlito"/>
              </a:rPr>
              <a:t>are </a:t>
            </a:r>
            <a:r>
              <a:rPr dirty="0" sz="1400" spc="-5">
                <a:latin typeface="Carlito"/>
                <a:cs typeface="Carlito"/>
              </a:rPr>
              <a:t>three sessions of Lok-Sabha </a:t>
            </a:r>
            <a:r>
              <a:rPr dirty="0" sz="1400">
                <a:latin typeface="Carlito"/>
                <a:cs typeface="Carlito"/>
              </a:rPr>
              <a:t>– </a:t>
            </a:r>
            <a:r>
              <a:rPr dirty="0" sz="1400" spc="-5">
                <a:latin typeface="Carlito"/>
                <a:cs typeface="Carlito"/>
              </a:rPr>
              <a:t>The Budget Session </a:t>
            </a:r>
            <a:r>
              <a:rPr dirty="0" sz="1400">
                <a:latin typeface="Carlito"/>
                <a:cs typeface="Carlito"/>
              </a:rPr>
              <a:t>, </a:t>
            </a:r>
            <a:r>
              <a:rPr dirty="0" sz="1400" spc="-5">
                <a:latin typeface="Carlito"/>
                <a:cs typeface="Carlito"/>
              </a:rPr>
              <a:t>The Monsoon Session </a:t>
            </a:r>
            <a:r>
              <a:rPr dirty="0" sz="1400">
                <a:latin typeface="Carlito"/>
                <a:cs typeface="Carlito"/>
              </a:rPr>
              <a:t>, </a:t>
            </a:r>
            <a:r>
              <a:rPr dirty="0" sz="1400" spc="-5">
                <a:latin typeface="Carlito"/>
                <a:cs typeface="Carlito"/>
              </a:rPr>
              <a:t>The Winter Session  Speaker- The presiding officer of Lok Sabha. He usually belongs to ruling</a:t>
            </a:r>
            <a:r>
              <a:rPr dirty="0" sz="1400" spc="-20">
                <a:latin typeface="Carlito"/>
                <a:cs typeface="Carlito"/>
              </a:rPr>
              <a:t> </a:t>
            </a:r>
            <a:r>
              <a:rPr dirty="0" sz="1400" spc="-5">
                <a:latin typeface="Carlito"/>
                <a:cs typeface="Carlito"/>
              </a:rPr>
              <a:t>party.</a:t>
            </a:r>
            <a:endParaRPr sz="1400">
              <a:latin typeface="Carlito"/>
              <a:cs typeface="Carlito"/>
            </a:endParaRPr>
          </a:p>
          <a:p>
            <a:pPr lvl="1">
              <a:lnSpc>
                <a:spcPct val="100000"/>
              </a:lnSpc>
              <a:buFont typeface="AoyagiKouzanFontT"/>
              <a:buChar char="❖"/>
            </a:pPr>
            <a:endParaRPr sz="1400">
              <a:latin typeface="Carlito"/>
              <a:cs typeface="Carlito"/>
            </a:endParaRPr>
          </a:p>
          <a:p>
            <a:pPr lvl="1">
              <a:lnSpc>
                <a:spcPct val="100000"/>
              </a:lnSpc>
              <a:buFont typeface="AoyagiKouzanFontT"/>
              <a:buChar char="❖"/>
            </a:pPr>
            <a:endParaRPr sz="1400">
              <a:latin typeface="Carlito"/>
              <a:cs typeface="Carlito"/>
            </a:endParaRPr>
          </a:p>
          <a:p>
            <a:pPr lvl="2" marL="3213100" indent="-181610">
              <a:lnSpc>
                <a:spcPct val="100000"/>
              </a:lnSpc>
              <a:buSzPct val="92857"/>
              <a:buFont typeface="AoyagiKouzanFontT"/>
              <a:buChar char="❖"/>
              <a:tabLst>
                <a:tab pos="3213735" algn="l"/>
              </a:tabLst>
            </a:pPr>
            <a:r>
              <a:rPr dirty="0" sz="1400" spc="-5">
                <a:latin typeface="Carlito"/>
                <a:cs typeface="Carlito"/>
              </a:rPr>
              <a:t>The important powers of Speaker</a:t>
            </a:r>
            <a:r>
              <a:rPr dirty="0" sz="1400" spc="-10">
                <a:latin typeface="Carlito"/>
                <a:cs typeface="Carlito"/>
              </a:rPr>
              <a:t> </a:t>
            </a:r>
            <a:r>
              <a:rPr dirty="0" sz="1400">
                <a:latin typeface="Carlito"/>
                <a:cs typeface="Carlito"/>
              </a:rPr>
              <a:t>–</a:t>
            </a:r>
            <a:endParaRPr sz="1400">
              <a:latin typeface="Carlito"/>
              <a:cs typeface="Carlito"/>
            </a:endParaRPr>
          </a:p>
          <a:p>
            <a:pPr lvl="3" marL="3661410" indent="-89535">
              <a:lnSpc>
                <a:spcPct val="100000"/>
              </a:lnSpc>
              <a:spcBef>
                <a:spcPts val="869"/>
              </a:spcBef>
              <a:buSzPct val="92857"/>
              <a:buChar char="•"/>
              <a:tabLst>
                <a:tab pos="3662045" algn="l"/>
              </a:tabLst>
            </a:pPr>
            <a:r>
              <a:rPr dirty="0" sz="1400" spc="-5">
                <a:latin typeface="Carlito"/>
                <a:cs typeface="Carlito"/>
              </a:rPr>
              <a:t>Presides the Lok</a:t>
            </a:r>
            <a:r>
              <a:rPr dirty="0" sz="1400" spc="-10">
                <a:latin typeface="Carlito"/>
                <a:cs typeface="Carlito"/>
              </a:rPr>
              <a:t> </a:t>
            </a:r>
            <a:r>
              <a:rPr dirty="0" sz="1400" spc="-5">
                <a:latin typeface="Carlito"/>
                <a:cs typeface="Carlito"/>
              </a:rPr>
              <a:t>Sabha</a:t>
            </a:r>
            <a:endParaRPr sz="1400">
              <a:latin typeface="Carlito"/>
              <a:cs typeface="Carlito"/>
            </a:endParaRPr>
          </a:p>
          <a:p>
            <a:pPr lvl="4" marL="3762375" indent="-90170">
              <a:lnSpc>
                <a:spcPct val="100000"/>
              </a:lnSpc>
              <a:spcBef>
                <a:spcPts val="869"/>
              </a:spcBef>
              <a:buSzPct val="92857"/>
              <a:buChar char="•"/>
              <a:tabLst>
                <a:tab pos="3763010" algn="l"/>
              </a:tabLst>
            </a:pPr>
            <a:r>
              <a:rPr dirty="0" sz="1400" spc="-5">
                <a:latin typeface="Carlito"/>
                <a:cs typeface="Carlito"/>
              </a:rPr>
              <a:t>Maintains</a:t>
            </a:r>
            <a:r>
              <a:rPr dirty="0" sz="1400" spc="-10">
                <a:latin typeface="Carlito"/>
                <a:cs typeface="Carlito"/>
              </a:rPr>
              <a:t> </a:t>
            </a:r>
            <a:r>
              <a:rPr dirty="0" sz="1400" spc="-5">
                <a:latin typeface="Carlito"/>
                <a:cs typeface="Carlito"/>
              </a:rPr>
              <a:t>Discipline</a:t>
            </a:r>
            <a:endParaRPr sz="1400">
              <a:latin typeface="Carlito"/>
              <a:cs typeface="Carlito"/>
            </a:endParaRPr>
          </a:p>
          <a:p>
            <a:pPr lvl="4" marL="3785235" indent="-89535">
              <a:lnSpc>
                <a:spcPct val="100000"/>
              </a:lnSpc>
              <a:spcBef>
                <a:spcPts val="869"/>
              </a:spcBef>
              <a:buSzPct val="92857"/>
              <a:buChar char="•"/>
              <a:tabLst>
                <a:tab pos="3785870" algn="l"/>
              </a:tabLst>
            </a:pPr>
            <a:r>
              <a:rPr dirty="0" sz="1400" spc="-5">
                <a:latin typeface="Carlito"/>
                <a:cs typeface="Carlito"/>
              </a:rPr>
              <a:t>Certifies Money</a:t>
            </a:r>
            <a:r>
              <a:rPr dirty="0" sz="1400" spc="-10">
                <a:latin typeface="Carlito"/>
                <a:cs typeface="Carlito"/>
              </a:rPr>
              <a:t> </a:t>
            </a:r>
            <a:r>
              <a:rPr dirty="0" sz="1400" spc="-5">
                <a:latin typeface="Carlito"/>
                <a:cs typeface="Carlito"/>
              </a:rPr>
              <a:t>Bill</a:t>
            </a:r>
            <a:endParaRPr sz="1400">
              <a:latin typeface="Carlito"/>
              <a:cs typeface="Carlito"/>
            </a:endParaRPr>
          </a:p>
          <a:p>
            <a:pPr marL="2038985" indent="-89535">
              <a:lnSpc>
                <a:spcPct val="100000"/>
              </a:lnSpc>
              <a:spcBef>
                <a:spcPts val="869"/>
              </a:spcBef>
              <a:buSzPct val="92857"/>
              <a:buChar char="•"/>
              <a:tabLst>
                <a:tab pos="2039620" algn="l"/>
              </a:tabLst>
            </a:pPr>
            <a:r>
              <a:rPr dirty="0" sz="1400" spc="-5">
                <a:latin typeface="Carlito"/>
                <a:cs typeface="Carlito"/>
              </a:rPr>
              <a:t>May cast his vote to resolve the deadlock, if there is tie </a:t>
            </a:r>
            <a:r>
              <a:rPr dirty="0" sz="1400">
                <a:latin typeface="Carlito"/>
                <a:cs typeface="Carlito"/>
              </a:rPr>
              <a:t>after</a:t>
            </a:r>
            <a:r>
              <a:rPr dirty="0" sz="1400" spc="-15">
                <a:latin typeface="Carlito"/>
                <a:cs typeface="Carlito"/>
              </a:rPr>
              <a:t> </a:t>
            </a:r>
            <a:r>
              <a:rPr dirty="0" sz="1400" spc="-5">
                <a:latin typeface="Carlito"/>
                <a:cs typeface="Carlito"/>
              </a:rPr>
              <a:t>voting.</a:t>
            </a:r>
            <a:endParaRPr sz="1400">
              <a:latin typeface="Carlito"/>
              <a:cs typeface="Carlito"/>
            </a:endParaRPr>
          </a:p>
          <a:p>
            <a:pPr lvl="1" marL="3141980" indent="-89535">
              <a:lnSpc>
                <a:spcPct val="100000"/>
              </a:lnSpc>
              <a:spcBef>
                <a:spcPts val="869"/>
              </a:spcBef>
              <a:buSzPct val="92857"/>
              <a:buChar char="•"/>
              <a:tabLst>
                <a:tab pos="3142615" algn="l"/>
              </a:tabLst>
            </a:pPr>
            <a:r>
              <a:rPr dirty="0" sz="1400" spc="-5">
                <a:latin typeface="Carlito"/>
                <a:cs typeface="Carlito"/>
              </a:rPr>
              <a:t>Allows the members to </a:t>
            </a:r>
            <a:r>
              <a:rPr dirty="0" sz="1400">
                <a:latin typeface="Carlito"/>
                <a:cs typeface="Carlito"/>
              </a:rPr>
              <a:t>ask</a:t>
            </a:r>
            <a:r>
              <a:rPr dirty="0" sz="1400" spc="-10">
                <a:latin typeface="Carlito"/>
                <a:cs typeface="Carlito"/>
              </a:rPr>
              <a:t> </a:t>
            </a:r>
            <a:r>
              <a:rPr dirty="0" sz="1400" spc="-5">
                <a:latin typeface="Carlito"/>
                <a:cs typeface="Carlito"/>
              </a:rPr>
              <a:t>questions</a:t>
            </a:r>
            <a:endParaRPr sz="1400">
              <a:latin typeface="Carlito"/>
              <a:cs typeface="Carlito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5"/>
              <a:t>Session-I</a:t>
            </a:r>
          </a:p>
        </p:txBody>
      </p:sp>
      <p:sp>
        <p:nvSpPr>
          <p:cNvPr id="4" name="object 4"/>
          <p:cNvSpPr/>
          <p:nvPr/>
        </p:nvSpPr>
        <p:spPr>
          <a:xfrm>
            <a:off x="7787559" y="4378866"/>
            <a:ext cx="1232522" cy="61187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48120" y="1586700"/>
            <a:ext cx="6995795" cy="1435100"/>
          </a:xfrm>
          <a:prstGeom prst="rect"/>
        </p:spPr>
        <p:txBody>
          <a:bodyPr wrap="square" lIns="0" tIns="107950" rIns="0" bIns="0" rtlCol="0" vert="horz">
            <a:spAutoFit/>
          </a:bodyPr>
          <a:lstStyle/>
          <a:p>
            <a:pPr algn="ctr" marL="1270">
              <a:lnSpc>
                <a:spcPct val="100000"/>
              </a:lnSpc>
              <a:spcBef>
                <a:spcPts val="850"/>
              </a:spcBef>
            </a:pPr>
            <a:r>
              <a:rPr dirty="0" sz="4000" spc="-10">
                <a:solidFill>
                  <a:srgbClr val="000000"/>
                </a:solidFill>
                <a:latin typeface="Arial"/>
                <a:cs typeface="Arial"/>
              </a:rPr>
              <a:t>THANKING</a:t>
            </a:r>
            <a:r>
              <a:rPr dirty="0" sz="4000" spc="-95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dirty="0" sz="4000" spc="-5">
                <a:solidFill>
                  <a:srgbClr val="000000"/>
                </a:solidFill>
                <a:latin typeface="Arial"/>
                <a:cs typeface="Arial"/>
              </a:rPr>
              <a:t>YOU</a:t>
            </a:r>
            <a:endParaRPr sz="40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750"/>
              </a:spcBef>
            </a:pPr>
            <a:r>
              <a:rPr dirty="0" sz="4000" spc="-10">
                <a:latin typeface="Arial"/>
                <a:cs typeface="Arial"/>
              </a:rPr>
              <a:t>ODM </a:t>
            </a:r>
            <a:r>
              <a:rPr dirty="0" sz="4000" spc="-35">
                <a:latin typeface="Arial"/>
                <a:cs typeface="Arial"/>
              </a:rPr>
              <a:t>EDUCATIONAL</a:t>
            </a:r>
            <a:r>
              <a:rPr dirty="0" sz="4000" spc="-130">
                <a:latin typeface="Arial"/>
                <a:cs typeface="Arial"/>
              </a:rPr>
              <a:t> </a:t>
            </a:r>
            <a:r>
              <a:rPr dirty="0" sz="4000" spc="-5">
                <a:latin typeface="Arial"/>
                <a:cs typeface="Arial"/>
              </a:rPr>
              <a:t>GROUP</a:t>
            </a:r>
            <a:endParaRPr sz="4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2021-08-13T05:57:00Z</dcterms:created>
  <dcterms:modified xsi:type="dcterms:W3CDTF">2021-08-13T05:57:00Z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or">
    <vt:lpwstr>Google</vt:lpwstr>
  </property>
  <property fmtid="{D5CDD505-2E9C-101B-9397-08002B2CF9AE}" pid="3" name="LastSaved">
    <vt:filetime>2021-08-13T00:00:00Z</vt:filetime>
  </property>
</Properties>
</file>