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9" r:id="rId10"/>
    <p:sldId id="267" r:id="rId11"/>
    <p:sldId id="268" r:id="rId12"/>
    <p:sldId id="27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624AD-0382-475F-9D8B-9E83855E3DC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81CDBB-FB12-426C-8BB5-07F643AE5EA4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RELIEF</a:t>
          </a:r>
        </a:p>
        <a:p>
          <a:r>
            <a:rPr lang="en-US" dirty="0"/>
            <a:t>(Plains, Plateau, </a:t>
          </a:r>
          <a:r>
            <a:rPr lang="en-US" dirty="0" err="1"/>
            <a:t>Moumtains</a:t>
          </a:r>
          <a:r>
            <a:rPr lang="en-US" dirty="0"/>
            <a:t>)</a:t>
          </a:r>
        </a:p>
      </dgm:t>
    </dgm:pt>
    <dgm:pt modelId="{582D008C-AB7F-459F-A31A-616C70FE2328}" type="parTrans" cxnId="{6D64161C-D2C2-4649-9540-F2CD9D7904FA}">
      <dgm:prSet/>
      <dgm:spPr/>
      <dgm:t>
        <a:bodyPr/>
        <a:lstStyle/>
        <a:p>
          <a:endParaRPr lang="en-US"/>
        </a:p>
      </dgm:t>
    </dgm:pt>
    <dgm:pt modelId="{EBC47B99-B65B-4CEA-BE89-5E0D1F6CDC7F}" type="sibTrans" cxnId="{6D64161C-D2C2-4649-9540-F2CD9D7904FA}">
      <dgm:prSet/>
      <dgm:spPr/>
      <dgm:t>
        <a:bodyPr/>
        <a:lstStyle/>
        <a:p>
          <a:endParaRPr lang="en-US"/>
        </a:p>
      </dgm:t>
    </dgm:pt>
    <dgm:pt modelId="{563BC71E-E9F8-47E6-9511-6B11699AA61C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SOIL FERTILITY</a:t>
          </a:r>
        </a:p>
        <a:p>
          <a:r>
            <a:rPr lang="en-US" dirty="0"/>
            <a:t> (Fertile and Barren Land)</a:t>
          </a:r>
        </a:p>
      </dgm:t>
    </dgm:pt>
    <dgm:pt modelId="{CAE6D455-C154-475A-8DC7-D3994FF294E9}" type="parTrans" cxnId="{E677ADB9-7341-4D83-9950-8B47E95B846E}">
      <dgm:prSet/>
      <dgm:spPr/>
      <dgm:t>
        <a:bodyPr/>
        <a:lstStyle/>
        <a:p>
          <a:endParaRPr lang="en-US"/>
        </a:p>
      </dgm:t>
    </dgm:pt>
    <dgm:pt modelId="{1866D165-8D5D-4A23-9F40-EEF61892FD06}" type="sibTrans" cxnId="{E677ADB9-7341-4D83-9950-8B47E95B846E}">
      <dgm:prSet/>
      <dgm:spPr/>
      <dgm:t>
        <a:bodyPr/>
        <a:lstStyle/>
        <a:p>
          <a:endParaRPr lang="en-US"/>
        </a:p>
      </dgm:t>
    </dgm:pt>
    <dgm:pt modelId="{DAB52FE8-B8BA-4298-A1AC-44ECC09D85D0}">
      <dgm:prSet phldrT="[Text]"/>
      <dgm:spPr/>
      <dgm:t>
        <a:bodyPr/>
        <a:lstStyle/>
        <a:p>
          <a:r>
            <a:rPr lang="en-US" b="1">
              <a:solidFill>
                <a:srgbClr val="FF0000"/>
              </a:solidFill>
            </a:rPr>
            <a:t>Development of Area</a:t>
          </a:r>
        </a:p>
        <a:p>
          <a:r>
            <a:rPr lang="en-US"/>
            <a:t> (Rural and Urban)</a:t>
          </a:r>
        </a:p>
      </dgm:t>
    </dgm:pt>
    <dgm:pt modelId="{79493768-33D7-4E91-A145-89B0E036703B}" type="parTrans" cxnId="{A0888A0F-FB96-4223-9708-EB9D7000DE0F}">
      <dgm:prSet/>
      <dgm:spPr/>
      <dgm:t>
        <a:bodyPr/>
        <a:lstStyle/>
        <a:p>
          <a:endParaRPr lang="en-US"/>
        </a:p>
      </dgm:t>
    </dgm:pt>
    <dgm:pt modelId="{4B586B9B-D42C-426F-BEC9-17A0C4667AE7}" type="sibTrans" cxnId="{A0888A0F-FB96-4223-9708-EB9D7000DE0F}">
      <dgm:prSet/>
      <dgm:spPr/>
      <dgm:t>
        <a:bodyPr/>
        <a:lstStyle/>
        <a:p>
          <a:endParaRPr lang="en-US"/>
        </a:p>
      </dgm:t>
    </dgm:pt>
    <dgm:pt modelId="{0D236EF0-EA17-4E8B-A3BA-A4AD7CF9660B}">
      <dgm:prSet phldrT="[Text]"/>
      <dgm:spPr/>
      <dgm:t>
        <a:bodyPr/>
        <a:lstStyle/>
        <a:p>
          <a:r>
            <a:rPr lang="en-US" b="1">
              <a:solidFill>
                <a:srgbClr val="FF0000"/>
              </a:solidFill>
            </a:rPr>
            <a:t>OWNERSHIP</a:t>
          </a:r>
        </a:p>
        <a:p>
          <a:r>
            <a:rPr lang="en-US"/>
            <a:t> (Private, Community or Government)</a:t>
          </a:r>
        </a:p>
      </dgm:t>
    </dgm:pt>
    <dgm:pt modelId="{4AD96A4C-86B4-424C-ACE0-F98B64F3C53F}" type="parTrans" cxnId="{C3E46612-74E5-4932-99FF-78831491C312}">
      <dgm:prSet/>
      <dgm:spPr/>
      <dgm:t>
        <a:bodyPr/>
        <a:lstStyle/>
        <a:p>
          <a:endParaRPr lang="en-US"/>
        </a:p>
      </dgm:t>
    </dgm:pt>
    <dgm:pt modelId="{A17FCA59-6B97-433B-A248-C679EF44F2E1}" type="sibTrans" cxnId="{C3E46612-74E5-4932-99FF-78831491C312}">
      <dgm:prSet/>
      <dgm:spPr/>
      <dgm:t>
        <a:bodyPr/>
        <a:lstStyle/>
        <a:p>
          <a:endParaRPr lang="en-US"/>
        </a:p>
      </dgm:t>
    </dgm:pt>
    <dgm:pt modelId="{DC6156AD-3206-4D58-870B-42C2CBAD4A31}">
      <dgm:prSet phldrT="[Text]"/>
      <dgm:spPr/>
      <dgm:t>
        <a:bodyPr/>
        <a:lstStyle/>
        <a:p>
          <a:r>
            <a:rPr lang="en-US" b="1">
              <a:solidFill>
                <a:srgbClr val="FF0000"/>
              </a:solidFill>
            </a:rPr>
            <a:t>USE</a:t>
          </a:r>
        </a:p>
        <a:p>
          <a:r>
            <a:rPr lang="en-US"/>
            <a:t> (Arable, Pasture, Forests, Fallow, Cultivable waste, Non-argricultural)</a:t>
          </a:r>
        </a:p>
      </dgm:t>
    </dgm:pt>
    <dgm:pt modelId="{C4823BDE-0F77-4A07-8F98-B36E14F237B3}" type="parTrans" cxnId="{E7E76CA6-1DF9-45CF-AB79-9E8812F91C75}">
      <dgm:prSet/>
      <dgm:spPr/>
      <dgm:t>
        <a:bodyPr/>
        <a:lstStyle/>
        <a:p>
          <a:endParaRPr lang="en-US"/>
        </a:p>
      </dgm:t>
    </dgm:pt>
    <dgm:pt modelId="{176D96C5-37D4-44C3-85D2-FFE7DFAA84ED}" type="sibTrans" cxnId="{E7E76CA6-1DF9-45CF-AB79-9E8812F91C75}">
      <dgm:prSet/>
      <dgm:spPr/>
      <dgm:t>
        <a:bodyPr/>
        <a:lstStyle/>
        <a:p>
          <a:endParaRPr lang="en-US"/>
        </a:p>
      </dgm:t>
    </dgm:pt>
    <dgm:pt modelId="{72BD4F10-4F90-4277-AEB2-6737F5C45C79}" type="pres">
      <dgm:prSet presAssocID="{9F9624AD-0382-475F-9D8B-9E83855E3D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5799C3-B0A3-4CCE-B924-ABCAE7FBF3FC}" type="pres">
      <dgm:prSet presAssocID="{E081CDBB-FB12-426C-8BB5-07F643AE5EA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7BA99-7E45-43ED-B0CB-0BD64E208DB3}" type="pres">
      <dgm:prSet presAssocID="{EBC47B99-B65B-4CEA-BE89-5E0D1F6CDC7F}" presName="sibTrans" presStyleCnt="0"/>
      <dgm:spPr/>
    </dgm:pt>
    <dgm:pt modelId="{0F75A852-52C6-47AE-AEEB-6490E636FBF8}" type="pres">
      <dgm:prSet presAssocID="{563BC71E-E9F8-47E6-9511-6B11699AA61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943D4-14F0-47C9-B865-AEEB3E2570ED}" type="pres">
      <dgm:prSet presAssocID="{1866D165-8D5D-4A23-9F40-EEF61892FD06}" presName="sibTrans" presStyleCnt="0"/>
      <dgm:spPr/>
    </dgm:pt>
    <dgm:pt modelId="{41541567-BF83-4525-8AB1-0F9A73CEAA2B}" type="pres">
      <dgm:prSet presAssocID="{DAB52FE8-B8BA-4298-A1AC-44ECC09D85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798B6-8822-47E1-8202-09818066DF49}" type="pres">
      <dgm:prSet presAssocID="{4B586B9B-D42C-426F-BEC9-17A0C4667AE7}" presName="sibTrans" presStyleCnt="0"/>
      <dgm:spPr/>
    </dgm:pt>
    <dgm:pt modelId="{8CC4CFE0-95A1-45F5-8B11-B988B02DB18F}" type="pres">
      <dgm:prSet presAssocID="{0D236EF0-EA17-4E8B-A3BA-A4AD7CF9660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A1338-C299-4D24-9596-555C5A4A8B6C}" type="pres">
      <dgm:prSet presAssocID="{A17FCA59-6B97-433B-A248-C679EF44F2E1}" presName="sibTrans" presStyleCnt="0"/>
      <dgm:spPr/>
    </dgm:pt>
    <dgm:pt modelId="{B348C04F-CD8B-42E0-A4AB-B54A56F22A78}" type="pres">
      <dgm:prSet presAssocID="{DC6156AD-3206-4D58-870B-42C2CBAD4A31}" presName="node" presStyleLbl="node1" presStyleIdx="4" presStyleCnt="5" custScaleX="167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1B0EC-4366-4343-9584-32699316FC4B}" type="presOf" srcId="{DAB52FE8-B8BA-4298-A1AC-44ECC09D85D0}" destId="{41541567-BF83-4525-8AB1-0F9A73CEAA2B}" srcOrd="0" destOrd="0" presId="urn:microsoft.com/office/officeart/2005/8/layout/default"/>
    <dgm:cxn modelId="{C0691AB9-9E00-4391-88D4-C6666E261959}" type="presOf" srcId="{0D236EF0-EA17-4E8B-A3BA-A4AD7CF9660B}" destId="{8CC4CFE0-95A1-45F5-8B11-B988B02DB18F}" srcOrd="0" destOrd="0" presId="urn:microsoft.com/office/officeart/2005/8/layout/default"/>
    <dgm:cxn modelId="{D0BA1F32-5E92-4D98-B140-92CAFFDE2269}" type="presOf" srcId="{563BC71E-E9F8-47E6-9511-6B11699AA61C}" destId="{0F75A852-52C6-47AE-AEEB-6490E636FBF8}" srcOrd="0" destOrd="0" presId="urn:microsoft.com/office/officeart/2005/8/layout/default"/>
    <dgm:cxn modelId="{E7E76CA6-1DF9-45CF-AB79-9E8812F91C75}" srcId="{9F9624AD-0382-475F-9D8B-9E83855E3DCD}" destId="{DC6156AD-3206-4D58-870B-42C2CBAD4A31}" srcOrd="4" destOrd="0" parTransId="{C4823BDE-0F77-4A07-8F98-B36E14F237B3}" sibTransId="{176D96C5-37D4-44C3-85D2-FFE7DFAA84ED}"/>
    <dgm:cxn modelId="{88E2997D-7EE7-44BC-A923-6CE98122B131}" type="presOf" srcId="{9F9624AD-0382-475F-9D8B-9E83855E3DCD}" destId="{72BD4F10-4F90-4277-AEB2-6737F5C45C79}" srcOrd="0" destOrd="0" presId="urn:microsoft.com/office/officeart/2005/8/layout/default"/>
    <dgm:cxn modelId="{E677ADB9-7341-4D83-9950-8B47E95B846E}" srcId="{9F9624AD-0382-475F-9D8B-9E83855E3DCD}" destId="{563BC71E-E9F8-47E6-9511-6B11699AA61C}" srcOrd="1" destOrd="0" parTransId="{CAE6D455-C154-475A-8DC7-D3994FF294E9}" sibTransId="{1866D165-8D5D-4A23-9F40-EEF61892FD06}"/>
    <dgm:cxn modelId="{85D047E2-5FC7-4790-A028-9EE391317E5B}" type="presOf" srcId="{DC6156AD-3206-4D58-870B-42C2CBAD4A31}" destId="{B348C04F-CD8B-42E0-A4AB-B54A56F22A78}" srcOrd="0" destOrd="0" presId="urn:microsoft.com/office/officeart/2005/8/layout/default"/>
    <dgm:cxn modelId="{C3E46612-74E5-4932-99FF-78831491C312}" srcId="{9F9624AD-0382-475F-9D8B-9E83855E3DCD}" destId="{0D236EF0-EA17-4E8B-A3BA-A4AD7CF9660B}" srcOrd="3" destOrd="0" parTransId="{4AD96A4C-86B4-424C-ACE0-F98B64F3C53F}" sibTransId="{A17FCA59-6B97-433B-A248-C679EF44F2E1}"/>
    <dgm:cxn modelId="{0B1E1E36-9688-4DB3-8A38-3A5AA10F37B9}" type="presOf" srcId="{E081CDBB-FB12-426C-8BB5-07F643AE5EA4}" destId="{585799C3-B0A3-4CCE-B924-ABCAE7FBF3FC}" srcOrd="0" destOrd="0" presId="urn:microsoft.com/office/officeart/2005/8/layout/default"/>
    <dgm:cxn modelId="{6D64161C-D2C2-4649-9540-F2CD9D7904FA}" srcId="{9F9624AD-0382-475F-9D8B-9E83855E3DCD}" destId="{E081CDBB-FB12-426C-8BB5-07F643AE5EA4}" srcOrd="0" destOrd="0" parTransId="{582D008C-AB7F-459F-A31A-616C70FE2328}" sibTransId="{EBC47B99-B65B-4CEA-BE89-5E0D1F6CDC7F}"/>
    <dgm:cxn modelId="{A0888A0F-FB96-4223-9708-EB9D7000DE0F}" srcId="{9F9624AD-0382-475F-9D8B-9E83855E3DCD}" destId="{DAB52FE8-B8BA-4298-A1AC-44ECC09D85D0}" srcOrd="2" destOrd="0" parTransId="{79493768-33D7-4E91-A145-89B0E036703B}" sibTransId="{4B586B9B-D42C-426F-BEC9-17A0C4667AE7}"/>
    <dgm:cxn modelId="{08919C97-975B-40CA-805E-20827F347462}" type="presParOf" srcId="{72BD4F10-4F90-4277-AEB2-6737F5C45C79}" destId="{585799C3-B0A3-4CCE-B924-ABCAE7FBF3FC}" srcOrd="0" destOrd="0" presId="urn:microsoft.com/office/officeart/2005/8/layout/default"/>
    <dgm:cxn modelId="{67B77524-8109-4E4A-B378-FC3803F7F52A}" type="presParOf" srcId="{72BD4F10-4F90-4277-AEB2-6737F5C45C79}" destId="{0087BA99-7E45-43ED-B0CB-0BD64E208DB3}" srcOrd="1" destOrd="0" presId="urn:microsoft.com/office/officeart/2005/8/layout/default"/>
    <dgm:cxn modelId="{B75D352D-74E1-4BBC-A158-C74B4E5C1412}" type="presParOf" srcId="{72BD4F10-4F90-4277-AEB2-6737F5C45C79}" destId="{0F75A852-52C6-47AE-AEEB-6490E636FBF8}" srcOrd="2" destOrd="0" presId="urn:microsoft.com/office/officeart/2005/8/layout/default"/>
    <dgm:cxn modelId="{9CED7397-8646-4143-8A7C-0041F01E6C5A}" type="presParOf" srcId="{72BD4F10-4F90-4277-AEB2-6737F5C45C79}" destId="{D0D943D4-14F0-47C9-B865-AEEB3E2570ED}" srcOrd="3" destOrd="0" presId="urn:microsoft.com/office/officeart/2005/8/layout/default"/>
    <dgm:cxn modelId="{AF90A5A6-C04C-4627-91C3-8D2680B87854}" type="presParOf" srcId="{72BD4F10-4F90-4277-AEB2-6737F5C45C79}" destId="{41541567-BF83-4525-8AB1-0F9A73CEAA2B}" srcOrd="4" destOrd="0" presId="urn:microsoft.com/office/officeart/2005/8/layout/default"/>
    <dgm:cxn modelId="{451D286B-9E44-4219-AEEF-BF8AB15B57E9}" type="presParOf" srcId="{72BD4F10-4F90-4277-AEB2-6737F5C45C79}" destId="{711798B6-8822-47E1-8202-09818066DF49}" srcOrd="5" destOrd="0" presId="urn:microsoft.com/office/officeart/2005/8/layout/default"/>
    <dgm:cxn modelId="{081EFFA2-19CD-4363-8B35-8670F1174AFD}" type="presParOf" srcId="{72BD4F10-4F90-4277-AEB2-6737F5C45C79}" destId="{8CC4CFE0-95A1-45F5-8B11-B988B02DB18F}" srcOrd="6" destOrd="0" presId="urn:microsoft.com/office/officeart/2005/8/layout/default"/>
    <dgm:cxn modelId="{097E4C36-A59B-4E23-8BFA-B9FD2B9F22A0}" type="presParOf" srcId="{72BD4F10-4F90-4277-AEB2-6737F5C45C79}" destId="{E0AA1338-C299-4D24-9596-555C5A4A8B6C}" srcOrd="7" destOrd="0" presId="urn:microsoft.com/office/officeart/2005/8/layout/default"/>
    <dgm:cxn modelId="{9D95D915-DBA3-446C-B14B-E218C1729B4F}" type="presParOf" srcId="{72BD4F10-4F90-4277-AEB2-6737F5C45C79}" destId="{B348C04F-CD8B-42E0-A4AB-B54A56F22A7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799C3-B0A3-4CCE-B924-ABCAE7FBF3FC}">
      <dsp:nvSpPr>
        <dsp:cNvPr id="0" name=""/>
        <dsp:cNvSpPr/>
      </dsp:nvSpPr>
      <dsp:spPr>
        <a:xfrm>
          <a:off x="0" y="213373"/>
          <a:ext cx="2447032" cy="1468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rgbClr val="FF0000"/>
              </a:solidFill>
            </a:rPr>
            <a:t>RELIEF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(Plains, Plateau, </a:t>
          </a:r>
          <a:r>
            <a:rPr lang="en-US" sz="2100" kern="1200" dirty="0" err="1"/>
            <a:t>Moumtains</a:t>
          </a:r>
          <a:r>
            <a:rPr lang="en-US" sz="2100" kern="1200" dirty="0"/>
            <a:t>)</a:t>
          </a:r>
        </a:p>
      </dsp:txBody>
      <dsp:txXfrm>
        <a:off x="0" y="213373"/>
        <a:ext cx="2447032" cy="1468219"/>
      </dsp:txXfrm>
    </dsp:sp>
    <dsp:sp modelId="{0F75A852-52C6-47AE-AEEB-6490E636FBF8}">
      <dsp:nvSpPr>
        <dsp:cNvPr id="0" name=""/>
        <dsp:cNvSpPr/>
      </dsp:nvSpPr>
      <dsp:spPr>
        <a:xfrm>
          <a:off x="2691735" y="213373"/>
          <a:ext cx="2447032" cy="1468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rgbClr val="FF0000"/>
              </a:solidFill>
            </a:rPr>
            <a:t>SOIL FERTILITY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 (Fertile and Barren Land)</a:t>
          </a:r>
        </a:p>
      </dsp:txBody>
      <dsp:txXfrm>
        <a:off x="2691735" y="213373"/>
        <a:ext cx="2447032" cy="1468219"/>
      </dsp:txXfrm>
    </dsp:sp>
    <dsp:sp modelId="{41541567-BF83-4525-8AB1-0F9A73CEAA2B}">
      <dsp:nvSpPr>
        <dsp:cNvPr id="0" name=""/>
        <dsp:cNvSpPr/>
      </dsp:nvSpPr>
      <dsp:spPr>
        <a:xfrm>
          <a:off x="5383470" y="213373"/>
          <a:ext cx="2447032" cy="1468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>
              <a:solidFill>
                <a:srgbClr val="FF0000"/>
              </a:solidFill>
            </a:rPr>
            <a:t>Development of Area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 (Rural and Urban)</a:t>
          </a:r>
        </a:p>
      </dsp:txBody>
      <dsp:txXfrm>
        <a:off x="5383470" y="213373"/>
        <a:ext cx="2447032" cy="1468219"/>
      </dsp:txXfrm>
    </dsp:sp>
    <dsp:sp modelId="{8CC4CFE0-95A1-45F5-8B11-B988B02DB18F}">
      <dsp:nvSpPr>
        <dsp:cNvPr id="0" name=""/>
        <dsp:cNvSpPr/>
      </dsp:nvSpPr>
      <dsp:spPr>
        <a:xfrm>
          <a:off x="523995" y="1926296"/>
          <a:ext cx="2447032" cy="1468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>
              <a:solidFill>
                <a:srgbClr val="FF0000"/>
              </a:solidFill>
            </a:rPr>
            <a:t>OWNERSHIP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 (Private, Community or Government)</a:t>
          </a:r>
        </a:p>
      </dsp:txBody>
      <dsp:txXfrm>
        <a:off x="523995" y="1926296"/>
        <a:ext cx="2447032" cy="1468219"/>
      </dsp:txXfrm>
    </dsp:sp>
    <dsp:sp modelId="{B348C04F-CD8B-42E0-A4AB-B54A56F22A78}">
      <dsp:nvSpPr>
        <dsp:cNvPr id="0" name=""/>
        <dsp:cNvSpPr/>
      </dsp:nvSpPr>
      <dsp:spPr>
        <a:xfrm>
          <a:off x="3215730" y="1926296"/>
          <a:ext cx="4090777" cy="1468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>
              <a:solidFill>
                <a:srgbClr val="FF0000"/>
              </a:solidFill>
            </a:rPr>
            <a:t>USE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 (Arable, Pasture, Forests, Fallow, Cultivable waste, Non-argricultural)</a:t>
          </a:r>
        </a:p>
      </dsp:txBody>
      <dsp:txXfrm>
        <a:off x="3215730" y="1926296"/>
        <a:ext cx="4090777" cy="1468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63D3E-19FA-478F-9B66-412D7AEBA344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03C7E-B515-4917-848B-1573418A43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4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727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49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2A75-7908-45DC-AE93-45618C3D4B3C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F446-32BE-4B12-BCC0-0F8551EF9F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448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2A75-7908-45DC-AE93-45618C3D4B3C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F446-32BE-4B12-BCC0-0F8551EF9F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9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2A75-7908-45DC-AE93-45618C3D4B3C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F446-32BE-4B12-BCC0-0F8551EF9F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5779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83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2A75-7908-45DC-AE93-45618C3D4B3C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F446-32BE-4B12-BCC0-0F8551EF9F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107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2A75-7908-45DC-AE93-45618C3D4B3C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F446-32BE-4B12-BCC0-0F8551EF9F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933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2A75-7908-45DC-AE93-45618C3D4B3C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F446-32BE-4B12-BCC0-0F8551EF9F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434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2A75-7908-45DC-AE93-45618C3D4B3C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F446-32BE-4B12-BCC0-0F8551EF9F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513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2A75-7908-45DC-AE93-45618C3D4B3C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F446-32BE-4B12-BCC0-0F8551EF9F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236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2A75-7908-45DC-AE93-45618C3D4B3C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F446-32BE-4B12-BCC0-0F8551EF9F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847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2A75-7908-45DC-AE93-45618C3D4B3C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F446-32BE-4B12-BCC0-0F8551EF9F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884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2A75-7908-45DC-AE93-45618C3D4B3C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F446-32BE-4B12-BCC0-0F8551EF9F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6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2A75-7908-45DC-AE93-45618C3D4B3C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F446-32BE-4B12-BCC0-0F8551EF9F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59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646" y="3051209"/>
            <a:ext cx="10450285" cy="85458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sz="7300" dirty="0" smtClean="0">
                <a:solidFill>
                  <a:srgbClr val="FF0000"/>
                </a:solidFill>
              </a:rPr>
              <a:t>ODM LEARNING</a:t>
            </a: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sz="6700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458" y="1489167"/>
            <a:ext cx="9990908" cy="3174273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Land resources are used for the following purposes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Net Sown Area: 46.6%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Forested Land: 22.6%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Permanent Pasture: 3.6%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Cultivable Wasteland: 4.5%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Land not available for cultivation: 13.5% (non-agricultural uses)</a:t>
            </a:r>
            <a:endParaRPr lang="en-IN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7465" y="5791199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2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54" y="2354103"/>
            <a:ext cx="455676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Land Use Pattern of India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:\Users\Adminstrator\Desktop\Landuse map of India_NIH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9017" y="260622"/>
            <a:ext cx="5826034" cy="644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13233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2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Home Assignment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6215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IN" dirty="0" smtClean="0"/>
              <a:t>What do you mean by land as resource?</a:t>
            </a:r>
          </a:p>
          <a:p>
            <a:pPr marL="514350" indent="-514350">
              <a:buAutoNum type="arabicPeriod"/>
            </a:pPr>
            <a:r>
              <a:rPr lang="en-IN" dirty="0" smtClean="0"/>
              <a:t>Mention different land use.</a:t>
            </a:r>
          </a:p>
          <a:p>
            <a:pPr marL="514350" indent="-514350">
              <a:buAutoNum type="arabicPeriod"/>
            </a:pPr>
            <a:r>
              <a:rPr lang="en-IN" dirty="0" smtClean="0"/>
              <a:t>Differentiate between land classification on the basis of ownership.</a:t>
            </a:r>
            <a:endParaRPr lang="en-IN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7465" y="5791199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56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3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53"/>
            <a:ext cx="12192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901" y="285634"/>
            <a:ext cx="2104535" cy="104476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53099" y="1504465"/>
            <a:ext cx="5215011" cy="2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3100"/>
            </a:pPr>
            <a:r>
              <a:rPr lang="en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CLASS-VIII</a:t>
            </a:r>
            <a:endParaRPr sz="3867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3100"/>
            </a:pPr>
            <a:r>
              <a:rPr lang="en" sz="3333" dirty="0" smtClean="0">
                <a:latin typeface="Calibri"/>
                <a:ea typeface="Calibri"/>
                <a:cs typeface="Calibri"/>
                <a:sym typeface="Calibri"/>
              </a:rPr>
              <a:t>LAND, SOIL AND WATER RESOURCES</a:t>
            </a:r>
            <a:endParaRPr sz="33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832367" y="131167"/>
            <a:ext cx="4234800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3553096" y="3434265"/>
            <a:ext cx="5215014" cy="1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/>
              <a:t>SUBJECT : GEOGRAPHY</a:t>
            </a:r>
            <a:endParaRPr sz="2400" b="1" dirty="0"/>
          </a:p>
          <a:p>
            <a:r>
              <a:rPr lang="en" sz="2400" b="1" dirty="0"/>
              <a:t>CHAPTER NUMBER: </a:t>
            </a:r>
            <a:r>
              <a:rPr lang="en" sz="2400" b="1" dirty="0" smtClean="0"/>
              <a:t>02</a:t>
            </a:r>
            <a:endParaRPr sz="2400" b="1" dirty="0"/>
          </a:p>
          <a:p>
            <a:r>
              <a:rPr lang="en" sz="2400" b="1" dirty="0"/>
              <a:t>CHAPTER NAME : </a:t>
            </a:r>
            <a:r>
              <a:rPr lang="en" sz="2400" b="1" dirty="0" smtClean="0"/>
              <a:t>LAND, SOIL AND      WATER RESOURCES</a:t>
            </a:r>
            <a:endParaRPr sz="2400" b="1" dirty="0"/>
          </a:p>
        </p:txBody>
      </p:sp>
      <p:pic>
        <p:nvPicPr>
          <p:cNvPr id="1026" name="Picture 2" descr="TERI Background Paper: Global Natural Resources Conclav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4" r="20935"/>
          <a:stretch/>
        </p:blipFill>
        <p:spPr bwMode="auto">
          <a:xfrm>
            <a:off x="8768112" y="131167"/>
            <a:ext cx="3299053" cy="237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atural Resources High Res Stock Image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"/>
          <a:stretch/>
        </p:blipFill>
        <p:spPr bwMode="auto">
          <a:xfrm>
            <a:off x="137161" y="1504465"/>
            <a:ext cx="3278777" cy="39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the role of GIS in Natural Resource Management | by The Geospatial  | Med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13" y="2599792"/>
            <a:ext cx="3299053" cy="29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Learning Outcomes:-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6478"/>
          </a:xfrm>
        </p:spPr>
        <p:txBody>
          <a:bodyPr/>
          <a:lstStyle/>
          <a:p>
            <a:r>
              <a:rPr lang="en-US" dirty="0" smtClean="0"/>
              <a:t>To be able to know </a:t>
            </a:r>
            <a:r>
              <a:rPr lang="en-US" dirty="0"/>
              <a:t>the meaning of resources, their variety, location and </a:t>
            </a:r>
            <a:r>
              <a:rPr lang="en-US" dirty="0" smtClean="0"/>
              <a:t>distribution.</a:t>
            </a:r>
            <a:endParaRPr lang="en-US" dirty="0"/>
          </a:p>
          <a:p>
            <a:r>
              <a:rPr lang="en-US" dirty="0" smtClean="0"/>
              <a:t>To be </a:t>
            </a:r>
            <a:r>
              <a:rPr lang="en-US" dirty="0"/>
              <a:t>able </a:t>
            </a:r>
            <a:r>
              <a:rPr lang="en-US" dirty="0" smtClean="0"/>
              <a:t>to understand </a:t>
            </a:r>
            <a:r>
              <a:rPr lang="en-US" dirty="0"/>
              <a:t>the significance of resources &amp; types of </a:t>
            </a:r>
            <a:r>
              <a:rPr lang="en-US" dirty="0" smtClean="0"/>
              <a:t>land resources, their distribution and utility.</a:t>
            </a:r>
          </a:p>
          <a:p>
            <a:endParaRPr lang="en-IN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7465" y="5791199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32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292" y="500062"/>
            <a:ext cx="3851366" cy="1325563"/>
          </a:xfrm>
        </p:spPr>
        <p:txBody>
          <a:bodyPr/>
          <a:lstStyle/>
          <a:p>
            <a:pPr algn="ctr"/>
            <a:r>
              <a:rPr lang="en-IN" b="1" u="sng" dirty="0" smtClean="0">
                <a:solidFill>
                  <a:srgbClr val="FF0000"/>
                </a:solidFill>
              </a:rPr>
              <a:t>CONTENTS:-</a:t>
            </a:r>
            <a:endParaRPr lang="en-IN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19" y="1825625"/>
            <a:ext cx="6688184" cy="2877004"/>
          </a:xfrm>
        </p:spPr>
        <p:txBody>
          <a:bodyPr>
            <a:normAutofit/>
          </a:bodyPr>
          <a:lstStyle/>
          <a:p>
            <a:r>
              <a:rPr lang="en-IN" dirty="0" smtClean="0"/>
              <a:t>LAND RESOURCES</a:t>
            </a:r>
          </a:p>
          <a:p>
            <a:r>
              <a:rPr lang="en-IN" dirty="0" smtClean="0"/>
              <a:t>CLASSIFICATION OF LAND </a:t>
            </a:r>
          </a:p>
          <a:p>
            <a:r>
              <a:rPr lang="en-IN" dirty="0" smtClean="0"/>
              <a:t>LAND USE</a:t>
            </a:r>
          </a:p>
          <a:p>
            <a:r>
              <a:rPr lang="en-IN" dirty="0" smtClean="0"/>
              <a:t>LAND DEGRADATION</a:t>
            </a:r>
          </a:p>
          <a:p>
            <a:r>
              <a:rPr lang="en-IN" dirty="0" smtClean="0"/>
              <a:t>CONSERVATION OF LAND RESOURCES</a:t>
            </a:r>
          </a:p>
          <a:p>
            <a:pPr algn="just"/>
            <a:endParaRPr lang="en-IN" dirty="0">
              <a:cs typeface="Arial" panose="020B0604020202020204" pitchFamily="34" charset="0"/>
            </a:endParaRPr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084" y="118076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8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927462"/>
            <a:ext cx="10515600" cy="3775167"/>
          </a:xfrm>
        </p:spPr>
        <p:txBody>
          <a:bodyPr>
            <a:normAutofit/>
          </a:bodyPr>
          <a:lstStyle/>
          <a:p>
            <a:pPr lvl="0"/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Land </a:t>
            </a:r>
            <a:r>
              <a:rPr lang="en-US" sz="2400" dirty="0"/>
              <a:t>is one of the most important </a:t>
            </a:r>
            <a:r>
              <a:rPr lang="en-US" sz="2400" u="sng" dirty="0">
                <a:solidFill>
                  <a:srgbClr val="FF0000"/>
                </a:solidFill>
              </a:rPr>
              <a:t>Natural resources </a:t>
            </a:r>
            <a:r>
              <a:rPr lang="en-US" sz="2400" dirty="0"/>
              <a:t>although it covers only 30% of the total area of the earth's surface.</a:t>
            </a:r>
            <a:endParaRPr lang="en-IN" sz="2400" dirty="0"/>
          </a:p>
          <a:p>
            <a:pPr lvl="0"/>
            <a:r>
              <a:rPr lang="en-US" sz="2400" dirty="0"/>
              <a:t>Water is the most important natural resource for all life, but only 1% of water is directly useful to humans.</a:t>
            </a:r>
            <a:endParaRPr lang="en-IN" sz="2400" dirty="0"/>
          </a:p>
          <a:p>
            <a:pPr lvl="0"/>
            <a:r>
              <a:rPr lang="en-US" sz="2400" dirty="0"/>
              <a:t>The growth of vegetation depends mainly on temperature and moisture.</a:t>
            </a:r>
            <a:endParaRPr lang="en-IN" sz="2400" dirty="0"/>
          </a:p>
          <a:p>
            <a:pPr lvl="0"/>
            <a:r>
              <a:rPr lang="en-US" sz="2400" dirty="0"/>
              <a:t>Soil is closely linked to land, and it's formation an use depend on many local factors.</a:t>
            </a:r>
            <a:endParaRPr lang="en-IN" sz="2400" dirty="0"/>
          </a:p>
          <a:p>
            <a:pPr lvl="0"/>
            <a:r>
              <a:rPr lang="en-US" sz="2400" dirty="0"/>
              <a:t>All plants and animals, big or small, are important to maintain balance in the ecosystem.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7465" y="5791199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3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4584"/>
            <a:ext cx="10515600" cy="5812970"/>
          </a:xfrm>
        </p:spPr>
        <p:txBody>
          <a:bodyPr/>
          <a:lstStyle/>
          <a:p>
            <a:pPr lvl="0"/>
            <a:r>
              <a:rPr lang="en-US" b="1" dirty="0"/>
              <a:t>Land</a:t>
            </a:r>
            <a:r>
              <a:rPr lang="en-US" dirty="0"/>
              <a:t> as a </a:t>
            </a:r>
            <a:r>
              <a:rPr lang="en-US" b="1" dirty="0"/>
              <a:t>Resource</a:t>
            </a:r>
            <a:r>
              <a:rPr lang="en-US" dirty="0"/>
              <a:t>. </a:t>
            </a:r>
            <a:r>
              <a:rPr lang="en-US" b="1" dirty="0"/>
              <a:t>Land</a:t>
            </a:r>
            <a:r>
              <a:rPr lang="en-US" dirty="0"/>
              <a:t> is a very valuable </a:t>
            </a:r>
            <a:r>
              <a:rPr lang="en-US" b="1" dirty="0"/>
              <a:t>resource</a:t>
            </a:r>
            <a:r>
              <a:rPr lang="en-US" dirty="0"/>
              <a:t>. It provides food, fiber, wood, medicine and other biological materials needed for food. </a:t>
            </a:r>
            <a:r>
              <a:rPr lang="en-US" b="1" dirty="0"/>
              <a:t>Land</a:t>
            </a:r>
            <a:r>
              <a:rPr lang="en-US" dirty="0"/>
              <a:t> is used for constructing buildings and industries</a:t>
            </a:r>
            <a:r>
              <a:rPr lang="en-US" b="1" dirty="0"/>
              <a:t>.</a:t>
            </a:r>
            <a:endParaRPr lang="en-IN" dirty="0"/>
          </a:p>
          <a:p>
            <a:r>
              <a:rPr lang="en-US" b="1" dirty="0"/>
              <a:t>Classification of Land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345463" y="2704011"/>
          <a:ext cx="7830503" cy="360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55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87465" y="5791199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3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>
                <a:solidFill>
                  <a:srgbClr val="FF0000"/>
                </a:solidFill>
              </a:rPr>
              <a:t>LAND USES :-</a:t>
            </a:r>
            <a:endParaRPr lang="en-IN" b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:\Users\Adminstrator\Desktop\Land use pattern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8003" y="1851751"/>
            <a:ext cx="71608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465" y="5791199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0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451" y="418011"/>
            <a:ext cx="10515600" cy="6241324"/>
          </a:xfrm>
        </p:spPr>
        <p:txBody>
          <a:bodyPr>
            <a:normAutofit/>
          </a:bodyPr>
          <a:lstStyle/>
          <a:p>
            <a:pPr algn="just"/>
            <a:r>
              <a:rPr lang="en-US" sz="2400" b="1" u="sng" cap="none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We use LAND in different ways </a:t>
            </a:r>
            <a:r>
              <a:rPr lang="en-US" sz="2400" cap="none" dirty="0" smtClean="0">
                <a:latin typeface="+mj-lt"/>
                <a:cs typeface="Arial" panose="020B0604020202020204" pitchFamily="34" charset="0"/>
              </a:rPr>
              <a:t>: </a:t>
            </a:r>
          </a:p>
          <a:p>
            <a:pPr marL="0" indent="0" algn="just">
              <a:buNone/>
            </a:pPr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IN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3087" y="6021977"/>
            <a:ext cx="2198914" cy="81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940525"/>
            <a:ext cx="10321834" cy="49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" y="535577"/>
            <a:ext cx="10813869" cy="156592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In India </a:t>
            </a:r>
            <a:r>
              <a:rPr lang="en-US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43% plain </a:t>
            </a:r>
            <a:r>
              <a:rPr lang="en-US" dirty="0">
                <a:latin typeface="+mj-lt"/>
                <a:cs typeface="Arial" panose="020B0604020202020204" pitchFamily="34" charset="0"/>
              </a:rPr>
              <a:t>land area provides facilities for agriculture and industry, </a:t>
            </a:r>
            <a:r>
              <a:rPr lang="en-US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30% Mountains </a:t>
            </a:r>
            <a:r>
              <a:rPr lang="en-US" dirty="0">
                <a:latin typeface="+mj-lt"/>
                <a:cs typeface="Arial" panose="020B0604020202020204" pitchFamily="34" charset="0"/>
              </a:rPr>
              <a:t>area of the country and ensure perennial flow of some rivers, provide facilities for tourism and ecological aspects, </a:t>
            </a:r>
            <a:r>
              <a:rPr lang="en-US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27% plateau </a:t>
            </a:r>
            <a:r>
              <a:rPr lang="en-US" dirty="0">
                <a:latin typeface="+mj-lt"/>
                <a:cs typeface="Arial" panose="020B0604020202020204" pitchFamily="34" charset="0"/>
              </a:rPr>
              <a:t>region are rich reserves of minerals, fossil fuels and forests.</a:t>
            </a:r>
            <a:endParaRPr lang="en-IN" dirty="0">
              <a:latin typeface="+mj-lt"/>
              <a:cs typeface="Arial" panose="020B0604020202020204" pitchFamily="34" charset="0"/>
            </a:endParaRPr>
          </a:p>
          <a:p>
            <a:endParaRPr lang="en-IN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54343" y="6021977"/>
            <a:ext cx="1937658" cy="81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2735" r="1" b="2563"/>
          <a:stretch/>
        </p:blipFill>
        <p:spPr>
          <a:xfrm>
            <a:off x="143691" y="2232134"/>
            <a:ext cx="3694058" cy="4480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9821" r="4939" b="8652"/>
          <a:stretch/>
        </p:blipFill>
        <p:spPr>
          <a:xfrm>
            <a:off x="3968377" y="4650378"/>
            <a:ext cx="3882400" cy="2062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46" y="2232134"/>
            <a:ext cx="3892731" cy="2287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05" y="2232134"/>
            <a:ext cx="3670663" cy="37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09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365</Words>
  <Application>Microsoft Office PowerPoint</Application>
  <PresentationFormat>Widescreen</PresentationFormat>
  <Paragraphs>53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ODM LEARNING   </vt:lpstr>
      <vt:lpstr>PowerPoint Presentation</vt:lpstr>
      <vt:lpstr>Learning Outcomes:-</vt:lpstr>
      <vt:lpstr>CONTENTS:-</vt:lpstr>
      <vt:lpstr>PowerPoint Presentation</vt:lpstr>
      <vt:lpstr>PowerPoint Presentation</vt:lpstr>
      <vt:lpstr>LAND USES :-</vt:lpstr>
      <vt:lpstr>PowerPoint Presentation</vt:lpstr>
      <vt:lpstr>PowerPoint Presentation</vt:lpstr>
      <vt:lpstr>PowerPoint Presentation</vt:lpstr>
      <vt:lpstr>Land Use Pattern of India</vt:lpstr>
      <vt:lpstr>Home Assignment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 LEARNING</dc:title>
  <dc:creator>Windows User</dc:creator>
  <cp:lastModifiedBy>Windows User</cp:lastModifiedBy>
  <cp:revision>7</cp:revision>
  <dcterms:created xsi:type="dcterms:W3CDTF">2021-06-06T06:48:49Z</dcterms:created>
  <dcterms:modified xsi:type="dcterms:W3CDTF">2021-06-07T08:16:51Z</dcterms:modified>
</cp:coreProperties>
</file>