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9" r:id="rId6"/>
    <p:sldId id="263" r:id="rId7"/>
    <p:sldId id="259" r:id="rId8"/>
    <p:sldId id="260" r:id="rId9"/>
    <p:sldId id="261" r:id="rId10"/>
    <p:sldId id="262"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16DD5-800A-4887-B06E-F1648EF0C2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BA23494-A1F1-4EB4-885A-0D0DDD3FB8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F4F06FB-021D-4472-B4E3-05D5F03DE429}"/>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5" name="Footer Placeholder 4">
            <a:extLst>
              <a:ext uri="{FF2B5EF4-FFF2-40B4-BE49-F238E27FC236}">
                <a16:creationId xmlns:a16="http://schemas.microsoft.com/office/drawing/2014/main" id="{7A521C44-35C3-4587-B19C-628CDCC5721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C7AA1D-EC7F-419F-B64E-51003FE96AC0}"/>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1386888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65906-9856-4865-9263-03467730347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0D7F8B8-CEA2-4E56-B69E-1D27EBC3A5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C08769C-6DF5-4B6A-9986-9434E6BDBED5}"/>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5" name="Footer Placeholder 4">
            <a:extLst>
              <a:ext uri="{FF2B5EF4-FFF2-40B4-BE49-F238E27FC236}">
                <a16:creationId xmlns:a16="http://schemas.microsoft.com/office/drawing/2014/main" id="{BEF3EEC2-672D-4BCB-913D-65F90A21E18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549848E-53F1-41DE-B15F-742DA8FA8C2B}"/>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127817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40E90D-CC5D-4733-A39E-6E4B5F718D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85DE774-31CE-4FC7-BA4B-987C364D91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2596244-5243-4A47-B1D3-A3AEB197D7F3}"/>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5" name="Footer Placeholder 4">
            <a:extLst>
              <a:ext uri="{FF2B5EF4-FFF2-40B4-BE49-F238E27FC236}">
                <a16:creationId xmlns:a16="http://schemas.microsoft.com/office/drawing/2014/main" id="{705CB193-76E0-4BFA-B55B-F4A92E0DE93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94A37DC-33BA-403C-9491-C7E3956258C0}"/>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335126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F7ACB-579A-4086-99D3-5BDADC99123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01A62CE-CA92-4BC1-9A0E-87EF1E7E0E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254837D-BAB8-4319-8A7E-0FEA0098A288}"/>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5" name="Footer Placeholder 4">
            <a:extLst>
              <a:ext uri="{FF2B5EF4-FFF2-40B4-BE49-F238E27FC236}">
                <a16:creationId xmlns:a16="http://schemas.microsoft.com/office/drawing/2014/main" id="{F54EC1A5-66B1-4FA8-BA07-CFD50CA499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D24C6CB-974D-4EF4-B9AB-8E95F65EBED4}"/>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196499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6B618-6561-4BF6-AF22-9EBFCC9650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CD8E5ED-AD80-4617-8D5E-6F1D6BFC3E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F75EEB-4F58-4A18-B8DE-5CD1CCC1A358}"/>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5" name="Footer Placeholder 4">
            <a:extLst>
              <a:ext uri="{FF2B5EF4-FFF2-40B4-BE49-F238E27FC236}">
                <a16:creationId xmlns:a16="http://schemas.microsoft.com/office/drawing/2014/main" id="{7D8542EC-0C2D-449F-B3EF-953C7ED234C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2372831-45C2-466A-8064-297C8A4D8E85}"/>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2859391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C35-4E9B-4009-937D-4CBDEE0E465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55C0C52-6990-47DD-881C-A23F056F13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3F6E339-6D93-414B-86CD-C073B77296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ADB54F4-0C75-4E93-95D0-7C5687807C0B}"/>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6" name="Footer Placeholder 5">
            <a:extLst>
              <a:ext uri="{FF2B5EF4-FFF2-40B4-BE49-F238E27FC236}">
                <a16:creationId xmlns:a16="http://schemas.microsoft.com/office/drawing/2014/main" id="{BA14C8BC-FAC4-4DF2-AB80-54761E0382B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48F10C5-73F8-457E-8223-B2E96BC68CF5}"/>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999111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400A6-DF6A-4B62-8E4E-65958DA5B72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EFFCE65-F1DC-4D6A-B053-703B71B1E9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A2AC6A-6F50-46F4-8E8B-D2974B8F80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C83D416-331F-499B-8A2C-9D639501F0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A7377E-2261-4F99-A7AD-2BBCA55D8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8311744-0430-4BBF-ADA1-3A9EE9F0993E}"/>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8" name="Footer Placeholder 7">
            <a:extLst>
              <a:ext uri="{FF2B5EF4-FFF2-40B4-BE49-F238E27FC236}">
                <a16:creationId xmlns:a16="http://schemas.microsoft.com/office/drawing/2014/main" id="{873BBEFA-E5EE-4A0C-9BE4-34923CBE86B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CE53AC24-390C-4FC6-B275-4AB66124760B}"/>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3584994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A84E4-6168-4C96-8B78-F886F13A44A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2750AFF-36E2-4962-A62F-5E99FE1B2E5D}"/>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4" name="Footer Placeholder 3">
            <a:extLst>
              <a:ext uri="{FF2B5EF4-FFF2-40B4-BE49-F238E27FC236}">
                <a16:creationId xmlns:a16="http://schemas.microsoft.com/office/drawing/2014/main" id="{E59E5F50-2D1A-450F-B952-9336B0386B0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0110E7B-EF38-4418-9061-0EFBFECF92B1}"/>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208124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5819F7-80A3-40AC-B665-06C43675BC59}"/>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3" name="Footer Placeholder 2">
            <a:extLst>
              <a:ext uri="{FF2B5EF4-FFF2-40B4-BE49-F238E27FC236}">
                <a16:creationId xmlns:a16="http://schemas.microsoft.com/office/drawing/2014/main" id="{3CABE210-5140-4B7B-9E75-EBA8A641A97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BACE828-9B1D-4B6C-BA2A-2D08806BDFAA}"/>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2568644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272DE-0687-461E-B850-8CA6286A8B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7C416DF-16AA-4A25-B641-2BDE492BC1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ED20E0D-D274-4C39-9425-186AFBF0D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237F8A-BD48-49D4-9047-D798C9487AE1}"/>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6" name="Footer Placeholder 5">
            <a:extLst>
              <a:ext uri="{FF2B5EF4-FFF2-40B4-BE49-F238E27FC236}">
                <a16:creationId xmlns:a16="http://schemas.microsoft.com/office/drawing/2014/main" id="{A681E256-DB29-44F0-9B08-FECA6D4034B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B738555-DFA8-4BF4-9DFC-63AE5D792FB9}"/>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638018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2D357-2FB7-40CD-8A0D-7C52D962A4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7CEB441-DFBA-46C5-A79C-6F874F382C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42DFAC9-FC9F-413D-9889-8DF5F32E2E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6CDC0D-7489-4A92-B2BB-0600ED520B65}"/>
              </a:ext>
            </a:extLst>
          </p:cNvPr>
          <p:cNvSpPr>
            <a:spLocks noGrp="1"/>
          </p:cNvSpPr>
          <p:nvPr>
            <p:ph type="dt" sz="half" idx="10"/>
          </p:nvPr>
        </p:nvSpPr>
        <p:spPr/>
        <p:txBody>
          <a:bodyPr/>
          <a:lstStyle/>
          <a:p>
            <a:fld id="{31E1C4EF-3E3A-4B7F-8E1A-FF4AE238899B}" type="datetimeFigureOut">
              <a:rPr lang="en-IN" smtClean="0"/>
              <a:t>18-12-2021</a:t>
            </a:fld>
            <a:endParaRPr lang="en-IN"/>
          </a:p>
        </p:txBody>
      </p:sp>
      <p:sp>
        <p:nvSpPr>
          <p:cNvPr id="6" name="Footer Placeholder 5">
            <a:extLst>
              <a:ext uri="{FF2B5EF4-FFF2-40B4-BE49-F238E27FC236}">
                <a16:creationId xmlns:a16="http://schemas.microsoft.com/office/drawing/2014/main" id="{5DACB290-EAE2-4FAE-B680-4151172CC0E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6D19FDB-A026-4E06-90EC-679AC47921D4}"/>
              </a:ext>
            </a:extLst>
          </p:cNvPr>
          <p:cNvSpPr>
            <a:spLocks noGrp="1"/>
          </p:cNvSpPr>
          <p:nvPr>
            <p:ph type="sldNum" sz="quarter" idx="12"/>
          </p:nvPr>
        </p:nvSpPr>
        <p:spPr/>
        <p:txBody>
          <a:bodyPr/>
          <a:lstStyle/>
          <a:p>
            <a:fld id="{CE77E3EB-3D55-42D3-BFCC-41CC1C127122}" type="slidenum">
              <a:rPr lang="en-IN" smtClean="0"/>
              <a:t>‹#›</a:t>
            </a:fld>
            <a:endParaRPr lang="en-IN"/>
          </a:p>
        </p:txBody>
      </p:sp>
    </p:spTree>
    <p:extLst>
      <p:ext uri="{BB962C8B-B14F-4D97-AF65-F5344CB8AC3E}">
        <p14:creationId xmlns:p14="http://schemas.microsoft.com/office/powerpoint/2010/main" val="1611412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E3D97D-ACCF-4EED-A340-269F71B730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B731910-183A-4126-8F1F-D674A9EF02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51218F8-7D02-45C1-8D68-07358DC388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1C4EF-3E3A-4B7F-8E1A-FF4AE238899B}" type="datetimeFigureOut">
              <a:rPr lang="en-IN" smtClean="0"/>
              <a:t>18-12-2021</a:t>
            </a:fld>
            <a:endParaRPr lang="en-IN"/>
          </a:p>
        </p:txBody>
      </p:sp>
      <p:sp>
        <p:nvSpPr>
          <p:cNvPr id="5" name="Footer Placeholder 4">
            <a:extLst>
              <a:ext uri="{FF2B5EF4-FFF2-40B4-BE49-F238E27FC236}">
                <a16:creationId xmlns:a16="http://schemas.microsoft.com/office/drawing/2014/main" id="{BA12F4B4-E986-486E-B5EE-0AAA87D464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97189C4-77DB-4C81-9437-A36C3A0D01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7E3EB-3D55-42D3-BFCC-41CC1C127122}" type="slidenum">
              <a:rPr lang="en-IN" smtClean="0"/>
              <a:t>‹#›</a:t>
            </a:fld>
            <a:endParaRPr lang="en-IN"/>
          </a:p>
        </p:txBody>
      </p:sp>
    </p:spTree>
    <p:extLst>
      <p:ext uri="{BB962C8B-B14F-4D97-AF65-F5344CB8AC3E}">
        <p14:creationId xmlns:p14="http://schemas.microsoft.com/office/powerpoint/2010/main" val="2360751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6D5BE-4515-4CBD-B4DB-C13C6D6EDE72}"/>
              </a:ext>
            </a:extLst>
          </p:cNvPr>
          <p:cNvSpPr>
            <a:spLocks noGrp="1"/>
          </p:cNvSpPr>
          <p:nvPr>
            <p:ph type="ctrTitle"/>
          </p:nvPr>
        </p:nvSpPr>
        <p:spPr>
          <a:xfrm>
            <a:off x="1524000" y="1122363"/>
            <a:ext cx="9144000" cy="879475"/>
          </a:xfrm>
        </p:spPr>
        <p:txBody>
          <a:bodyPr>
            <a:normAutofit/>
          </a:bodyPr>
          <a:lstStyle/>
          <a:p>
            <a:r>
              <a:rPr lang="en-US" sz="3000" b="1" dirty="0">
                <a:solidFill>
                  <a:srgbClr val="FF0000"/>
                </a:solidFill>
                <a:latin typeface="Calibri" panose="020F0502020204030204" pitchFamily="34" charset="0"/>
                <a:cs typeface="Calibri" panose="020F0502020204030204" pitchFamily="34" charset="0"/>
              </a:rPr>
              <a:t>ELEMENTS,COMPOUNDS AND MIXTURES</a:t>
            </a:r>
            <a:endParaRPr lang="en-IN" sz="3000" dirty="0"/>
          </a:p>
        </p:txBody>
      </p:sp>
      <p:sp>
        <p:nvSpPr>
          <p:cNvPr id="3" name="Subtitle 2">
            <a:extLst>
              <a:ext uri="{FF2B5EF4-FFF2-40B4-BE49-F238E27FC236}">
                <a16:creationId xmlns:a16="http://schemas.microsoft.com/office/drawing/2014/main" id="{5BF7FD7D-5D8A-4AFD-B135-FB805233E1AA}"/>
              </a:ext>
            </a:extLst>
          </p:cNvPr>
          <p:cNvSpPr>
            <a:spLocks noGrp="1"/>
          </p:cNvSpPr>
          <p:nvPr>
            <p:ph type="subTitle" idx="1"/>
          </p:nvPr>
        </p:nvSpPr>
        <p:spPr>
          <a:xfrm>
            <a:off x="1524000" y="2729948"/>
            <a:ext cx="9144000" cy="2527852"/>
          </a:xfrm>
        </p:spPr>
        <p:txBody>
          <a:bodyPr>
            <a:normAutofit/>
          </a:bodyPr>
          <a:lstStyle/>
          <a:p>
            <a:r>
              <a:rPr lang="en-US" sz="2400" b="1" dirty="0">
                <a:latin typeface="Calibri" panose="020F0502020204030204" pitchFamily="34" charset="0"/>
                <a:cs typeface="Calibri" panose="020F0502020204030204" pitchFamily="34" charset="0"/>
              </a:rPr>
              <a:t>SUBJECT-CHEMISTRY</a:t>
            </a:r>
          </a:p>
          <a:p>
            <a:r>
              <a:rPr lang="en-US" sz="2400" b="1" dirty="0">
                <a:latin typeface="Calibri" panose="020F0502020204030204" pitchFamily="34" charset="0"/>
                <a:cs typeface="Calibri" panose="020F0502020204030204" pitchFamily="34" charset="0"/>
              </a:rPr>
              <a:t>CHAPTER-03</a:t>
            </a:r>
          </a:p>
          <a:p>
            <a:r>
              <a:rPr lang="en-US" sz="2400" b="1" dirty="0">
                <a:latin typeface="Calibri" panose="020F0502020204030204" pitchFamily="34" charset="0"/>
                <a:cs typeface="Calibri" panose="020F0502020204030204" pitchFamily="34" charset="0"/>
              </a:rPr>
              <a:t>CHROMATOGRAPHY-ITS ADVANTAGES AND USES , SEPARATION OF MIXTURES CONTANING MULTIPLE COMPONENTS. </a:t>
            </a:r>
          </a:p>
          <a:p>
            <a:r>
              <a:rPr lang="en-US" b="1" dirty="0">
                <a:latin typeface="Calibri" panose="020F0502020204030204" pitchFamily="34" charset="0"/>
                <a:cs typeface="Calibri" panose="020F0502020204030204" pitchFamily="34" charset="0"/>
              </a:rPr>
              <a:t>PERIOD-8</a:t>
            </a:r>
            <a:endParaRPr lang="en-IN" sz="2400" b="1" dirty="0">
              <a:latin typeface="Calibri" panose="020F0502020204030204" pitchFamily="34" charset="0"/>
              <a:cs typeface="Calibri" panose="020F0502020204030204" pitchFamily="34" charset="0"/>
            </a:endParaRPr>
          </a:p>
          <a:p>
            <a:endParaRPr lang="en-IN" dirty="0"/>
          </a:p>
        </p:txBody>
      </p:sp>
      <p:pic>
        <p:nvPicPr>
          <p:cNvPr id="4" name="Google Shape;54;p13">
            <a:extLst>
              <a:ext uri="{FF2B5EF4-FFF2-40B4-BE49-F238E27FC236}">
                <a16:creationId xmlns:a16="http://schemas.microsoft.com/office/drawing/2014/main" id="{E9AAFF0A-8BB4-4880-BDFA-F9B437430824}"/>
              </a:ext>
            </a:extLst>
          </p:cNvPr>
          <p:cNvPicPr preferRelativeResize="0"/>
          <p:nvPr/>
        </p:nvPicPr>
        <p:blipFill rotWithShape="1">
          <a:blip r:embed="rId2">
            <a:alphaModFix/>
          </a:blip>
          <a:srcRect/>
          <a:stretch/>
        </p:blipFill>
        <p:spPr>
          <a:xfrm>
            <a:off x="0" y="5257800"/>
            <a:ext cx="12192000" cy="1600200"/>
          </a:xfrm>
          <a:prstGeom prst="rect">
            <a:avLst/>
          </a:prstGeom>
          <a:noFill/>
          <a:ln>
            <a:noFill/>
          </a:ln>
        </p:spPr>
      </p:pic>
      <p:pic>
        <p:nvPicPr>
          <p:cNvPr id="5" name="Picture 2">
            <a:extLst>
              <a:ext uri="{FF2B5EF4-FFF2-40B4-BE49-F238E27FC236}">
                <a16:creationId xmlns:a16="http://schemas.microsoft.com/office/drawing/2014/main" id="{CF2F1755-0335-4B37-908B-0DCBF1293F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1979" y="187566"/>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6133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B6DD9-9A16-4AF6-A386-587D1F683745}"/>
              </a:ext>
            </a:extLst>
          </p:cNvPr>
          <p:cNvSpPr>
            <a:spLocks noGrp="1"/>
          </p:cNvSpPr>
          <p:nvPr>
            <p:ph type="title"/>
          </p:nvPr>
        </p:nvSpPr>
        <p:spPr/>
        <p:txBody>
          <a:bodyPr>
            <a:normAutofit/>
          </a:bodyPr>
          <a:lstStyle/>
          <a:p>
            <a:pPr algn="ctr"/>
            <a:r>
              <a:rPr lang="en-US" sz="3000" b="1" dirty="0">
                <a:solidFill>
                  <a:srgbClr val="FF0000"/>
                </a:solidFill>
                <a:latin typeface="+mn-lt"/>
              </a:rPr>
              <a:t>HOME ASSIGNMENT</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EE2E163E-A830-4614-8AAB-026097F61A2F}"/>
              </a:ext>
            </a:extLst>
          </p:cNvPr>
          <p:cNvSpPr>
            <a:spLocks noGrp="1"/>
          </p:cNvSpPr>
          <p:nvPr>
            <p:ph idx="1"/>
          </p:nvPr>
        </p:nvSpPr>
        <p:spPr/>
        <p:txBody>
          <a:bodyPr/>
          <a:lstStyle/>
          <a:p>
            <a:r>
              <a:rPr lang="en-IN" sz="2400" b="1" dirty="0">
                <a:effectLst/>
                <a:latin typeface="Calibri" panose="020F0502020204030204" pitchFamily="34" charset="0"/>
                <a:ea typeface="Calibri" panose="020F0502020204030204" pitchFamily="34" charset="0"/>
              </a:rPr>
              <a:t>Exercise -II Q8 a, b, c, d, e, f</a:t>
            </a:r>
          </a:p>
          <a:p>
            <a:r>
              <a:rPr lang="en-IN" sz="2400" b="1" dirty="0">
                <a:latin typeface="Calibri" panose="020F0502020204030204" pitchFamily="34" charset="0"/>
              </a:rPr>
              <a:t>What do you mean by Chromatography. Mention some of the advantages.</a:t>
            </a:r>
          </a:p>
          <a:p>
            <a:r>
              <a:rPr lang="en-IN" sz="2400" b="1" dirty="0">
                <a:latin typeface="Calibri" panose="020F0502020204030204" pitchFamily="34" charset="0"/>
              </a:rPr>
              <a:t>Explain Paper Chromatography.</a:t>
            </a:r>
          </a:p>
          <a:p>
            <a:r>
              <a:rPr lang="en-IN" sz="2400" b="1" dirty="0">
                <a:latin typeface="Calibri" panose="020F0502020204030204" pitchFamily="34" charset="0"/>
              </a:rPr>
              <a:t>What are the uses of Chromatography?</a:t>
            </a:r>
          </a:p>
          <a:p>
            <a:r>
              <a:rPr lang="en-IN" sz="2400" b="1" dirty="0">
                <a:latin typeface="Calibri" panose="020F0502020204030204" pitchFamily="34" charset="0"/>
              </a:rPr>
              <a:t>Explain how can you separate a mixture sand , saw-dust and salt.</a:t>
            </a:r>
          </a:p>
          <a:p>
            <a:r>
              <a:rPr lang="en-IN" sz="2400" b="1" dirty="0">
                <a:latin typeface="Calibri" panose="020F0502020204030204" pitchFamily="34" charset="0"/>
              </a:rPr>
              <a:t>Explain how can you separate a mixture iron fillings, Sulphur and Common salt.</a:t>
            </a:r>
          </a:p>
          <a:p>
            <a:endParaRPr lang="en-IN" sz="2400" b="1" dirty="0">
              <a:latin typeface="Calibri" panose="020F0502020204030204" pitchFamily="34" charset="0"/>
            </a:endParaRPr>
          </a:p>
          <a:p>
            <a:endParaRPr lang="en-IN" dirty="0"/>
          </a:p>
        </p:txBody>
      </p:sp>
      <p:pic>
        <p:nvPicPr>
          <p:cNvPr id="4" name="Picture 2">
            <a:extLst>
              <a:ext uri="{FF2B5EF4-FFF2-40B4-BE49-F238E27FC236}">
                <a16:creationId xmlns:a16="http://schemas.microsoft.com/office/drawing/2014/main" id="{B9DD4B65-C8CF-4A39-8769-99AFB99C7B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0188" y="5883274"/>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6216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3E9C-C49A-4515-A9AC-5044A518EEFD}"/>
              </a:ext>
            </a:extLst>
          </p:cNvPr>
          <p:cNvSpPr>
            <a:spLocks noGrp="1"/>
          </p:cNvSpPr>
          <p:nvPr>
            <p:ph type="title"/>
          </p:nvPr>
        </p:nvSpPr>
        <p:spPr>
          <a:xfrm>
            <a:off x="838200" y="1272209"/>
            <a:ext cx="10515600" cy="1219200"/>
          </a:xfrm>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5121D903-31DD-4E74-91FA-6A6E10088EB5}"/>
              </a:ext>
            </a:extLst>
          </p:cNvPr>
          <p:cNvSpPr>
            <a:spLocks noGrp="1"/>
          </p:cNvSpPr>
          <p:nvPr>
            <p:ph idx="1"/>
          </p:nvPr>
        </p:nvSpPr>
        <p:spPr/>
        <p:txBody>
          <a:bodyPr/>
          <a:lstStyle/>
          <a:p>
            <a:pPr marL="0" indent="0" algn="ctr">
              <a:buNone/>
            </a:pPr>
            <a:endParaRPr lang="en-US" dirty="0"/>
          </a:p>
          <a:p>
            <a:pPr marL="0" indent="0" algn="ctr">
              <a:buNone/>
            </a:pPr>
            <a:endParaRPr lang="en-IN" dirty="0"/>
          </a:p>
          <a:p>
            <a:pPr marL="0" indent="0" algn="ctr">
              <a:buNone/>
            </a:pPr>
            <a:endParaRPr lang="en-IN" dirty="0"/>
          </a:p>
          <a:p>
            <a:pPr marL="0" indent="0" algn="ctr">
              <a:buNone/>
            </a:pPr>
            <a:r>
              <a:rPr lang="en-IN" sz="3000" b="1" dirty="0">
                <a:solidFill>
                  <a:srgbClr val="FF0000"/>
                </a:solidFill>
              </a:rPr>
              <a:t>ODM EDUCATIONAL GROUP</a:t>
            </a:r>
          </a:p>
        </p:txBody>
      </p:sp>
      <p:pic>
        <p:nvPicPr>
          <p:cNvPr id="4" name="Picture 2">
            <a:extLst>
              <a:ext uri="{FF2B5EF4-FFF2-40B4-BE49-F238E27FC236}">
                <a16:creationId xmlns:a16="http://schemas.microsoft.com/office/drawing/2014/main" id="{A8EC46F5-9C35-4B09-B2FA-9744279EE9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7422" y="385900"/>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352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7F3BE-BCDF-4BFF-A35A-F2209819BB7A}"/>
              </a:ext>
            </a:extLst>
          </p:cNvPr>
          <p:cNvSpPr>
            <a:spLocks noGrp="1"/>
          </p:cNvSpPr>
          <p:nvPr>
            <p:ph type="title"/>
          </p:nvPr>
        </p:nvSpPr>
        <p:spPr>
          <a:xfrm>
            <a:off x="838200" y="1086678"/>
            <a:ext cx="10515600" cy="914400"/>
          </a:xfrm>
        </p:spPr>
        <p:txBody>
          <a:bodyPr>
            <a:normAutofit/>
          </a:bodyPr>
          <a:lstStyle/>
          <a:p>
            <a:pPr algn="ctr"/>
            <a:r>
              <a:rPr lang="en-US" sz="3000" b="1" dirty="0">
                <a:solidFill>
                  <a:srgbClr val="FF0000"/>
                </a:solidFill>
                <a:latin typeface="+mn-lt"/>
              </a:rPr>
              <a:t>LEARNING OBJECTIVE</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AA2556EC-558A-4A54-B534-ECEC408F58F3}"/>
              </a:ext>
            </a:extLst>
          </p:cNvPr>
          <p:cNvSpPr>
            <a:spLocks noGrp="1"/>
          </p:cNvSpPr>
          <p:nvPr>
            <p:ph idx="1"/>
          </p:nvPr>
        </p:nvSpPr>
        <p:spPr>
          <a:xfrm>
            <a:off x="838200" y="2279374"/>
            <a:ext cx="10515600" cy="3897589"/>
          </a:xfrm>
        </p:spPr>
        <p:txBody>
          <a:bodyPr>
            <a:normAutofit/>
          </a:bodyPr>
          <a:lstStyle/>
          <a:p>
            <a:pPr marR="0" lvl="0" algn="just">
              <a:lnSpc>
                <a:spcPct val="115000"/>
              </a:lnSpc>
              <a:spcBef>
                <a:spcPts val="0"/>
              </a:spcBef>
              <a:spcAft>
                <a:spcPts val="0"/>
              </a:spcAft>
              <a:buFont typeface="Wingdings" panose="05000000000000000000" pitchFamily="2" charset="2"/>
              <a:buChar char="Ø"/>
            </a:pPr>
            <a:r>
              <a:rPr lang="en-IN" sz="2400" b="1" dirty="0">
                <a:effectLst/>
                <a:ea typeface="Arial" panose="020B0604020202020204" pitchFamily="34" charset="0"/>
              </a:rPr>
              <a:t>The students will be able to get knowledge of the modern method of separation like Chromatography.</a:t>
            </a:r>
          </a:p>
          <a:p>
            <a:pPr marL="0" marR="0" lvl="0" indent="0" algn="just">
              <a:lnSpc>
                <a:spcPct val="115000"/>
              </a:lnSpc>
              <a:spcBef>
                <a:spcPts val="0"/>
              </a:spcBef>
              <a:spcAft>
                <a:spcPts val="0"/>
              </a:spcAft>
              <a:buNone/>
            </a:pPr>
            <a:endParaRPr lang="en-IN" sz="2400" dirty="0">
              <a:effectLst/>
              <a:ea typeface="Arial" panose="020B0604020202020204" pitchFamily="34" charset="0"/>
            </a:endParaRPr>
          </a:p>
          <a:p>
            <a:pPr>
              <a:buFont typeface="Wingdings" panose="05000000000000000000" pitchFamily="2" charset="2"/>
              <a:buChar char="Ø"/>
            </a:pPr>
            <a:r>
              <a:rPr lang="en-IN" sz="2400" b="1" dirty="0">
                <a:effectLst/>
                <a:ea typeface="Calibri" panose="020F0502020204030204" pitchFamily="34" charset="0"/>
              </a:rPr>
              <a:t>The students will be able to get knowledge Separation of constituents of the mixtures with more than one constituent</a:t>
            </a:r>
            <a:endParaRPr lang="en-IN" sz="2400" dirty="0"/>
          </a:p>
        </p:txBody>
      </p:sp>
      <p:pic>
        <p:nvPicPr>
          <p:cNvPr id="4" name="Picture 2">
            <a:extLst>
              <a:ext uri="{FF2B5EF4-FFF2-40B4-BE49-F238E27FC236}">
                <a16:creationId xmlns:a16="http://schemas.microsoft.com/office/drawing/2014/main" id="{C2A90C60-7697-4CF6-B378-BC26B776F3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64123" y="213483"/>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5009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8F882-194D-423E-B1E9-9DE1BB642D50}"/>
              </a:ext>
            </a:extLst>
          </p:cNvPr>
          <p:cNvSpPr>
            <a:spLocks noGrp="1"/>
          </p:cNvSpPr>
          <p:nvPr>
            <p:ph type="title"/>
          </p:nvPr>
        </p:nvSpPr>
        <p:spPr/>
        <p:txBody>
          <a:bodyPr>
            <a:normAutofit/>
          </a:bodyPr>
          <a:lstStyle/>
          <a:p>
            <a:pPr algn="ctr"/>
            <a:r>
              <a:rPr lang="en-US" sz="3000" b="1" dirty="0">
                <a:solidFill>
                  <a:srgbClr val="FF0000"/>
                </a:solidFill>
                <a:latin typeface="Calibri" panose="020F0502020204030204" pitchFamily="34" charset="0"/>
                <a:cs typeface="Calibri" panose="020F0502020204030204" pitchFamily="34" charset="0"/>
              </a:rPr>
              <a:t>WARM UP QUESTIONS</a:t>
            </a:r>
            <a:endParaRPr lang="en-IN" sz="3000" b="1" dirty="0">
              <a:solidFill>
                <a:srgbClr val="FF0000"/>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6333A6B-C007-4479-A5AE-9839A88ACCCA}"/>
              </a:ext>
            </a:extLst>
          </p:cNvPr>
          <p:cNvSpPr>
            <a:spLocks noGrp="1"/>
          </p:cNvSpPr>
          <p:nvPr>
            <p:ph idx="1"/>
          </p:nvPr>
        </p:nvSpPr>
        <p:spPr>
          <a:xfrm>
            <a:off x="838200" y="2319129"/>
            <a:ext cx="10515600" cy="3857833"/>
          </a:xfrm>
        </p:spPr>
        <p:txBody>
          <a:bodyPr>
            <a:normAutofit/>
          </a:bodyPr>
          <a:lstStyle/>
          <a:p>
            <a:r>
              <a:rPr lang="en-US" sz="2400" b="1" dirty="0">
                <a:latin typeface="Calibri" panose="020F0502020204030204" pitchFamily="34" charset="0"/>
                <a:cs typeface="Calibri" panose="020F0502020204030204" pitchFamily="34" charset="0"/>
              </a:rPr>
              <a:t> What do one understand by the term “Kroma”</a:t>
            </a:r>
          </a:p>
          <a:p>
            <a:r>
              <a:rPr lang="en-US" sz="2400" b="1" dirty="0">
                <a:latin typeface="Calibri" panose="020F0502020204030204" pitchFamily="34" charset="0"/>
                <a:cs typeface="Calibri" panose="020F0502020204030204" pitchFamily="34" charset="0"/>
              </a:rPr>
              <a:t> How Forensic department identify the drugs in the body?</a:t>
            </a:r>
          </a:p>
          <a:p>
            <a:r>
              <a:rPr lang="en-US" sz="2400" b="1" dirty="0">
                <a:latin typeface="Calibri" panose="020F0502020204030204" pitchFamily="34" charset="0"/>
                <a:cs typeface="Calibri" panose="020F0502020204030204" pitchFamily="34" charset="0"/>
              </a:rPr>
              <a:t>Explain how we separate different colours from a mixture?</a:t>
            </a:r>
          </a:p>
        </p:txBody>
      </p:sp>
      <p:pic>
        <p:nvPicPr>
          <p:cNvPr id="4" name="Picture 2">
            <a:extLst>
              <a:ext uri="{FF2B5EF4-FFF2-40B4-BE49-F238E27FC236}">
                <a16:creationId xmlns:a16="http://schemas.microsoft.com/office/drawing/2014/main" id="{29D33B33-9A8F-42EE-84B1-F58BE20B1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28492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754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509BF-B5EB-4422-82A0-E29C1395A10C}"/>
              </a:ext>
            </a:extLst>
          </p:cNvPr>
          <p:cNvSpPr>
            <a:spLocks noGrp="1"/>
          </p:cNvSpPr>
          <p:nvPr>
            <p:ph type="title"/>
          </p:nvPr>
        </p:nvSpPr>
        <p:spPr/>
        <p:txBody>
          <a:bodyPr>
            <a:normAutofit/>
          </a:bodyPr>
          <a:lstStyle/>
          <a:p>
            <a:pPr algn="ctr"/>
            <a:r>
              <a:rPr lang="en-US" sz="3000" b="1" dirty="0">
                <a:solidFill>
                  <a:srgbClr val="FF0000"/>
                </a:solidFill>
                <a:latin typeface="+mn-lt"/>
              </a:rPr>
              <a:t>CHROMATOGRAPHY</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4B518F69-FAD9-4DF8-B21D-808D4FD4D61D}"/>
              </a:ext>
            </a:extLst>
          </p:cNvPr>
          <p:cNvSpPr>
            <a:spLocks noGrp="1"/>
          </p:cNvSpPr>
          <p:nvPr>
            <p:ph idx="1"/>
          </p:nvPr>
        </p:nvSpPr>
        <p:spPr>
          <a:xfrm>
            <a:off x="744814" y="2054086"/>
            <a:ext cx="5722247" cy="4180371"/>
          </a:xfrm>
        </p:spPr>
        <p:txBody>
          <a:bodyPr/>
          <a:lstStyle/>
          <a:p>
            <a:pPr marL="0" marR="0" indent="0">
              <a:lnSpc>
                <a:spcPct val="115000"/>
              </a:lnSpc>
              <a:spcBef>
                <a:spcPts val="0"/>
              </a:spcBef>
              <a:spcAft>
                <a:spcPts val="0"/>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CHROMATOGRAPHY: -</a:t>
            </a: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Chromatography is a method used to separate mixture that comprises solutes that dissolve in the same solvent. This method gets its name from the Greek word for colour —Kroma, as it was first used for separating colours.</a:t>
            </a:r>
          </a:p>
          <a:p>
            <a:pPr marL="0" marR="0" indent="0">
              <a:lnSpc>
                <a:spcPct val="115000"/>
              </a:lnSpc>
              <a:spcBef>
                <a:spcPts val="0"/>
              </a:spcBef>
              <a:spcAft>
                <a:spcPts val="0"/>
              </a:spcAf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9E810B6E-DD03-45D0-893E-40E55CFD93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1979" y="172693"/>
            <a:ext cx="2592042" cy="555900"/>
          </a:xfrm>
          <a:prstGeom prst="rect">
            <a:avLst/>
          </a:prstGeom>
          <a:noFill/>
          <a:extLst>
            <a:ext uri="{909E8E84-426E-40DD-AFC4-6F175D3DCCD1}">
              <a14:hiddenFill xmlns:a14="http://schemas.microsoft.com/office/drawing/2010/main">
                <a:solidFill>
                  <a:srgbClr val="FFFFFF"/>
                </a:solidFill>
              </a14:hiddenFill>
            </a:ext>
          </a:extLst>
        </p:spPr>
      </p:pic>
      <p:pic>
        <p:nvPicPr>
          <p:cNvPr id="5" name="Content Placeholder 3">
            <a:extLst>
              <a:ext uri="{FF2B5EF4-FFF2-40B4-BE49-F238E27FC236}">
                <a16:creationId xmlns:a16="http://schemas.microsoft.com/office/drawing/2014/main" id="{C240795E-8B2D-4277-891E-C6108BA4FC21}"/>
              </a:ext>
            </a:extLst>
          </p:cNvPr>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6891131" y="2054086"/>
            <a:ext cx="5300870" cy="4803914"/>
          </a:xfrm>
          <a:prstGeom prst="rect">
            <a:avLst/>
          </a:prstGeom>
          <a:noFill/>
          <a:ln>
            <a:noFill/>
          </a:ln>
        </p:spPr>
      </p:pic>
    </p:spTree>
    <p:extLst>
      <p:ext uri="{BB962C8B-B14F-4D97-AF65-F5344CB8AC3E}">
        <p14:creationId xmlns:p14="http://schemas.microsoft.com/office/powerpoint/2010/main" val="3235287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A718-E9F8-4570-8A6F-E34C261CC6A4}"/>
              </a:ext>
            </a:extLst>
          </p:cNvPr>
          <p:cNvSpPr>
            <a:spLocks noGrp="1"/>
          </p:cNvSpPr>
          <p:nvPr>
            <p:ph type="title"/>
          </p:nvPr>
        </p:nvSpPr>
        <p:spPr/>
        <p:txBody>
          <a:bodyPr>
            <a:normAutofit/>
          </a:bodyPr>
          <a:lstStyle/>
          <a:p>
            <a:pPr algn="ctr"/>
            <a:r>
              <a:rPr lang="en-US" sz="3000" b="1" dirty="0">
                <a:solidFill>
                  <a:srgbClr val="FF0000"/>
                </a:solidFill>
                <a:latin typeface="+mn-lt"/>
              </a:rPr>
              <a:t>CHROMATOGRAPHY</a:t>
            </a:r>
            <a:endParaRPr lang="en-IN" sz="3000" dirty="0"/>
          </a:p>
        </p:txBody>
      </p:sp>
      <p:sp>
        <p:nvSpPr>
          <p:cNvPr id="3" name="Content Placeholder 2">
            <a:extLst>
              <a:ext uri="{FF2B5EF4-FFF2-40B4-BE49-F238E27FC236}">
                <a16:creationId xmlns:a16="http://schemas.microsoft.com/office/drawing/2014/main" id="{00EEABC2-4C6B-4B58-997F-CF764A279A70}"/>
              </a:ext>
            </a:extLst>
          </p:cNvPr>
          <p:cNvSpPr>
            <a:spLocks noGrp="1"/>
          </p:cNvSpPr>
          <p:nvPr>
            <p:ph idx="1"/>
          </p:nvPr>
        </p:nvSpPr>
        <p:spPr>
          <a:xfrm>
            <a:off x="838200" y="1825625"/>
            <a:ext cx="6344478" cy="4351338"/>
          </a:xfrm>
        </p:spPr>
        <p:txBody>
          <a:bodyPr>
            <a:normAutofit fontScale="85000" lnSpcReduction="20000"/>
          </a:bodyPr>
          <a:lstStyle/>
          <a:p>
            <a:pPr marL="0" marR="0" indent="0">
              <a:lnSpc>
                <a:spcPct val="115000"/>
              </a:lnSpc>
              <a:spcBef>
                <a:spcPts val="0"/>
              </a:spcBef>
              <a:spcAft>
                <a:spcPts val="0"/>
              </a:spcAft>
              <a:buNone/>
            </a:pPr>
            <a:r>
              <a:rPr lang="en-IN" sz="2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Principle: </a:t>
            </a:r>
          </a:p>
          <a:p>
            <a:pPr marL="0" marR="0" indent="0">
              <a:lnSpc>
                <a:spcPct val="115000"/>
              </a:lnSpc>
              <a:spcBef>
                <a:spcPts val="0"/>
              </a:spcBef>
              <a:spcAft>
                <a:spcPts val="0"/>
              </a:spcAft>
              <a:buNone/>
            </a:pP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IN" sz="28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Chromatography is based on differential affinities of compounds towards two phases, i.e. stationary and mobile phase.</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IN" sz="28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The fraction with greater affinity towards stationary phase travels shorter distance while the fraction with less affinity towards stationary phase travels longer distance.</a:t>
            </a:r>
            <a:br>
              <a:rPr lang="en-IN" sz="28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8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Chromatography is used for separating colours in a dye, pigments from natural colours and drugs from blood.</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Content Placeholder 3">
            <a:extLst>
              <a:ext uri="{FF2B5EF4-FFF2-40B4-BE49-F238E27FC236}">
                <a16:creationId xmlns:a16="http://schemas.microsoft.com/office/drawing/2014/main" id="{B7D0C8B0-57D0-405B-808B-7B3CDB72CD9B}"/>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7182679" y="1918391"/>
            <a:ext cx="5009322" cy="4707696"/>
          </a:xfrm>
          <a:prstGeom prst="rect">
            <a:avLst/>
          </a:prstGeom>
          <a:noFill/>
          <a:ln>
            <a:noFill/>
          </a:ln>
        </p:spPr>
      </p:pic>
      <p:pic>
        <p:nvPicPr>
          <p:cNvPr id="5" name="Picture 2">
            <a:extLst>
              <a:ext uri="{FF2B5EF4-FFF2-40B4-BE49-F238E27FC236}">
                <a16:creationId xmlns:a16="http://schemas.microsoft.com/office/drawing/2014/main" id="{7D3557AA-13E3-44C4-9D84-1C7C7B0043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98483" y="28492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18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1A5CB-D3D9-416F-A207-54A4FA75AF24}"/>
              </a:ext>
            </a:extLst>
          </p:cNvPr>
          <p:cNvSpPr>
            <a:spLocks noGrp="1"/>
          </p:cNvSpPr>
          <p:nvPr>
            <p:ph type="title"/>
          </p:nvPr>
        </p:nvSpPr>
        <p:spPr/>
        <p:txBody>
          <a:bodyPr>
            <a:normAutofit/>
          </a:bodyPr>
          <a:lstStyle/>
          <a:p>
            <a:pPr algn="ctr"/>
            <a:r>
              <a:rPr lang="en-US" sz="3000" b="1" dirty="0">
                <a:solidFill>
                  <a:srgbClr val="FF0000"/>
                </a:solidFill>
                <a:latin typeface="+mn-lt"/>
              </a:rPr>
              <a:t>PAPER CHROMATOGRAPHY</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5D15BA0C-E691-437B-8C6E-EFB82BD353D5}"/>
              </a:ext>
            </a:extLst>
          </p:cNvPr>
          <p:cNvSpPr>
            <a:spLocks noGrp="1"/>
          </p:cNvSpPr>
          <p:nvPr>
            <p:ph idx="1"/>
          </p:nvPr>
        </p:nvSpPr>
        <p:spPr>
          <a:xfrm>
            <a:off x="838200" y="1825625"/>
            <a:ext cx="10002078" cy="4667250"/>
          </a:xfrm>
        </p:spPr>
        <p:txBody>
          <a:bodyPr>
            <a:normAutofit lnSpcReduction="10000"/>
          </a:bodyPr>
          <a:lstStyle/>
          <a:p>
            <a:pPr marL="0" marR="0">
              <a:lnSpc>
                <a:spcPct val="115000"/>
              </a:lnSpc>
              <a:spcBef>
                <a:spcPts val="0"/>
              </a:spcBef>
              <a:spcAft>
                <a:spcPts val="0"/>
              </a:spcAft>
            </a:pP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In paper chromatography the stationary phase is paper and the mobile phase is any suitable liquid.</a:t>
            </a: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Separation of components of ink:</a:t>
            </a: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 First take a thin, long strip of filter paper. Use a pencil to draw a line on it, about 3 cm above the lower edge. Then, put a small drop of black ink.</a:t>
            </a: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 On the filter paper in the centre of the line and allow it to dry.</a:t>
            </a: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 Finally, lower the filter paper into a jar containing water so that the drop of ink on the paper is just above the water level. Don’t disturb the jar.</a:t>
            </a: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 After some time you will observe different coloured spots on the paper.</a:t>
            </a: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br>
              <a:rPr lang="en-IN" sz="20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endParaRPr lang="en-IN" sz="20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F466AA6F-E279-4B53-95C2-BD3A7C0B04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284922"/>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882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F9D56-932B-4A64-987C-67C2378F4CDC}"/>
              </a:ext>
            </a:extLst>
          </p:cNvPr>
          <p:cNvSpPr>
            <a:spLocks noGrp="1"/>
          </p:cNvSpPr>
          <p:nvPr>
            <p:ph type="title"/>
          </p:nvPr>
        </p:nvSpPr>
        <p:spPr>
          <a:xfrm>
            <a:off x="838200" y="993912"/>
            <a:ext cx="10515600" cy="1298713"/>
          </a:xfrm>
        </p:spPr>
        <p:txBody>
          <a:bodyPr>
            <a:normAutofit/>
          </a:bodyPr>
          <a:lstStyle/>
          <a:p>
            <a:pPr algn="ctr"/>
            <a:r>
              <a:rPr lang="en-US" sz="3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ADVANTAGES OF CHROMATOGRAPHY</a:t>
            </a:r>
            <a:br>
              <a:rPr lang="en-US" sz="44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0AEF5E50-2F55-4F0B-8050-1923F4C6BA8C}"/>
              </a:ext>
            </a:extLst>
          </p:cNvPr>
          <p:cNvSpPr>
            <a:spLocks noGrp="1"/>
          </p:cNvSpPr>
          <p:nvPr>
            <p:ph idx="1"/>
          </p:nvPr>
        </p:nvSpPr>
        <p:spPr>
          <a:xfrm>
            <a:off x="838200" y="2014330"/>
            <a:ext cx="10515600" cy="3619293"/>
          </a:xfrm>
        </p:spPr>
        <p:txBody>
          <a:bodyPr/>
          <a:lstStyle/>
          <a:p>
            <a:pPr marR="0" indent="0">
              <a:lnSpc>
                <a:spcPct val="115000"/>
              </a:lnSpc>
              <a:spcBef>
                <a:spcPts val="0"/>
              </a:spcBef>
              <a:spcAft>
                <a:spcPts val="0"/>
              </a:spcAft>
              <a:buNone/>
            </a:pPr>
            <a:endParaRPr lang="en-US" sz="18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marR="0" indent="0">
              <a:lnSpc>
                <a:spcPct val="115000"/>
              </a:lnSpc>
              <a:spcBef>
                <a:spcPts val="0"/>
              </a:spcBef>
              <a:spcAft>
                <a:spcPts val="0"/>
              </a:spcAft>
              <a:buNone/>
            </a:pP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A very small quantity of the substance can be separated.</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Components with very similar physical and chemical properties can be separated.</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It identifies the different constituents of a mixture.</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685800" marR="0" indent="0">
              <a:lnSpc>
                <a:spcPct val="115000"/>
              </a:lnSpc>
              <a:spcBef>
                <a:spcPts val="0"/>
              </a:spcBef>
              <a:spcAft>
                <a:spcPts val="1000"/>
              </a:spcAft>
              <a:buNone/>
            </a:pP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509E024F-1F05-49FF-BE48-D9F91DF920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8837" y="178903"/>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374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8DC6A-0606-4354-840A-61D183B8235C}"/>
              </a:ext>
            </a:extLst>
          </p:cNvPr>
          <p:cNvSpPr>
            <a:spLocks noGrp="1"/>
          </p:cNvSpPr>
          <p:nvPr>
            <p:ph type="title"/>
          </p:nvPr>
        </p:nvSpPr>
        <p:spPr>
          <a:xfrm>
            <a:off x="838200" y="980661"/>
            <a:ext cx="10515600" cy="1046922"/>
          </a:xfrm>
        </p:spPr>
        <p:txBody>
          <a:bodyPr>
            <a:normAutofit fontScale="90000"/>
          </a:bodyPr>
          <a:lstStyle/>
          <a:p>
            <a:pPr algn="ctr"/>
            <a:r>
              <a:rPr lang="en-IN" sz="3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USE OF CHROMATOGRAPHY</a:t>
            </a:r>
            <a:br>
              <a:rPr lang="en-IN" sz="4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18A36DEA-3E38-477C-8CEE-D0C4819635F8}"/>
              </a:ext>
            </a:extLst>
          </p:cNvPr>
          <p:cNvSpPr>
            <a:spLocks noGrp="1"/>
          </p:cNvSpPr>
          <p:nvPr>
            <p:ph idx="1"/>
          </p:nvPr>
        </p:nvSpPr>
        <p:spPr>
          <a:xfrm>
            <a:off x="838200" y="2332383"/>
            <a:ext cx="10515600" cy="3844580"/>
          </a:xfrm>
        </p:spPr>
        <p:txBody>
          <a:bodyPr/>
          <a:lstStyle/>
          <a:p>
            <a:pPr marL="0" marR="0" indent="0">
              <a:lnSpc>
                <a:spcPct val="115000"/>
              </a:lnSpc>
              <a:spcBef>
                <a:spcPts val="0"/>
              </a:spcBef>
              <a:spcAft>
                <a:spcPts val="800"/>
              </a:spcAft>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Used to separate pigments from natural colours.</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Drugs from blood.</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Blip>
                <a:blip r:embed="rId2"/>
              </a:buBlip>
            </a:pPr>
            <a:r>
              <a:rPr lang="en-US" sz="2400" b="1" dirty="0">
                <a:effectLst/>
                <a:latin typeface="Calibri" panose="020F0502020204030204" pitchFamily="34" charset="0"/>
                <a:ea typeface="Times New Roman" panose="02020603050405020304" pitchFamily="18" charset="0"/>
                <a:cs typeface="Calibri" panose="020F0502020204030204" pitchFamily="34" charset="0"/>
              </a:rPr>
              <a:t>Colours in the dye</a:t>
            </a:r>
            <a:endParaRPr lang="en-IN" sz="2400" dirty="0"/>
          </a:p>
        </p:txBody>
      </p:sp>
      <p:pic>
        <p:nvPicPr>
          <p:cNvPr id="4" name="Picture 2">
            <a:extLst>
              <a:ext uri="{FF2B5EF4-FFF2-40B4-BE49-F238E27FC236}">
                <a16:creationId xmlns:a16="http://schemas.microsoft.com/office/drawing/2014/main" id="{A77E1139-AA23-4A9F-8ADA-ED4AF1184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9458" y="371060"/>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974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7884F-5ED9-4AF5-B3C1-D2C47EEF1672}"/>
              </a:ext>
            </a:extLst>
          </p:cNvPr>
          <p:cNvSpPr>
            <a:spLocks noGrp="1"/>
          </p:cNvSpPr>
          <p:nvPr>
            <p:ph type="title"/>
          </p:nvPr>
        </p:nvSpPr>
        <p:spPr>
          <a:xfrm>
            <a:off x="1205948" y="1669774"/>
            <a:ext cx="10147852" cy="1298712"/>
          </a:xfrm>
        </p:spPr>
        <p:txBody>
          <a:bodyPr>
            <a:normAutofit/>
          </a:bodyPr>
          <a:lstStyle/>
          <a:p>
            <a:pPr algn="ctr"/>
            <a:r>
              <a:rPr lang="en-IN" sz="3000" b="1" dirty="0">
                <a:solidFill>
                  <a:srgbClr val="FF0000"/>
                </a:solidFill>
                <a:effectLst/>
                <a:latin typeface="Calibri" panose="020F0502020204030204" pitchFamily="34" charset="0"/>
                <a:ea typeface="Calibri" panose="020F0502020204030204" pitchFamily="34" charset="0"/>
              </a:rPr>
              <a:t>Separation of constituents of the mixtures with more than one constituent</a:t>
            </a:r>
            <a:endParaRPr lang="en-IN" sz="3000" b="1" dirty="0">
              <a:solidFill>
                <a:srgbClr val="FF0000"/>
              </a:solidFill>
            </a:endParaRPr>
          </a:p>
        </p:txBody>
      </p:sp>
      <p:sp>
        <p:nvSpPr>
          <p:cNvPr id="3" name="Content Placeholder 2">
            <a:extLst>
              <a:ext uri="{FF2B5EF4-FFF2-40B4-BE49-F238E27FC236}">
                <a16:creationId xmlns:a16="http://schemas.microsoft.com/office/drawing/2014/main" id="{93F2589F-92B6-42FA-B057-8E6A226D9700}"/>
              </a:ext>
            </a:extLst>
          </p:cNvPr>
          <p:cNvSpPr>
            <a:spLocks noGrp="1"/>
          </p:cNvSpPr>
          <p:nvPr>
            <p:ph idx="1"/>
          </p:nvPr>
        </p:nvSpPr>
        <p:spPr>
          <a:xfrm>
            <a:off x="838200" y="3193773"/>
            <a:ext cx="10515600" cy="2983189"/>
          </a:xfrm>
        </p:spPr>
        <p:txBody>
          <a:bodyPr/>
          <a:lstStyle/>
          <a:p>
            <a:pPr marL="342900" marR="0" lvl="0" indent="-342900">
              <a:lnSpc>
                <a:spcPct val="115000"/>
              </a:lnSpc>
              <a:spcBef>
                <a:spcPts val="0"/>
              </a:spcBef>
              <a:spcAft>
                <a:spcPts val="800"/>
              </a:spcAft>
              <a:buFont typeface="Wingdings" panose="05000000000000000000" pitchFamily="2" charset="2"/>
              <a:buChar char=""/>
            </a:pPr>
            <a:r>
              <a:rPr lang="en-US" sz="24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Sand, Saw-dust and Salt: - </a:t>
            </a:r>
            <a:r>
              <a:rPr lang="en-US" sz="2400" b="1"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It involves three methods i.e., Sedimentation, Decantation and Evaporation.</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914400" marR="0">
              <a:lnSpc>
                <a:spcPct val="115000"/>
              </a:lnSpc>
              <a:spcBef>
                <a:spcPts val="0"/>
              </a:spcBef>
              <a:spcAft>
                <a:spcPts val="0"/>
              </a:spcAft>
            </a:pPr>
            <a:r>
              <a:rPr lang="en-US" sz="24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914400" marR="0">
              <a:lnSpc>
                <a:spcPct val="115000"/>
              </a:lnSpc>
              <a:spcBef>
                <a:spcPts val="0"/>
              </a:spcBef>
              <a:spcAft>
                <a:spcPts val="0"/>
              </a:spcAft>
            </a:pPr>
            <a:r>
              <a:rPr lang="en-US" sz="2400" b="1"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 </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800"/>
              </a:spcAft>
              <a:buFont typeface="Wingdings" panose="05000000000000000000" pitchFamily="2" charset="2"/>
              <a:buChar char=""/>
            </a:pPr>
            <a:r>
              <a:rPr lang="en-US" sz="24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Iron fillings, Sulphur and Common Salt: - </a:t>
            </a:r>
            <a:r>
              <a:rPr lang="en-US" sz="2400" b="1" dirty="0">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It involves three methods i.e., Magnetic Separation, Filtration, and Evaporation</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IN" dirty="0"/>
          </a:p>
        </p:txBody>
      </p:sp>
      <p:pic>
        <p:nvPicPr>
          <p:cNvPr id="4" name="Picture 2">
            <a:extLst>
              <a:ext uri="{FF2B5EF4-FFF2-40B4-BE49-F238E27FC236}">
                <a16:creationId xmlns:a16="http://schemas.microsoft.com/office/drawing/2014/main" id="{BD722D5C-E9A6-4B55-8B47-2464A2E1AA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6206" y="71436"/>
            <a:ext cx="2592042" cy="60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849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537</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Symbol</vt:lpstr>
      <vt:lpstr>Wingdings</vt:lpstr>
      <vt:lpstr>Office Theme</vt:lpstr>
      <vt:lpstr>ELEMENTS,COMPOUNDS AND MIXTURES</vt:lpstr>
      <vt:lpstr>LEARNING OBJECTIVE</vt:lpstr>
      <vt:lpstr>WARM UP QUESTIONS</vt:lpstr>
      <vt:lpstr>CHROMATOGRAPHY</vt:lpstr>
      <vt:lpstr>CHROMATOGRAPHY</vt:lpstr>
      <vt:lpstr>PAPER CHROMATOGRAPHY</vt:lpstr>
      <vt:lpstr>ADVANTAGES OF CHROMATOGRAPHY </vt:lpstr>
      <vt:lpstr> USE OF CHROMATOGRAPHY </vt:lpstr>
      <vt:lpstr>Separation of constituents of the mixtures with more than one constituent</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ELEMENTS,COMPOUNDS AND MIXTURES</dc:title>
  <dc:creator>Pradeep Pati</dc:creator>
  <cp:lastModifiedBy>Pradeep Pati</cp:lastModifiedBy>
  <cp:revision>5</cp:revision>
  <dcterms:created xsi:type="dcterms:W3CDTF">2021-04-16T15:25:20Z</dcterms:created>
  <dcterms:modified xsi:type="dcterms:W3CDTF">2021-12-18T07:28:17Z</dcterms:modified>
</cp:coreProperties>
</file>