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9" r:id="rId6"/>
    <p:sldId id="25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98743-89DB-4D85-9209-6EDAA90E96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546CF33-32E4-4E56-ADFE-E07F65BD9B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39E1F39-30C1-4B9E-81F4-845C61607C97}"/>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8D5161DD-5224-43DF-8978-075D431227E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F5D3326-85DD-4A2D-BCF6-36A7B9CE7516}"/>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020131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36FC4-7A4D-4BD6-B17A-30B5C14AD6D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885C9C1-A047-4917-AED9-6AFAA8B60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8B2DAEB-6166-4182-99F5-08DE863212B6}"/>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816E7CD8-2714-4CB2-8E61-7645597D0F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0174088-87B8-4999-A0CE-27C873DCB468}"/>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92750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4847A0-88FF-41BA-B66D-C977A9D3F9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F45D763-BCEC-40EF-BF1A-D7FE7CEAC8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DAF7191-9BD0-4E79-A1EB-370D675D331D}"/>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08DEFB69-0802-4CEE-82B5-2A969CCC297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FBDE32E-AE5F-4BA7-BE71-B894908E7FB9}"/>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357614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CFBEF-183D-48CD-9BAB-AA70CE8ABB1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10B36AE-C977-44CA-B6D6-EE3533187E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FF48F38-07AE-420F-9362-915515A0BD46}"/>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0A13DAB2-2D5E-4495-ACF5-03D2A347C4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6A2A3C-CF85-4111-9E93-67A62AB20C53}"/>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839131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70968-F940-45C2-ACAF-B929CFC5D5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6E2F31F-BC4C-458E-84B0-D608775BCD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B6647F-33CD-4267-81BD-07431787B3E5}"/>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3D063524-4F44-48C8-8E7F-45F2D05EE67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6BA230-D9A1-4A6B-9C6A-FAC51A8EB456}"/>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414897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2852D-088D-470B-8631-3426DC1A6FC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5CD4D78-0EC5-4C46-A8EA-5D400E0595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16DBEF4-EB2B-46C3-A446-22D4C0480D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D5B01EA-37C2-4308-BC33-85F136B34FA7}"/>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6" name="Footer Placeholder 5">
            <a:extLst>
              <a:ext uri="{FF2B5EF4-FFF2-40B4-BE49-F238E27FC236}">
                <a16:creationId xmlns:a16="http://schemas.microsoft.com/office/drawing/2014/main" id="{83C80F9E-8E10-45E1-BC00-33AA22165CF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A132216-E3D4-44DB-8C1F-65636A3EEAB9}"/>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1370419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AF8B-1920-4AD2-8BD7-9F6B52CB258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1841CA7-453C-4E4B-AE83-6A53F69E85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FFA3FA-60ED-4C4B-9129-53AEAE290C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47EC3E2-42F0-4034-9EB5-CDEDF1646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206359-A295-4976-883E-D74499D9C4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3C18C8B-DA44-47C9-AD91-5EF3E529EF4F}"/>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8" name="Footer Placeholder 7">
            <a:extLst>
              <a:ext uri="{FF2B5EF4-FFF2-40B4-BE49-F238E27FC236}">
                <a16:creationId xmlns:a16="http://schemas.microsoft.com/office/drawing/2014/main" id="{52051886-D88F-4680-AB4D-7639DD26E5A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B0BF4F6-8C04-4A96-AAEE-8FA29399526C}"/>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821190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CDBF1-17DD-4160-960E-725C7A750A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A49BC58-8E07-476A-B431-8060ECB7A924}"/>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4" name="Footer Placeholder 3">
            <a:extLst>
              <a:ext uri="{FF2B5EF4-FFF2-40B4-BE49-F238E27FC236}">
                <a16:creationId xmlns:a16="http://schemas.microsoft.com/office/drawing/2014/main" id="{08FB7E2E-FE11-4903-8FFE-E5E435E53D0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74CCB4E-9A20-4EF1-93D1-906184F10C21}"/>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3129610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52B37F-92A0-4127-B499-13940C63002C}"/>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3" name="Footer Placeholder 2">
            <a:extLst>
              <a:ext uri="{FF2B5EF4-FFF2-40B4-BE49-F238E27FC236}">
                <a16:creationId xmlns:a16="http://schemas.microsoft.com/office/drawing/2014/main" id="{94F8AC52-8654-4499-BB00-1C7F0F854E9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FB253C2-EB5C-4C73-8CC5-ADE2BC366D16}"/>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2467383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5966A-BA3E-49AC-AE9B-F2308274E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06CEADB-FC99-4655-A338-4406FD900B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4CA1C80-FF0F-4BE4-B881-EAA4110D72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337CF4-283F-4EFF-96B7-F8AAEFE0AA86}"/>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6" name="Footer Placeholder 5">
            <a:extLst>
              <a:ext uri="{FF2B5EF4-FFF2-40B4-BE49-F238E27FC236}">
                <a16:creationId xmlns:a16="http://schemas.microsoft.com/office/drawing/2014/main" id="{753779C3-AD28-44C8-994A-5E7D9F5DC22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04849DE-3090-4701-8BA1-A0397E60F1D4}"/>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3886702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729A0-2CA5-4547-9761-EAE7F05119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C817EF2-11C1-47F8-93EE-EC489AD494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E26070B-ACEB-41EE-9482-A4429B375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EF6315-330C-4DF9-8DD2-15AC81B23FB9}"/>
              </a:ext>
            </a:extLst>
          </p:cNvPr>
          <p:cNvSpPr>
            <a:spLocks noGrp="1"/>
          </p:cNvSpPr>
          <p:nvPr>
            <p:ph type="dt" sz="half" idx="10"/>
          </p:nvPr>
        </p:nvSpPr>
        <p:spPr/>
        <p:txBody>
          <a:bodyPr/>
          <a:lstStyle/>
          <a:p>
            <a:fld id="{3B8B83BF-0E5F-4BAB-A9F3-B39CEFDD2334}" type="datetimeFigureOut">
              <a:rPr lang="en-IN" smtClean="0"/>
              <a:t>18-12-2021</a:t>
            </a:fld>
            <a:endParaRPr lang="en-IN"/>
          </a:p>
        </p:txBody>
      </p:sp>
      <p:sp>
        <p:nvSpPr>
          <p:cNvPr id="6" name="Footer Placeholder 5">
            <a:extLst>
              <a:ext uri="{FF2B5EF4-FFF2-40B4-BE49-F238E27FC236}">
                <a16:creationId xmlns:a16="http://schemas.microsoft.com/office/drawing/2014/main" id="{5095EEE8-6C2D-413D-9EB9-B7F7D9B447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4A46F9E-F074-418C-BE16-454EAD305AAF}"/>
              </a:ext>
            </a:extLst>
          </p:cNvPr>
          <p:cNvSpPr>
            <a:spLocks noGrp="1"/>
          </p:cNvSpPr>
          <p:nvPr>
            <p:ph type="sldNum" sz="quarter" idx="12"/>
          </p:nvPr>
        </p:nvSpPr>
        <p:spPr/>
        <p:txBody>
          <a:bodyPr/>
          <a:lstStyle/>
          <a:p>
            <a:fld id="{BFD6FA48-95C6-4536-BDE9-6F9E495512FC}" type="slidenum">
              <a:rPr lang="en-IN" smtClean="0"/>
              <a:t>‹#›</a:t>
            </a:fld>
            <a:endParaRPr lang="en-IN"/>
          </a:p>
        </p:txBody>
      </p:sp>
    </p:spTree>
    <p:extLst>
      <p:ext uri="{BB962C8B-B14F-4D97-AF65-F5344CB8AC3E}">
        <p14:creationId xmlns:p14="http://schemas.microsoft.com/office/powerpoint/2010/main" val="132696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3F120-ABB9-49A4-B339-E3E81AA9D2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B6184FA-925C-46A9-AF82-FEC036CECF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6265F4-D048-4ABD-A8F8-F9A10F125F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B83BF-0E5F-4BAB-A9F3-B39CEFDD2334}" type="datetimeFigureOut">
              <a:rPr lang="en-IN" smtClean="0"/>
              <a:t>18-12-2021</a:t>
            </a:fld>
            <a:endParaRPr lang="en-IN"/>
          </a:p>
        </p:txBody>
      </p:sp>
      <p:sp>
        <p:nvSpPr>
          <p:cNvPr id="5" name="Footer Placeholder 4">
            <a:extLst>
              <a:ext uri="{FF2B5EF4-FFF2-40B4-BE49-F238E27FC236}">
                <a16:creationId xmlns:a16="http://schemas.microsoft.com/office/drawing/2014/main" id="{9A0B85EC-49C7-4B2E-887D-4EB4D24EBC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74E6725-48C1-4572-922E-AB0ECB6EA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6FA48-95C6-4536-BDE9-6F9E495512FC}" type="slidenum">
              <a:rPr lang="en-IN" smtClean="0"/>
              <a:t>‹#›</a:t>
            </a:fld>
            <a:endParaRPr lang="en-IN"/>
          </a:p>
        </p:txBody>
      </p:sp>
    </p:spTree>
    <p:extLst>
      <p:ext uri="{BB962C8B-B14F-4D97-AF65-F5344CB8AC3E}">
        <p14:creationId xmlns:p14="http://schemas.microsoft.com/office/powerpoint/2010/main" val="735228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11A80-2F5B-4596-815D-A85B55DE6E42}"/>
              </a:ext>
            </a:extLst>
          </p:cNvPr>
          <p:cNvSpPr>
            <a:spLocks noGrp="1"/>
          </p:cNvSpPr>
          <p:nvPr>
            <p:ph type="ctrTitle"/>
          </p:nvPr>
        </p:nvSpPr>
        <p:spPr>
          <a:xfrm>
            <a:off x="1524000" y="980661"/>
            <a:ext cx="9144000" cy="821635"/>
          </a:xfrm>
        </p:spPr>
        <p:txBody>
          <a:bodyPr>
            <a:normAutofit/>
          </a:bodyPr>
          <a:lstStyle/>
          <a:p>
            <a:r>
              <a:rPr lang="en-US" sz="3000" b="1" dirty="0">
                <a:solidFill>
                  <a:srgbClr val="FF0000"/>
                </a:solidFill>
                <a:latin typeface="Calibri" panose="020F0502020204030204" pitchFamily="34" charset="0"/>
                <a:cs typeface="Calibri" panose="020F0502020204030204" pitchFamily="34" charset="0"/>
              </a:rPr>
              <a:t>ELEMENTS,COMPOUNDS AND MIXTURES</a:t>
            </a:r>
            <a:endParaRPr lang="en-IN" sz="3000" dirty="0"/>
          </a:p>
        </p:txBody>
      </p:sp>
      <p:sp>
        <p:nvSpPr>
          <p:cNvPr id="3" name="Subtitle 2">
            <a:extLst>
              <a:ext uri="{FF2B5EF4-FFF2-40B4-BE49-F238E27FC236}">
                <a16:creationId xmlns:a16="http://schemas.microsoft.com/office/drawing/2014/main" id="{47B99AAB-C2D8-43DF-A6B7-53FC2D4B3B07}"/>
              </a:ext>
            </a:extLst>
          </p:cNvPr>
          <p:cNvSpPr>
            <a:spLocks noGrp="1"/>
          </p:cNvSpPr>
          <p:nvPr>
            <p:ph type="subTitle" idx="1"/>
          </p:nvPr>
        </p:nvSpPr>
        <p:spPr>
          <a:xfrm>
            <a:off x="1524000" y="2862469"/>
            <a:ext cx="9144000" cy="2395331"/>
          </a:xfrm>
        </p:spPr>
        <p:txBody>
          <a:bodyPr/>
          <a:lstStyle/>
          <a:p>
            <a:r>
              <a:rPr lang="en-US" sz="2400" b="1" dirty="0">
                <a:latin typeface="Calibri" panose="020F0502020204030204" pitchFamily="34" charset="0"/>
                <a:cs typeface="Calibri" panose="020F0502020204030204" pitchFamily="34" charset="0"/>
              </a:rPr>
              <a:t>SUBJECT-CHEMISTRY</a:t>
            </a:r>
          </a:p>
          <a:p>
            <a:r>
              <a:rPr lang="en-US" sz="2400" b="1" dirty="0">
                <a:latin typeface="Calibri" panose="020F0502020204030204" pitchFamily="34" charset="0"/>
                <a:cs typeface="Calibri" panose="020F0502020204030204" pitchFamily="34" charset="0"/>
              </a:rPr>
              <a:t>CHAPTER-03</a:t>
            </a:r>
          </a:p>
          <a:p>
            <a:r>
              <a:rPr lang="en-US" b="1" dirty="0">
                <a:latin typeface="Calibri" panose="020F0502020204030204" pitchFamily="34" charset="0"/>
                <a:cs typeface="Calibri" panose="020F0502020204030204" pitchFamily="34" charset="0"/>
              </a:rPr>
              <a:t>USE OF SEPARATING FUNNEL, FRACTIONAL DISTILLATION AND SEPARATION OF GAS-LIQUID MIXTURE  </a:t>
            </a:r>
            <a:endParaRPr lang="en-US" sz="2400"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PERIOD-7</a:t>
            </a:r>
            <a:endParaRPr lang="en-IN" sz="2400" b="1" dirty="0">
              <a:latin typeface="Calibri" panose="020F0502020204030204" pitchFamily="34" charset="0"/>
              <a:cs typeface="Calibri" panose="020F0502020204030204" pitchFamily="34" charset="0"/>
            </a:endParaRPr>
          </a:p>
          <a:p>
            <a:endParaRPr lang="en-IN" dirty="0"/>
          </a:p>
        </p:txBody>
      </p:sp>
      <p:pic>
        <p:nvPicPr>
          <p:cNvPr id="4" name="Google Shape;54;p13">
            <a:extLst>
              <a:ext uri="{FF2B5EF4-FFF2-40B4-BE49-F238E27FC236}">
                <a16:creationId xmlns:a16="http://schemas.microsoft.com/office/drawing/2014/main" id="{4CB674CC-1D81-4DC1-BD66-24070F42B923}"/>
              </a:ext>
            </a:extLst>
          </p:cNvPr>
          <p:cNvPicPr preferRelativeResize="0"/>
          <p:nvPr/>
        </p:nvPicPr>
        <p:blipFill rotWithShape="1">
          <a:blip r:embed="rId2">
            <a:alphaModFix/>
          </a:blip>
          <a:srcRect/>
          <a:stretch/>
        </p:blipFill>
        <p:spPr>
          <a:xfrm>
            <a:off x="0" y="5257800"/>
            <a:ext cx="12192000" cy="1600200"/>
          </a:xfrm>
          <a:prstGeom prst="rect">
            <a:avLst/>
          </a:prstGeom>
          <a:noFill/>
          <a:ln>
            <a:noFill/>
          </a:ln>
        </p:spPr>
      </p:pic>
      <p:pic>
        <p:nvPicPr>
          <p:cNvPr id="5" name="Picture 2">
            <a:extLst>
              <a:ext uri="{FF2B5EF4-FFF2-40B4-BE49-F238E27FC236}">
                <a16:creationId xmlns:a16="http://schemas.microsoft.com/office/drawing/2014/main" id="{3576CFA3-2FDA-499B-94E7-2B42FDC913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1979" y="220316"/>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047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DA0AB-EA8C-4067-9E88-2D1EB00CA781}"/>
              </a:ext>
            </a:extLst>
          </p:cNvPr>
          <p:cNvSpPr>
            <a:spLocks noGrp="1"/>
          </p:cNvSpPr>
          <p:nvPr>
            <p:ph type="title"/>
          </p:nvPr>
        </p:nvSpPr>
        <p:spPr>
          <a:xfrm>
            <a:off x="838200" y="1457739"/>
            <a:ext cx="10515600" cy="1152939"/>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A867504D-B288-44F7-A14A-5ECFD505DFCD}"/>
              </a:ext>
            </a:extLst>
          </p:cNvPr>
          <p:cNvSpPr>
            <a:spLocks noGrp="1"/>
          </p:cNvSpPr>
          <p:nvPr>
            <p:ph idx="1"/>
          </p:nvPr>
        </p:nvSpPr>
        <p:spPr>
          <a:xfrm>
            <a:off x="838200" y="2610677"/>
            <a:ext cx="10515600" cy="3566285"/>
          </a:xfrm>
        </p:spPr>
        <p:txBody>
          <a:bodyPr/>
          <a:lstStyle/>
          <a:p>
            <a:pPr marL="0" indent="0" algn="ctr">
              <a:buNone/>
            </a:pPr>
            <a:endParaRPr lang="en-US" dirty="0"/>
          </a:p>
          <a:p>
            <a:pPr marL="0" indent="0" algn="ctr">
              <a:buNone/>
            </a:pPr>
            <a:endParaRPr lang="en-IN" dirty="0"/>
          </a:p>
          <a:p>
            <a:pPr marL="0" indent="0" algn="ctr">
              <a:buNone/>
            </a:pPr>
            <a:endParaRPr lang="en-IN" dirty="0"/>
          </a:p>
          <a:p>
            <a:pPr marL="0" indent="0" algn="ctr">
              <a:buNone/>
            </a:pPr>
            <a:r>
              <a:rPr lang="en-IN" sz="3000" b="1" dirty="0">
                <a:solidFill>
                  <a:srgbClr val="FF0000"/>
                </a:solidFill>
              </a:rPr>
              <a:t>ODM EDUCATIONAL GROUP</a:t>
            </a:r>
          </a:p>
        </p:txBody>
      </p:sp>
      <p:pic>
        <p:nvPicPr>
          <p:cNvPr id="4" name="Picture 2">
            <a:extLst>
              <a:ext uri="{FF2B5EF4-FFF2-40B4-BE49-F238E27FC236}">
                <a16:creationId xmlns:a16="http://schemas.microsoft.com/office/drawing/2014/main" id="{72AA2C1F-222E-4862-86D9-9E80EE055C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51492" y="150951"/>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166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52C08-4E72-4884-B35F-16FDB4DD2542}"/>
              </a:ext>
            </a:extLst>
          </p:cNvPr>
          <p:cNvSpPr>
            <a:spLocks noGrp="1"/>
          </p:cNvSpPr>
          <p:nvPr>
            <p:ph type="title"/>
          </p:nvPr>
        </p:nvSpPr>
        <p:spPr/>
        <p:txBody>
          <a:bodyPr>
            <a:normAutofit/>
          </a:bodyPr>
          <a:lstStyle/>
          <a:p>
            <a:pPr algn="ctr"/>
            <a:r>
              <a:rPr lang="en-US" sz="3000" b="1" dirty="0">
                <a:solidFill>
                  <a:srgbClr val="FF0000"/>
                </a:solidFill>
                <a:latin typeface="+mn-lt"/>
              </a:rPr>
              <a:t>LEARNING OBJECTIVE</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505EA6EE-5D0D-46A0-A3F5-B79B048E66E6}"/>
              </a:ext>
            </a:extLst>
          </p:cNvPr>
          <p:cNvSpPr>
            <a:spLocks noGrp="1"/>
          </p:cNvSpPr>
          <p:nvPr>
            <p:ph idx="1"/>
          </p:nvPr>
        </p:nvSpPr>
        <p:spPr>
          <a:xfrm>
            <a:off x="838200" y="2517913"/>
            <a:ext cx="10515600" cy="3659050"/>
          </a:xfrm>
        </p:spPr>
        <p:txBody>
          <a:bodyPr/>
          <a:lstStyle/>
          <a:p>
            <a:pPr marL="0" marR="0" lvl="0" indent="0" algn="just">
              <a:lnSpc>
                <a:spcPct val="115000"/>
              </a:lnSpc>
              <a:spcBef>
                <a:spcPts val="0"/>
              </a:spcBef>
              <a:spcAft>
                <a:spcPts val="0"/>
              </a:spcAft>
              <a:buNone/>
            </a:pPr>
            <a:r>
              <a:rPr lang="en-IN" sz="2400" b="1" dirty="0">
                <a:solidFill>
                  <a:srgbClr val="FF0000"/>
                </a:solidFill>
                <a:effectLst/>
                <a:ea typeface="Arial" panose="020B0604020202020204" pitchFamily="34" charset="0"/>
              </a:rPr>
              <a:t>The students would know of the separation of Liquid-Liquid mixtures like: -</a:t>
            </a:r>
            <a:endParaRPr lang="en-IN" sz="2400" dirty="0">
              <a:solidFill>
                <a:srgbClr val="FF0000"/>
              </a:solidFill>
              <a:effectLst/>
              <a:ea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IN" sz="2400" b="1" dirty="0">
                <a:effectLst/>
                <a:ea typeface="Arial" panose="020B0604020202020204" pitchFamily="34" charset="0"/>
              </a:rPr>
              <a:t>By Separating Funnel</a:t>
            </a:r>
            <a:endParaRPr lang="en-IN" sz="2400" dirty="0">
              <a:effectLst/>
              <a:ea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IN" sz="2400" b="1" dirty="0">
                <a:effectLst/>
                <a:ea typeface="Arial" panose="020B0604020202020204" pitchFamily="34" charset="0"/>
              </a:rPr>
              <a:t>Fractional Distillation</a:t>
            </a:r>
          </a:p>
          <a:p>
            <a:pPr marL="342900" marR="0" lvl="0" indent="-342900" algn="just">
              <a:lnSpc>
                <a:spcPct val="115000"/>
              </a:lnSpc>
              <a:spcBef>
                <a:spcPts val="0"/>
              </a:spcBef>
              <a:spcAft>
                <a:spcPts val="0"/>
              </a:spcAft>
              <a:buFont typeface="Symbol" panose="05050102010706020507" pitchFamily="18" charset="2"/>
              <a:buChar char=""/>
            </a:pPr>
            <a:endParaRPr lang="en-IN" sz="2400" b="1" dirty="0">
              <a:ea typeface="Arial" panose="020B0604020202020204" pitchFamily="34" charset="0"/>
            </a:endParaRPr>
          </a:p>
          <a:p>
            <a:pPr marL="0" marR="0" lvl="0" indent="0" algn="just">
              <a:lnSpc>
                <a:spcPct val="115000"/>
              </a:lnSpc>
              <a:spcBef>
                <a:spcPts val="0"/>
              </a:spcBef>
              <a:spcAft>
                <a:spcPts val="0"/>
              </a:spcAft>
              <a:buNone/>
            </a:pPr>
            <a:endParaRPr lang="en-IN" sz="2400" dirty="0">
              <a:ea typeface="Arial" panose="020B0604020202020204" pitchFamily="34" charset="0"/>
            </a:endParaRPr>
          </a:p>
          <a:p>
            <a:pPr marL="0" marR="0" lvl="0" indent="0" algn="just">
              <a:lnSpc>
                <a:spcPct val="115000"/>
              </a:lnSpc>
              <a:spcBef>
                <a:spcPts val="0"/>
              </a:spcBef>
              <a:spcAft>
                <a:spcPts val="0"/>
              </a:spcAft>
              <a:buNone/>
            </a:pPr>
            <a:r>
              <a:rPr lang="en-IN" sz="2400" b="1" dirty="0">
                <a:solidFill>
                  <a:srgbClr val="FF0000"/>
                </a:solidFill>
                <a:effectLst/>
                <a:ea typeface="Calibri" panose="020F0502020204030204" pitchFamily="34" charset="0"/>
              </a:rPr>
              <a:t>Separation of Gas-Liquid mixtures</a:t>
            </a:r>
            <a:r>
              <a:rPr lang="en-IN" sz="2200" b="1" dirty="0">
                <a:solidFill>
                  <a:srgbClr val="FF0000"/>
                </a:solidFill>
                <a:effectLst/>
                <a:latin typeface="Calibri" panose="020F0502020204030204" pitchFamily="34" charset="0"/>
                <a:ea typeface="Calibri" panose="020F0502020204030204" pitchFamily="34" charset="0"/>
              </a:rPr>
              <a:t>.</a:t>
            </a:r>
            <a:endParaRPr lang="en-IN" sz="2200" dirty="0">
              <a:solidFill>
                <a:srgbClr val="FF0000"/>
              </a:solidFill>
            </a:endParaRPr>
          </a:p>
        </p:txBody>
      </p:sp>
      <p:pic>
        <p:nvPicPr>
          <p:cNvPr id="4" name="Picture 2">
            <a:extLst>
              <a:ext uri="{FF2B5EF4-FFF2-40B4-BE49-F238E27FC236}">
                <a16:creationId xmlns:a16="http://schemas.microsoft.com/office/drawing/2014/main" id="{C6421305-3C18-46FD-B0EC-BBEBC6D1F5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5719" y="365125"/>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3985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8F882-194D-423E-B1E9-9DE1BB642D50}"/>
              </a:ext>
            </a:extLst>
          </p:cNvPr>
          <p:cNvSpPr>
            <a:spLocks noGrp="1"/>
          </p:cNvSpPr>
          <p:nvPr>
            <p:ph type="title"/>
          </p:nvPr>
        </p:nvSpPr>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WARM UP QUESTIONS</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6333A6B-C007-4479-A5AE-9839A88ACCCA}"/>
              </a:ext>
            </a:extLst>
          </p:cNvPr>
          <p:cNvSpPr>
            <a:spLocks noGrp="1"/>
          </p:cNvSpPr>
          <p:nvPr>
            <p:ph idx="1"/>
          </p:nvPr>
        </p:nvSpPr>
        <p:spPr>
          <a:xfrm>
            <a:off x="838200" y="2319129"/>
            <a:ext cx="10515600" cy="3857833"/>
          </a:xfrm>
        </p:spPr>
        <p:txBody>
          <a:bodyPr>
            <a:normAutofit/>
          </a:bodyPr>
          <a:lstStyle/>
          <a:p>
            <a:r>
              <a:rPr lang="en-US" sz="2400" b="1" dirty="0">
                <a:latin typeface="Calibri" panose="020F0502020204030204" pitchFamily="34" charset="0"/>
                <a:cs typeface="Calibri" panose="020F0502020204030204" pitchFamily="34" charset="0"/>
              </a:rPr>
              <a:t>How to separate a mixture of water and oil?</a:t>
            </a:r>
          </a:p>
          <a:p>
            <a:r>
              <a:rPr lang="en-US" sz="2400" b="1" dirty="0">
                <a:latin typeface="Calibri" panose="020F0502020204030204" pitchFamily="34" charset="0"/>
                <a:cs typeface="Calibri" panose="020F0502020204030204" pitchFamily="34" charset="0"/>
              </a:rPr>
              <a:t>How do we get petrol from the crude oil?</a:t>
            </a:r>
          </a:p>
          <a:p>
            <a:r>
              <a:rPr lang="en-US" sz="2400" b="1" dirty="0">
                <a:latin typeface="Calibri" panose="020F0502020204030204" pitchFamily="34" charset="0"/>
                <a:cs typeface="Calibri" panose="020F0502020204030204" pitchFamily="34" charset="0"/>
              </a:rPr>
              <a:t>What do one mean by a fractionating column?</a:t>
            </a:r>
          </a:p>
        </p:txBody>
      </p:sp>
      <p:pic>
        <p:nvPicPr>
          <p:cNvPr id="4" name="Picture 2">
            <a:extLst>
              <a:ext uri="{FF2B5EF4-FFF2-40B4-BE49-F238E27FC236}">
                <a16:creationId xmlns:a16="http://schemas.microsoft.com/office/drawing/2014/main" id="{29D33B33-9A8F-42EE-84B1-F58BE20B1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28492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75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F8386-02A3-4036-B3CC-4E3E4F475CED}"/>
              </a:ext>
            </a:extLst>
          </p:cNvPr>
          <p:cNvSpPr>
            <a:spLocks noGrp="1"/>
          </p:cNvSpPr>
          <p:nvPr>
            <p:ph type="title"/>
          </p:nvPr>
        </p:nvSpPr>
        <p:spPr/>
        <p:txBody>
          <a:bodyPr>
            <a:normAutofit/>
          </a:bodyPr>
          <a:lstStyle/>
          <a:p>
            <a:pPr algn="ctr"/>
            <a:r>
              <a:rPr lang="en-US" sz="3000" b="1" dirty="0">
                <a:solidFill>
                  <a:srgbClr val="FF0000"/>
                </a:solidFill>
                <a:latin typeface="+mn-lt"/>
              </a:rPr>
              <a:t>SEPARATION USING SEPARATING FUNNEL</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875163CA-DFB9-4FC2-8BA5-ECCE66AF7D42}"/>
              </a:ext>
            </a:extLst>
          </p:cNvPr>
          <p:cNvSpPr>
            <a:spLocks noGrp="1"/>
          </p:cNvSpPr>
          <p:nvPr>
            <p:ph idx="1"/>
          </p:nvPr>
        </p:nvSpPr>
        <p:spPr>
          <a:xfrm>
            <a:off x="775252" y="1612899"/>
            <a:ext cx="6632713" cy="4879976"/>
          </a:xfrm>
        </p:spPr>
        <p:txBody>
          <a:bodyPr>
            <a:normAutofit/>
          </a:bodyPr>
          <a:lstStyle/>
          <a:p>
            <a:pPr marL="0" marR="0" indent="0">
              <a:lnSpc>
                <a:spcPct val="115000"/>
              </a:lnSpc>
              <a:spcBef>
                <a:spcPts val="0"/>
              </a:spcBef>
              <a:spcAft>
                <a:spcPts val="0"/>
              </a:spcAft>
              <a:buNone/>
            </a:pPr>
            <a:r>
              <a:rPr lang="en-IN" sz="2400" b="1" dirty="0">
                <a:solidFill>
                  <a:srgbClr val="00B0F0"/>
                </a:solidFill>
                <a:effectLst/>
                <a:latin typeface="Calibri" panose="020F0502020204030204" pitchFamily="34" charset="0"/>
                <a:ea typeface="Times New Roman" panose="02020603050405020304" pitchFamily="18" charset="0"/>
                <a:cs typeface="Calibri" panose="020F0502020204030204" pitchFamily="34" charset="0"/>
              </a:rPr>
              <a:t>Separating funnel:</a:t>
            </a:r>
          </a:p>
          <a:p>
            <a:pPr marL="0" marR="0" indent="0">
              <a:lnSpc>
                <a:spcPct val="115000"/>
              </a:lnSpc>
              <a:spcBef>
                <a:spcPts val="0"/>
              </a:spcBef>
              <a:spcAft>
                <a:spcPts val="0"/>
              </a:spcAft>
              <a:buNone/>
            </a:pPr>
            <a:endParaRPr lang="en-IN" sz="2400" b="1" dirty="0">
              <a:solidFill>
                <a:srgbClr val="696969"/>
              </a:solidFill>
              <a:effectLst/>
              <a:latin typeface="Calibri" panose="020F0502020204030204" pitchFamily="34" charset="0"/>
              <a:ea typeface="Times New Roman" panose="02020603050405020304" pitchFamily="18" charset="0"/>
            </a:endParaRPr>
          </a:p>
          <a:p>
            <a:pPr marL="0" marR="0" indent="0">
              <a:lnSpc>
                <a:spcPct val="115000"/>
              </a:lnSpc>
              <a:spcBef>
                <a:spcPts val="0"/>
              </a:spcBef>
              <a:spcAft>
                <a:spcPts val="0"/>
              </a:spcAft>
              <a:buNone/>
            </a:pPr>
            <a:r>
              <a:rPr lang="en-IN" sz="2400" b="1" dirty="0">
                <a:solidFill>
                  <a:srgbClr val="696969"/>
                </a:solidFill>
                <a:effectLst/>
                <a:latin typeface="Calibri" panose="020F0502020204030204" pitchFamily="34" charset="0"/>
                <a:ea typeface="Times New Roman" panose="02020603050405020304" pitchFamily="18" charset="0"/>
              </a:rPr>
              <a:t> When two liquids do not mix, they form two separate layers and are known as immiscible liquids. These two liquids can be separated by using a separating funnel.</a:t>
            </a:r>
            <a:br>
              <a:rPr lang="en-IN" sz="2400" b="1" dirty="0">
                <a:solidFill>
                  <a:srgbClr val="696969"/>
                </a:solidFill>
                <a:effectLst/>
                <a:latin typeface="Calibri" panose="020F0502020204030204" pitchFamily="34" charset="0"/>
                <a:ea typeface="Times New Roman" panose="02020603050405020304" pitchFamily="18" charset="0"/>
              </a:rPr>
            </a:br>
            <a:br>
              <a:rPr lang="en-IN" sz="2400" b="1" dirty="0">
                <a:solidFill>
                  <a:srgbClr val="696969"/>
                </a:solidFill>
                <a:effectLst/>
                <a:latin typeface="Calibri" panose="020F0502020204030204" pitchFamily="34" charset="0"/>
                <a:ea typeface="Times New Roman" panose="02020603050405020304" pitchFamily="18" charset="0"/>
              </a:rPr>
            </a:br>
            <a:endParaRPr lang="en-IN" sz="2400" dirty="0"/>
          </a:p>
        </p:txBody>
      </p:sp>
      <p:pic>
        <p:nvPicPr>
          <p:cNvPr id="4" name="Picture 3">
            <a:extLst>
              <a:ext uri="{FF2B5EF4-FFF2-40B4-BE49-F238E27FC236}">
                <a16:creationId xmlns:a16="http://schemas.microsoft.com/office/drawing/2014/main" id="{47FB9539-7463-436E-A216-14E1919A395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07966" y="2358887"/>
            <a:ext cx="4386262" cy="4133987"/>
          </a:xfrm>
          <a:prstGeom prst="rect">
            <a:avLst/>
          </a:prstGeom>
          <a:noFill/>
          <a:ln>
            <a:noFill/>
          </a:ln>
        </p:spPr>
      </p:pic>
      <p:pic>
        <p:nvPicPr>
          <p:cNvPr id="5" name="Picture 2">
            <a:extLst>
              <a:ext uri="{FF2B5EF4-FFF2-40B4-BE49-F238E27FC236}">
                <a16:creationId xmlns:a16="http://schemas.microsoft.com/office/drawing/2014/main" id="{80CDBB00-1B90-4AB1-BA57-DC3E3D01DF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6985" y="60324"/>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0499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9FFD-A4A3-40BA-A0F6-A1A89B757F2A}"/>
              </a:ext>
            </a:extLst>
          </p:cNvPr>
          <p:cNvSpPr>
            <a:spLocks noGrp="1"/>
          </p:cNvSpPr>
          <p:nvPr>
            <p:ph type="title"/>
          </p:nvPr>
        </p:nvSpPr>
        <p:spPr/>
        <p:txBody>
          <a:bodyPr>
            <a:normAutofit/>
          </a:bodyPr>
          <a:lstStyle/>
          <a:p>
            <a:pPr algn="ctr"/>
            <a:r>
              <a:rPr lang="en-US" sz="3000" b="1" dirty="0">
                <a:solidFill>
                  <a:srgbClr val="FF0000"/>
                </a:solidFill>
                <a:latin typeface="+mn-lt"/>
              </a:rPr>
              <a:t>SEPARATING USING A SEPARATING FUNNEL</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F292A8CB-06C1-403D-AFFC-DCE1AD495F02}"/>
              </a:ext>
            </a:extLst>
          </p:cNvPr>
          <p:cNvSpPr>
            <a:spLocks noGrp="1"/>
          </p:cNvSpPr>
          <p:nvPr>
            <p:ph idx="1"/>
          </p:nvPr>
        </p:nvSpPr>
        <p:spPr>
          <a:xfrm>
            <a:off x="838200" y="1444487"/>
            <a:ext cx="6516757" cy="5168348"/>
          </a:xfrm>
        </p:spPr>
        <p:txBody>
          <a:bodyPr>
            <a:normAutofit lnSpcReduction="10000"/>
          </a:bodyPr>
          <a:lstStyle/>
          <a:p>
            <a:r>
              <a:rPr lang="en-IN" sz="2400" b="1" dirty="0">
                <a:solidFill>
                  <a:srgbClr val="696969"/>
                </a:solidFill>
                <a:effectLst/>
                <a:latin typeface="Calibri" panose="020F0502020204030204" pitchFamily="34" charset="0"/>
                <a:ea typeface="Times New Roman" panose="02020603050405020304" pitchFamily="18" charset="0"/>
              </a:rPr>
              <a:t>A separating funnel is a special type of glass funnel, which has a stopcock in its stem to regulate the flow of liquid. It will separate the immiscible liquids into two distinct layers depending on their densities. The heavier liquid forms the lower layer while the lighter one forms the upper layer. Remove the stopper and open the tap to run the lower layer into a beaker. You will be left behind with just the upper layer in the funnel. Collect this liquid into another beaker.</a:t>
            </a:r>
            <a:br>
              <a:rPr lang="en-IN" sz="2400" b="1" dirty="0">
                <a:solidFill>
                  <a:srgbClr val="696969"/>
                </a:solidFill>
                <a:effectLst/>
                <a:latin typeface="Calibri" panose="020F0502020204030204" pitchFamily="34" charset="0"/>
                <a:ea typeface="Times New Roman" panose="02020603050405020304" pitchFamily="18" charset="0"/>
              </a:rPr>
            </a:br>
            <a:br>
              <a:rPr lang="en-IN" sz="2400" b="1" dirty="0">
                <a:solidFill>
                  <a:srgbClr val="696969"/>
                </a:solidFill>
                <a:effectLst/>
                <a:latin typeface="Calibri" panose="020F0502020204030204" pitchFamily="34" charset="0"/>
                <a:ea typeface="Times New Roman" panose="02020603050405020304" pitchFamily="18" charset="0"/>
              </a:rPr>
            </a:br>
            <a:r>
              <a:rPr lang="en-IN" sz="2400" b="1" dirty="0">
                <a:solidFill>
                  <a:srgbClr val="696969"/>
                </a:solidFill>
                <a:effectLst/>
                <a:latin typeface="Calibri" panose="020F0502020204030204" pitchFamily="34" charset="0"/>
                <a:ea typeface="Times New Roman" panose="02020603050405020304" pitchFamily="18" charset="0"/>
              </a:rPr>
              <a:t>Examples: Kerosene and water mixture is separated by using separating funnel method.</a:t>
            </a:r>
            <a:br>
              <a:rPr lang="en-IN" sz="2400" b="1" dirty="0">
                <a:solidFill>
                  <a:srgbClr val="696969"/>
                </a:solidFill>
                <a:effectLst/>
                <a:latin typeface="Calibri" panose="020F0502020204030204" pitchFamily="34" charset="0"/>
                <a:ea typeface="Times New Roman" panose="02020603050405020304" pitchFamily="18" charset="0"/>
              </a:rPr>
            </a:br>
            <a:r>
              <a:rPr lang="en-IN" sz="2400" b="1" dirty="0">
                <a:solidFill>
                  <a:srgbClr val="696969"/>
                </a:solidFill>
                <a:effectLst/>
                <a:latin typeface="Calibri" panose="020F0502020204030204" pitchFamily="34" charset="0"/>
                <a:ea typeface="Times New Roman" panose="02020603050405020304" pitchFamily="18" charset="0"/>
              </a:rPr>
              <a:t>This method is also used to extract iron from its ore.</a:t>
            </a:r>
            <a:br>
              <a:rPr lang="en-IN" sz="2400" b="1" dirty="0">
                <a:solidFill>
                  <a:srgbClr val="696969"/>
                </a:solidFill>
                <a:effectLst/>
                <a:latin typeface="Calibri" panose="020F0502020204030204" pitchFamily="34" charset="0"/>
                <a:ea typeface="Times New Roman" panose="02020603050405020304" pitchFamily="18" charset="0"/>
              </a:rPr>
            </a:br>
            <a:endParaRPr lang="en-IN" sz="2400" dirty="0"/>
          </a:p>
        </p:txBody>
      </p:sp>
      <p:pic>
        <p:nvPicPr>
          <p:cNvPr id="4" name="Picture 3">
            <a:extLst>
              <a:ext uri="{FF2B5EF4-FFF2-40B4-BE49-F238E27FC236}">
                <a16:creationId xmlns:a16="http://schemas.microsoft.com/office/drawing/2014/main" id="{2B24DDDB-E56A-4503-B3CC-D362340614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604263" y="1825625"/>
            <a:ext cx="4386262" cy="4667250"/>
          </a:xfrm>
          <a:prstGeom prst="rect">
            <a:avLst/>
          </a:prstGeom>
          <a:noFill/>
          <a:ln>
            <a:noFill/>
          </a:ln>
        </p:spPr>
      </p:pic>
      <p:pic>
        <p:nvPicPr>
          <p:cNvPr id="5" name="Picture 2">
            <a:extLst>
              <a:ext uri="{FF2B5EF4-FFF2-40B4-BE49-F238E27FC236}">
                <a16:creationId xmlns:a16="http://schemas.microsoft.com/office/drawing/2014/main" id="{7E4D51B7-D7EB-47E2-9756-0223B80784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1248" y="57530"/>
            <a:ext cx="2592042" cy="615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5953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5EDB-984F-44A7-863D-025D08302740}"/>
              </a:ext>
            </a:extLst>
          </p:cNvPr>
          <p:cNvSpPr>
            <a:spLocks noGrp="1"/>
          </p:cNvSpPr>
          <p:nvPr>
            <p:ph type="title"/>
          </p:nvPr>
        </p:nvSpPr>
        <p:spPr/>
        <p:txBody>
          <a:bodyPr>
            <a:normAutofit/>
          </a:bodyPr>
          <a:lstStyle/>
          <a:p>
            <a:pPr algn="ctr"/>
            <a:r>
              <a:rPr lang="en-US" sz="3000" b="1" dirty="0">
                <a:solidFill>
                  <a:srgbClr val="FF0000"/>
                </a:solidFill>
                <a:latin typeface="+mn-lt"/>
              </a:rPr>
              <a:t>FRACTIONAL DISTILLATION</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A2FB6D39-CF8B-4BD5-8A5A-EAD2A7CB1141}"/>
              </a:ext>
            </a:extLst>
          </p:cNvPr>
          <p:cNvSpPr>
            <a:spLocks noGrp="1"/>
          </p:cNvSpPr>
          <p:nvPr>
            <p:ph idx="1"/>
          </p:nvPr>
        </p:nvSpPr>
        <p:spPr>
          <a:xfrm>
            <a:off x="463826" y="1931642"/>
            <a:ext cx="6453809" cy="4667250"/>
          </a:xfrm>
        </p:spPr>
        <p:txBody>
          <a:bodyPr>
            <a:normAutofit/>
          </a:bodyPr>
          <a:lstStyle/>
          <a:p>
            <a:pPr marL="0" marR="0">
              <a:lnSpc>
                <a:spcPct val="115000"/>
              </a:lnSpc>
              <a:spcBef>
                <a:spcPts val="0"/>
              </a:spcBef>
              <a:spcAft>
                <a:spcPts val="0"/>
              </a:spcAft>
            </a:pPr>
            <a:r>
              <a:rPr lang="en-IN" sz="24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Fractional distillation method:</a:t>
            </a:r>
          </a:p>
          <a:p>
            <a:pPr marL="0" marR="0" indent="0">
              <a:lnSpc>
                <a:spcPct val="115000"/>
              </a:lnSpc>
              <a:spcBef>
                <a:spcPts val="0"/>
              </a:spcBef>
              <a:spcAft>
                <a:spcPts val="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b="1" dirty="0">
                <a:solidFill>
                  <a:srgbClr val="696969"/>
                </a:solidFill>
                <a:effectLst/>
                <a:latin typeface="Calibri" panose="020F0502020204030204" pitchFamily="34" charset="0"/>
                <a:ea typeface="Times New Roman" panose="02020603050405020304" pitchFamily="18" charset="0"/>
              </a:rPr>
              <a:t> </a:t>
            </a:r>
            <a:r>
              <a:rPr lang="en-IN" sz="2400" b="1" dirty="0">
                <a:solidFill>
                  <a:srgbClr val="696969"/>
                </a:solidFill>
                <a:effectLst/>
                <a:latin typeface="Calibri" panose="020F0502020204030204" pitchFamily="34" charset="0"/>
                <a:ea typeface="Times New Roman" panose="02020603050405020304" pitchFamily="18" charset="0"/>
              </a:rPr>
              <a:t>In case the difference in the boiling points of the liquids is less than 25K temperature, we use the fractional distillation method.</a:t>
            </a:r>
            <a:br>
              <a:rPr lang="en-IN" sz="2400" b="1" dirty="0">
                <a:solidFill>
                  <a:srgbClr val="696969"/>
                </a:solidFill>
                <a:effectLst/>
                <a:latin typeface="Calibri" panose="020F0502020204030204" pitchFamily="34" charset="0"/>
                <a:ea typeface="Times New Roman" panose="02020603050405020304" pitchFamily="18" charset="0"/>
              </a:rPr>
            </a:br>
            <a:r>
              <a:rPr lang="en-IN" sz="2400" b="1" dirty="0">
                <a:solidFill>
                  <a:srgbClr val="696969"/>
                </a:solidFill>
                <a:effectLst/>
                <a:latin typeface="Calibri" panose="020F0502020204030204" pitchFamily="34" charset="0"/>
                <a:ea typeface="Times New Roman" panose="02020603050405020304" pitchFamily="18" charset="0"/>
              </a:rPr>
              <a:t>The apparatus is almost the same as used in distillation. The only difference is that a fractioning column is fitted in between the distillation flask and the condenser. </a:t>
            </a:r>
            <a:br>
              <a:rPr lang="en-IN" sz="2400" b="1" dirty="0">
                <a:solidFill>
                  <a:srgbClr val="696969"/>
                </a:solidFill>
                <a:effectLst/>
                <a:latin typeface="Calibri" panose="020F0502020204030204" pitchFamily="34" charset="0"/>
                <a:ea typeface="Times New Roman" panose="02020603050405020304" pitchFamily="18" charset="0"/>
              </a:rPr>
            </a:br>
            <a:br>
              <a:rPr lang="en-IN" sz="2400" b="1" dirty="0">
                <a:solidFill>
                  <a:srgbClr val="696969"/>
                </a:solidFill>
                <a:effectLst/>
                <a:latin typeface="Calibri" panose="020F0502020204030204" pitchFamily="34" charset="0"/>
                <a:ea typeface="Times New Roman" panose="02020603050405020304" pitchFamily="18" charset="0"/>
              </a:rPr>
            </a:br>
            <a:endParaRPr lang="en-IN" sz="2400" dirty="0"/>
          </a:p>
        </p:txBody>
      </p:sp>
      <p:pic>
        <p:nvPicPr>
          <p:cNvPr id="4" name="Picture 3">
            <a:extLst>
              <a:ext uri="{FF2B5EF4-FFF2-40B4-BE49-F238E27FC236}">
                <a16:creationId xmlns:a16="http://schemas.microsoft.com/office/drawing/2014/main" id="{A5ED3C0B-8756-457D-876C-B526059636C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22435" y="1690689"/>
            <a:ext cx="4630805" cy="5067920"/>
          </a:xfrm>
          <a:prstGeom prst="rect">
            <a:avLst/>
          </a:prstGeom>
          <a:noFill/>
          <a:ln>
            <a:noFill/>
          </a:ln>
        </p:spPr>
      </p:pic>
      <p:pic>
        <p:nvPicPr>
          <p:cNvPr id="5" name="Picture 2">
            <a:extLst>
              <a:ext uri="{FF2B5EF4-FFF2-40B4-BE49-F238E27FC236}">
                <a16:creationId xmlns:a16="http://schemas.microsoft.com/office/drawing/2014/main" id="{4377F754-7D16-46D4-A34D-787C74769F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0467" y="237848"/>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928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C14AF-3580-45F3-89AD-70A52E9453C6}"/>
              </a:ext>
            </a:extLst>
          </p:cNvPr>
          <p:cNvSpPr>
            <a:spLocks noGrp="1"/>
          </p:cNvSpPr>
          <p:nvPr>
            <p:ph type="title"/>
          </p:nvPr>
        </p:nvSpPr>
        <p:spPr/>
        <p:txBody>
          <a:bodyPr>
            <a:normAutofit/>
          </a:bodyPr>
          <a:lstStyle/>
          <a:p>
            <a:pPr algn="ctr"/>
            <a:r>
              <a:rPr lang="en-US" sz="3000" b="1" dirty="0">
                <a:solidFill>
                  <a:srgbClr val="FF0000"/>
                </a:solidFill>
                <a:latin typeface="+mn-lt"/>
              </a:rPr>
              <a:t>EXAMPLE OF FRACTIONAL DISTILLATION</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44DCC126-9AE8-4468-9F00-3BCF6AFDB84F}"/>
              </a:ext>
            </a:extLst>
          </p:cNvPr>
          <p:cNvSpPr>
            <a:spLocks noGrp="1"/>
          </p:cNvSpPr>
          <p:nvPr>
            <p:ph idx="1"/>
          </p:nvPr>
        </p:nvSpPr>
        <p:spPr>
          <a:xfrm>
            <a:off x="838200" y="1690689"/>
            <a:ext cx="10515600" cy="4486274"/>
          </a:xfrm>
        </p:spPr>
        <p:txBody>
          <a:bodyPr>
            <a:normAutofit/>
          </a:bodyPr>
          <a:lstStyle/>
          <a:p>
            <a:pPr marL="0" indent="0">
              <a:buNone/>
            </a:pPr>
            <a:r>
              <a:rPr lang="en-IN" sz="2400" b="1" dirty="0">
                <a:solidFill>
                  <a:srgbClr val="696969"/>
                </a:solidFill>
                <a:effectLst/>
                <a:ea typeface="Times New Roman" panose="02020603050405020304" pitchFamily="18" charset="0"/>
              </a:rPr>
              <a:t>Example: A mixture of n-hexane and n-heptane can be separated through the process of fractional distillation.</a:t>
            </a:r>
            <a:br>
              <a:rPr lang="en-IN" sz="2400" b="1" dirty="0">
                <a:solidFill>
                  <a:srgbClr val="696969"/>
                </a:solidFill>
                <a:effectLst/>
                <a:ea typeface="Times New Roman" panose="02020603050405020304" pitchFamily="18" charset="0"/>
              </a:rPr>
            </a:br>
            <a:r>
              <a:rPr lang="en-IN" sz="2400" b="1" dirty="0">
                <a:solidFill>
                  <a:srgbClr val="696969"/>
                </a:solidFill>
                <a:effectLst/>
                <a:ea typeface="Times New Roman" panose="02020603050405020304" pitchFamily="18" charset="0"/>
              </a:rPr>
              <a:t>Put the mixture into a distillation flask. Heat the mixture. The vapours of, n-hexane has a lower boiling point pass through and get condensed in the condenser. n-heptane, which has a higher boiling point, condenses and flows back into the distillation flask</a:t>
            </a:r>
          </a:p>
          <a:p>
            <a:pPr marL="0" indent="0">
              <a:buNone/>
            </a:pPr>
            <a:r>
              <a:rPr lang="en-IN" sz="2400" b="1" dirty="0">
                <a:solidFill>
                  <a:srgbClr val="696969"/>
                </a:solidFill>
                <a:effectLst/>
                <a:ea typeface="Times New Roman" panose="02020603050405020304" pitchFamily="18" charset="0"/>
              </a:rPr>
              <a:t>The gases in the air are separated from one another by the fractional distillation of liquid air.</a:t>
            </a:r>
            <a:br>
              <a:rPr lang="en-IN" sz="2400" b="1" dirty="0">
                <a:solidFill>
                  <a:srgbClr val="696969"/>
                </a:solidFill>
                <a:effectLst/>
                <a:ea typeface="Times New Roman" panose="02020603050405020304" pitchFamily="18" charset="0"/>
              </a:rPr>
            </a:br>
            <a:r>
              <a:rPr lang="en-IN" sz="2400" b="1" dirty="0">
                <a:solidFill>
                  <a:srgbClr val="696969"/>
                </a:solidFill>
                <a:effectLst/>
                <a:ea typeface="Times New Roman" panose="02020603050405020304" pitchFamily="18" charset="0"/>
              </a:rPr>
              <a:t>Air is made up of different gases like nitrogen, oxygen and carbon dioxide. These gases are separated from one another by the fractional distillation of liquid air.</a:t>
            </a:r>
            <a:br>
              <a:rPr lang="en-IN" sz="2400" b="1" dirty="0">
                <a:solidFill>
                  <a:srgbClr val="696969"/>
                </a:solidFill>
                <a:effectLst/>
                <a:ea typeface="Times New Roman" panose="02020603050405020304" pitchFamily="18" charset="0"/>
              </a:rPr>
            </a:br>
            <a:br>
              <a:rPr lang="en-IN" sz="2400" b="1" dirty="0">
                <a:solidFill>
                  <a:srgbClr val="696969"/>
                </a:solidFill>
                <a:effectLst/>
                <a:ea typeface="Times New Roman" panose="02020603050405020304" pitchFamily="18" charset="0"/>
              </a:rPr>
            </a:br>
            <a:endParaRPr lang="en-IN" sz="2400" dirty="0"/>
          </a:p>
          <a:p>
            <a:endParaRPr lang="en-IN" dirty="0"/>
          </a:p>
        </p:txBody>
      </p:sp>
      <p:pic>
        <p:nvPicPr>
          <p:cNvPr id="4" name="Picture 2">
            <a:extLst>
              <a:ext uri="{FF2B5EF4-FFF2-40B4-BE49-F238E27FC236}">
                <a16:creationId xmlns:a16="http://schemas.microsoft.com/office/drawing/2014/main" id="{BCD5B1E7-7DAA-4EAB-BF02-B18C627A95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365124"/>
            <a:ext cx="2592042" cy="615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7411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A96E-EAEE-44E4-8620-8CD4811C4012}"/>
              </a:ext>
            </a:extLst>
          </p:cNvPr>
          <p:cNvSpPr>
            <a:spLocks noGrp="1"/>
          </p:cNvSpPr>
          <p:nvPr>
            <p:ph type="title"/>
          </p:nvPr>
        </p:nvSpPr>
        <p:spPr>
          <a:xfrm>
            <a:off x="838200" y="1192697"/>
            <a:ext cx="10515600" cy="497992"/>
          </a:xfrm>
        </p:spPr>
        <p:txBody>
          <a:bodyPr>
            <a:normAutofit fontScale="90000"/>
          </a:bodyPr>
          <a:lstStyle/>
          <a:p>
            <a:pPr algn="ctr"/>
            <a:r>
              <a:rPr lang="en-US" sz="3000" b="1" dirty="0">
                <a:solidFill>
                  <a:srgbClr val="FF0000"/>
                </a:solidFill>
                <a:latin typeface="+mn-lt"/>
              </a:rPr>
              <a:t>SEPARATION OF GAS-LIQUID MIXTURE</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77754C86-CDFE-4D3D-A1A5-9425E6FD7264}"/>
              </a:ext>
            </a:extLst>
          </p:cNvPr>
          <p:cNvSpPr>
            <a:spLocks noGrp="1"/>
          </p:cNvSpPr>
          <p:nvPr>
            <p:ph idx="1"/>
          </p:nvPr>
        </p:nvSpPr>
        <p:spPr>
          <a:xfrm>
            <a:off x="838200" y="2610678"/>
            <a:ext cx="10515600" cy="3566284"/>
          </a:xfrm>
        </p:spPr>
        <p:txBody>
          <a:bodyPr>
            <a:normAutofit/>
          </a:bodyPr>
          <a:lstStyle/>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A mixture of gas in liquid can be separated by heating.</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Dissolved gas escapes from the liquid on heating.</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IN" sz="2400" b="1" dirty="0">
                <a:effectLst/>
                <a:latin typeface="Calibri" panose="020F0502020204030204" pitchFamily="34" charset="0"/>
                <a:ea typeface="Calibri" panose="020F0502020204030204" pitchFamily="34" charset="0"/>
              </a:rPr>
              <a:t>Example: - Drinking water contains air dissolved in it. When it is boiled, air escapes and so the boiling water becomes tasteless</a:t>
            </a:r>
            <a:endParaRPr lang="en-IN" sz="2400" dirty="0"/>
          </a:p>
        </p:txBody>
      </p:sp>
      <p:pic>
        <p:nvPicPr>
          <p:cNvPr id="4" name="Picture 2">
            <a:extLst>
              <a:ext uri="{FF2B5EF4-FFF2-40B4-BE49-F238E27FC236}">
                <a16:creationId xmlns:a16="http://schemas.microsoft.com/office/drawing/2014/main" id="{3D57B4EC-7CA1-425C-B4FF-5A7D052897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2709" y="194644"/>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095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A8DDE-ED22-493B-A60F-5066D724A770}"/>
              </a:ext>
            </a:extLst>
          </p:cNvPr>
          <p:cNvSpPr>
            <a:spLocks noGrp="1"/>
          </p:cNvSpPr>
          <p:nvPr>
            <p:ph type="title"/>
          </p:nvPr>
        </p:nvSpPr>
        <p:spPr/>
        <p:txBody>
          <a:bodyPr>
            <a:normAutofit/>
          </a:bodyPr>
          <a:lstStyle/>
          <a:p>
            <a:pPr algn="ctr"/>
            <a:r>
              <a:rPr lang="en-US" sz="3000" b="1" dirty="0">
                <a:solidFill>
                  <a:srgbClr val="FF0000"/>
                </a:solidFill>
                <a:latin typeface="+mn-lt"/>
              </a:rPr>
              <a:t>HOME ASSIGNMENT</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F43D1CE4-2826-45BA-B221-BF266DED9E53}"/>
              </a:ext>
            </a:extLst>
          </p:cNvPr>
          <p:cNvSpPr>
            <a:spLocks noGrp="1"/>
          </p:cNvSpPr>
          <p:nvPr>
            <p:ph idx="1"/>
          </p:nvPr>
        </p:nvSpPr>
        <p:spPr>
          <a:xfrm>
            <a:off x="838200" y="2372139"/>
            <a:ext cx="10515600" cy="3804824"/>
          </a:xfrm>
        </p:spPr>
        <p:txBody>
          <a:bodyPr/>
          <a:lstStyle/>
          <a:p>
            <a:r>
              <a:rPr lang="en-IN" sz="2400" b="1" dirty="0">
                <a:effectLst/>
                <a:latin typeface="Calibri" panose="020F0502020204030204" pitchFamily="34" charset="0"/>
                <a:ea typeface="Calibri" panose="020F0502020204030204" pitchFamily="34" charset="0"/>
              </a:rPr>
              <a:t>Exercise -II Q6 &amp; Q7</a:t>
            </a:r>
          </a:p>
          <a:p>
            <a:r>
              <a:rPr lang="en-IN" sz="2400" b="1" dirty="0">
                <a:latin typeface="Calibri" panose="020F0502020204030204" pitchFamily="34" charset="0"/>
                <a:ea typeface="Calibri" panose="020F0502020204030204" pitchFamily="34" charset="0"/>
              </a:rPr>
              <a:t>What do you mean by Fractional Distillation. Mention its principle. Give an example.</a:t>
            </a:r>
          </a:p>
          <a:p>
            <a:r>
              <a:rPr lang="en-IN" sz="2400" b="1" dirty="0">
                <a:effectLst/>
                <a:latin typeface="Calibri" panose="020F0502020204030204" pitchFamily="34" charset="0"/>
                <a:ea typeface="Calibri" panose="020F0502020204030204" pitchFamily="34" charset="0"/>
              </a:rPr>
              <a:t>Explain how can you separate a mixture of M</a:t>
            </a:r>
            <a:r>
              <a:rPr lang="en-IN" sz="2400" b="1" dirty="0">
                <a:latin typeface="Calibri" panose="020F0502020204030204" pitchFamily="34" charset="0"/>
                <a:ea typeface="Calibri" panose="020F0502020204030204" pitchFamily="34" charset="0"/>
              </a:rPr>
              <a:t>ustard Oil and water. Mention the principle involved in this process.</a:t>
            </a:r>
          </a:p>
          <a:p>
            <a:r>
              <a:rPr lang="en-IN" sz="2400" b="1" dirty="0">
                <a:latin typeface="Calibri" panose="020F0502020204030204" pitchFamily="34" charset="0"/>
                <a:ea typeface="Calibri" panose="020F0502020204030204" pitchFamily="34" charset="0"/>
              </a:rPr>
              <a:t>What is a separating funnel? Explain how can you separate a mixture of Kerosene and water by this process.</a:t>
            </a:r>
          </a:p>
          <a:p>
            <a:endParaRPr lang="en-IN" sz="1800" b="1" dirty="0">
              <a:latin typeface="Calibri" panose="020F0502020204030204" pitchFamily="34" charset="0"/>
              <a:ea typeface="Calibri" panose="020F0502020204030204" pitchFamily="34" charset="0"/>
            </a:endParaRPr>
          </a:p>
          <a:p>
            <a:endParaRPr lang="en-IN" sz="1800" b="1" dirty="0">
              <a:effectLst/>
              <a:latin typeface="Calibri" panose="020F0502020204030204" pitchFamily="34" charset="0"/>
              <a:ea typeface="Calibri" panose="020F0502020204030204" pitchFamily="34" charset="0"/>
            </a:endParaRPr>
          </a:p>
          <a:p>
            <a:endParaRPr lang="en-IN" dirty="0"/>
          </a:p>
        </p:txBody>
      </p:sp>
      <p:pic>
        <p:nvPicPr>
          <p:cNvPr id="5" name="Picture 2">
            <a:extLst>
              <a:ext uri="{FF2B5EF4-FFF2-40B4-BE49-F238E27FC236}">
                <a16:creationId xmlns:a16="http://schemas.microsoft.com/office/drawing/2014/main" id="{20B29916-0053-4897-A55F-C03CFBE50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8727" y="253240"/>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648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553</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Symbol</vt:lpstr>
      <vt:lpstr>Office Theme</vt:lpstr>
      <vt:lpstr>ELEMENTS,COMPOUNDS AND MIXTURES</vt:lpstr>
      <vt:lpstr>LEARNING OBJECTIVE</vt:lpstr>
      <vt:lpstr>WARM UP QUESTIONS</vt:lpstr>
      <vt:lpstr>SEPARATION USING SEPARATING FUNNEL</vt:lpstr>
      <vt:lpstr>SEPARATING USING A SEPARATING FUNNEL</vt:lpstr>
      <vt:lpstr>FRACTIONAL DISTILLATION</vt:lpstr>
      <vt:lpstr>EXAMPLE OF FRACTIONAL DISTILLATION</vt:lpstr>
      <vt:lpstr>SEPARATION OF GAS-LIQUID MIXTURE</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ELEMENTS,COMPOUNDS AND MIXTURES</dc:title>
  <dc:creator>Pradeep Pati</dc:creator>
  <cp:lastModifiedBy>Pradeep Pati</cp:lastModifiedBy>
  <cp:revision>6</cp:revision>
  <dcterms:created xsi:type="dcterms:W3CDTF">2021-04-13T09:43:59Z</dcterms:created>
  <dcterms:modified xsi:type="dcterms:W3CDTF">2021-12-18T07:13:42Z</dcterms:modified>
</cp:coreProperties>
</file>