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3" r:id="rId3"/>
    <p:sldId id="268" r:id="rId4"/>
    <p:sldId id="257" r:id="rId5"/>
    <p:sldId id="258" r:id="rId6"/>
    <p:sldId id="259" r:id="rId7"/>
    <p:sldId id="262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895E7-F2AD-4E1A-A993-1836AB60D4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EDBD73-036D-4DE3-86F4-08A6D081E0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39B841-9043-44F0-BD05-5AEED9381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31145-DF9F-4565-8068-A45C69BB433B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0E1641-8FC3-4A02-8686-96963BCB9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4FBA41-2244-4B79-934E-C0EB93B04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3BBFC-76C6-4F39-B586-80FE7F2AA5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269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418F5-B73D-435A-BFD9-8DF1D1CC4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401134-FF12-4571-80EF-C0B0FFDE17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DA3D9E-EC5E-42F9-8A19-DF9E661A4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31145-DF9F-4565-8068-A45C69BB433B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E44D85-0E29-4892-9403-703329A0D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943767-9938-4CDF-A0B2-059CB6CE0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3BBFC-76C6-4F39-B586-80FE7F2AA5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90318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154C010-13B1-478D-B40D-EF3196463A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3740D2-D760-4AA9-BE37-BF85678238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D7E79A-B1F6-48E2-9DCD-8D2731D57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31145-DF9F-4565-8068-A45C69BB433B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0C8B17-E005-499F-86B1-C78026608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C9D86B-8B5D-4A0F-A6D8-BE94C5228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3BBFC-76C6-4F39-B586-80FE7F2AA5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49324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35756-42D0-46D6-AB60-8F1FA7D10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E4C8B-3B2E-4239-A333-AFE6DBC4F6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6C4DEB-FE48-4319-A298-413BC975E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31145-DF9F-4565-8068-A45C69BB433B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A40511-5859-4AD7-9C88-BE7E723D6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A52A36-0589-4872-A177-121850B18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3BBFC-76C6-4F39-B586-80FE7F2AA5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84852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6D6579-3705-4864-AAC4-9B3175641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FFB811-43AC-422D-A0F9-1658B364C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45C178-2EA5-45AD-8AB7-1690471FC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31145-DF9F-4565-8068-A45C69BB433B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B11E19-7012-4A6F-89F0-CB6920FB0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F762BA-AF2D-4C34-BAD2-4BF8EE065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3BBFC-76C6-4F39-B586-80FE7F2AA5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69038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719B1-A32F-4287-AE0A-B110DD381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D7BB22-EB64-44B5-8A8C-6B5321E8C5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7BE018-E72D-4C73-9B4F-4A362EDC00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973BD8-08A0-48D7-B920-83950229C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31145-DF9F-4565-8068-A45C69BB433B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1E3B93-2368-4DA0-923E-A2143E73D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1DEADC-045F-4EC3-A19A-6E6814983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3BBFC-76C6-4F39-B586-80FE7F2AA5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72671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EDFAA-9755-4D44-AD10-BE1121BF4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E68E76-5D76-4A93-B02E-FA252A126C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D91B4B-4836-442A-91ED-C13BBCD290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424149-799E-408A-8832-D44C1C5535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463EEE-58C3-4DFB-91F4-974D9FA3C2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769242-94FE-4C58-B741-5C851BA88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31145-DF9F-4565-8068-A45C69BB433B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2ECEAFE-349A-4E8E-88C2-1D0CA6D9F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E2F36C-3487-49E5-B735-E19946493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3BBFC-76C6-4F39-B586-80FE7F2AA5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54748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3BC7E-1940-4808-B58D-41A923499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0EB85D-3178-4837-AF2F-04BB8042A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31145-DF9F-4565-8068-A45C69BB433B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C940A1-8433-42CB-87FC-4288F2ECC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00B7CC-3936-4361-BCDC-DC5B71FC1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3BBFC-76C6-4F39-B586-80FE7F2AA5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7260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7FD389-A535-4B21-B534-FCBF26B1C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31145-DF9F-4565-8068-A45C69BB433B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8FA100-CA15-4D0E-AF36-6F1EC9A3C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A71061-B2BC-4D07-ADD4-B1080E761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3BBFC-76C6-4F39-B586-80FE7F2AA5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01490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BE46A-3CD5-4A13-A515-3F491C29E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0A747-A4DB-474B-A18D-36697F96CA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C87A30-3327-4F26-9BEF-89178652CD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3A1617-CE4F-4FBA-9760-ABAEA0BCF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31145-DF9F-4565-8068-A45C69BB433B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C914D0-45FD-4F3F-83D3-BC537F53D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DBCC65-E472-4540-A591-BE3948DE5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3BBFC-76C6-4F39-B586-80FE7F2AA5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42835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4F9CB-6E38-4123-A091-5665A1612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B0D95E-632B-419A-B31C-30E145ABEC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EA43BF-FDD8-4121-9E9A-8FB7C46026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9DAA43-C8E3-4CA4-AEB4-5CA6B95FC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31145-DF9F-4565-8068-A45C69BB433B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15A5D8-3ED8-48A5-8A7A-A9C636373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61E9CA-3097-4902-A5C1-B10D070AD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3BBFC-76C6-4F39-B586-80FE7F2AA5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41373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78EAA32-575C-4C2E-87A7-602374574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6734C9-DD65-47B2-BD9A-7B731E5A2A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9ED759-2E56-4B26-8220-ECA6B39A67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E31145-DF9F-4565-8068-A45C69BB433B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6F6B10-8D93-4C6D-BD0C-EFB057E9E1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4DD06F-446C-4203-9A47-F021ECBE71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73BBFC-76C6-4F39-B586-80FE7F2AA5D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9757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youtu.be/Pe4KGVZNBFQ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7E8B3-242B-4FE0-9B7E-BEEC8BFDF0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22853"/>
            <a:ext cx="9144000" cy="1086678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  <a:cs typeface="Calibri" panose="020F0502020204030204" pitchFamily="34" charset="0"/>
              </a:rPr>
              <a:t>ELEMENTS,COMPOUNDS AND MIXTURES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D42BA8-6777-4849-89EE-C771371E7F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305879"/>
            <a:ext cx="9144000" cy="2951922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SUBJECT-CHEMISTRY</a:t>
            </a:r>
          </a:p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CHAPTER-03</a:t>
            </a:r>
          </a:p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DIFFERENCE BETWEEN COMPOUNDS AND MIXTURES. STATES OF MIXTURES</a:t>
            </a:r>
          </a:p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PERIOD-4</a:t>
            </a:r>
            <a:endParaRPr lang="en-IN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IN" dirty="0"/>
          </a:p>
        </p:txBody>
      </p:sp>
      <p:pic>
        <p:nvPicPr>
          <p:cNvPr id="4" name="Google Shape;54;p13">
            <a:extLst>
              <a:ext uri="{FF2B5EF4-FFF2-40B4-BE49-F238E27FC236}">
                <a16:creationId xmlns:a16="http://schemas.microsoft.com/office/drawing/2014/main" id="{71727258-049E-4DFC-92AD-F5DD19DA357D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5257800"/>
            <a:ext cx="12192000" cy="1600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3CBA74E4-E810-4C73-B3BA-24F55364A8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9958" y="198784"/>
            <a:ext cx="2592042" cy="424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4082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94CF6-AC5B-4A26-8F84-9D89B014D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LEARNING OBJECTIVE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4E7B83-23BD-40D4-9543-282A11D3CB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IN" sz="2400" b="1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Difference between compounds and mixtures.</a:t>
            </a: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en-IN" sz="2400" b="1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Formation of mixtures.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IN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Types of mixtures based on states of components.</a:t>
            </a:r>
            <a:endParaRPr lang="en-IN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4051695-BFFB-4D20-A9DC-B9F86D5F1F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7679" y="153090"/>
            <a:ext cx="2592042" cy="814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2536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8F882-194D-423E-B1E9-9DE1BB642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WARM UP QUESTIONS</a:t>
            </a:r>
            <a:endParaRPr lang="en-IN" sz="3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333A6B-C007-4479-A5AE-9839A88AC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19129"/>
            <a:ext cx="10515600" cy="3857833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What are the states of air and water?</a:t>
            </a:r>
          </a:p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Why air is mixture ?</a:t>
            </a:r>
          </a:p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How you are able to form a mixture?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9D33B33-9A8F-42EE-84B1-F58BE20B10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8483" y="284922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9754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A040B-D635-442A-956C-A06E2796B2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861390"/>
            <a:ext cx="9404723" cy="991857"/>
          </a:xfrm>
        </p:spPr>
        <p:txBody>
          <a:bodyPr>
            <a:normAutofit/>
          </a:bodyPr>
          <a:lstStyle/>
          <a:p>
            <a:pPr algn="ctr"/>
            <a:r>
              <a:rPr lang="en-US" sz="2500" b="1" dirty="0">
                <a:solidFill>
                  <a:srgbClr val="FF0000"/>
                </a:solidFill>
                <a:latin typeface="+mn-lt"/>
              </a:rPr>
              <a:t>DIFFERENCE BETWEEN MIXTURES AND COMPOUNDS</a:t>
            </a:r>
            <a:endParaRPr lang="en-IN" sz="2500" b="1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4A0C053-B8F2-46A3-A7ED-4F20828E3E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2682553"/>
              </p:ext>
            </p:extLst>
          </p:nvPr>
        </p:nvGraphicFramePr>
        <p:xfrm>
          <a:off x="1099930" y="1654465"/>
          <a:ext cx="9568068" cy="47927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4477">
                  <a:extLst>
                    <a:ext uri="{9D8B030D-6E8A-4147-A177-3AD203B41FA5}">
                      <a16:colId xmlns:a16="http://schemas.microsoft.com/office/drawing/2014/main" val="3335189905"/>
                    </a:ext>
                  </a:extLst>
                </a:gridCol>
                <a:gridCol w="4068983">
                  <a:extLst>
                    <a:ext uri="{9D8B030D-6E8A-4147-A177-3AD203B41FA5}">
                      <a16:colId xmlns:a16="http://schemas.microsoft.com/office/drawing/2014/main" val="3842294488"/>
                    </a:ext>
                  </a:extLst>
                </a:gridCol>
                <a:gridCol w="4494608">
                  <a:extLst>
                    <a:ext uri="{9D8B030D-6E8A-4147-A177-3AD203B41FA5}">
                      <a16:colId xmlns:a16="http://schemas.microsoft.com/office/drawing/2014/main" val="2001527710"/>
                    </a:ext>
                  </a:extLst>
                </a:gridCol>
              </a:tblGrid>
              <a:tr h="49892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effectLst/>
                        </a:rPr>
                        <a:t>S. No.</a:t>
                      </a:r>
                      <a:endParaRPr lang="en-IN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47625" marB="4762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effectLst/>
                        </a:rPr>
                        <a:t>Mixtures</a:t>
                      </a:r>
                      <a:endParaRPr lang="en-IN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47625" marB="4762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 dirty="0">
                          <a:effectLst/>
                        </a:rPr>
                        <a:t>Compounds</a:t>
                      </a:r>
                      <a:endParaRPr lang="en-IN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47625" marB="47625"/>
                </a:tc>
                <a:extLst>
                  <a:ext uri="{0D108BD9-81ED-4DB2-BD59-A6C34878D82A}">
                    <a16:rowId xmlns:a16="http://schemas.microsoft.com/office/drawing/2014/main" val="1304741672"/>
                  </a:ext>
                </a:extLst>
              </a:tr>
              <a:tr h="121837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effectLst/>
                        </a:rPr>
                        <a:t>1.</a:t>
                      </a:r>
                      <a:endParaRPr lang="en-IN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47625" marB="4762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b="1" dirty="0">
                          <a:effectLst/>
                        </a:rPr>
                        <a:t>Various elements just mix together to form a mixture and no new compound is formed.</a:t>
                      </a:r>
                      <a:endParaRPr lang="en-IN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47625" marB="4762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b="1">
                          <a:effectLst/>
                        </a:rPr>
                        <a:t>Elements react to form new compounds.</a:t>
                      </a:r>
                      <a:endParaRPr lang="en-IN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47625" marB="47625"/>
                </a:tc>
                <a:extLst>
                  <a:ext uri="{0D108BD9-81ED-4DB2-BD59-A6C34878D82A}">
                    <a16:rowId xmlns:a16="http://schemas.microsoft.com/office/drawing/2014/main" val="1825679016"/>
                  </a:ext>
                </a:extLst>
              </a:tr>
              <a:tr h="4991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effectLst/>
                        </a:rPr>
                        <a:t>2.</a:t>
                      </a:r>
                      <a:endParaRPr lang="en-IN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47625" marB="4762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b="1" dirty="0">
                          <a:effectLst/>
                        </a:rPr>
                        <a:t>A mixture has a variable composition.</a:t>
                      </a:r>
                      <a:endParaRPr lang="en-IN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47625" marB="4762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b="1">
                          <a:effectLst/>
                        </a:rPr>
                        <a:t>The compound has a fixed composition.</a:t>
                      </a:r>
                      <a:endParaRPr lang="en-IN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47625" marB="47625"/>
                </a:tc>
                <a:extLst>
                  <a:ext uri="{0D108BD9-81ED-4DB2-BD59-A6C34878D82A}">
                    <a16:rowId xmlns:a16="http://schemas.microsoft.com/office/drawing/2014/main" val="4149217356"/>
                  </a:ext>
                </a:extLst>
              </a:tr>
              <a:tr h="8587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effectLst/>
                        </a:rPr>
                        <a:t>3.</a:t>
                      </a:r>
                      <a:endParaRPr lang="en-IN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47625" marB="4762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b="1" dirty="0">
                          <a:effectLst/>
                        </a:rPr>
                        <a:t>A mixture shows the properties of its constituents.</a:t>
                      </a:r>
                      <a:endParaRPr lang="en-IN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47625" marB="4762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b="1" dirty="0">
                          <a:effectLst/>
                        </a:rPr>
                        <a:t>Properties of a compound are totally different from those of its constituents.</a:t>
                      </a:r>
                      <a:endParaRPr lang="en-IN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47625" marB="47625"/>
                </a:tc>
                <a:extLst>
                  <a:ext uri="{0D108BD9-81ED-4DB2-BD59-A6C34878D82A}">
                    <a16:rowId xmlns:a16="http://schemas.microsoft.com/office/drawing/2014/main" val="1898896156"/>
                  </a:ext>
                </a:extLst>
              </a:tr>
              <a:tr h="8587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effectLst/>
                        </a:rPr>
                        <a:t>4.</a:t>
                      </a:r>
                      <a:endParaRPr lang="en-IN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47625" marB="4762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b="1">
                          <a:effectLst/>
                        </a:rPr>
                        <a:t>They do not have a fixed melting point, boiling point, etc.</a:t>
                      </a:r>
                      <a:endParaRPr lang="en-IN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47625" marB="4762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b="1">
                          <a:effectLst/>
                        </a:rPr>
                        <a:t>They have a fixed melting point, boiling point, etc.</a:t>
                      </a:r>
                      <a:endParaRPr lang="en-IN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47625" marB="47625"/>
                </a:tc>
                <a:extLst>
                  <a:ext uri="{0D108BD9-81ED-4DB2-BD59-A6C34878D82A}">
                    <a16:rowId xmlns:a16="http://schemas.microsoft.com/office/drawing/2014/main" val="2946071963"/>
                  </a:ext>
                </a:extLst>
              </a:tr>
              <a:tr h="85875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effectLst/>
                        </a:rPr>
                        <a:t>5.</a:t>
                      </a:r>
                      <a:endParaRPr lang="en-IN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47625" marB="4762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b="1" dirty="0">
                          <a:effectLst/>
                        </a:rPr>
                        <a:t>The constituents can be separated easily by physical methods</a:t>
                      </a:r>
                      <a:endParaRPr lang="en-IN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47625" marB="4762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b="1" dirty="0">
                          <a:effectLst/>
                        </a:rPr>
                        <a:t>The constituents can be separated only by chemical processes.</a:t>
                      </a:r>
                      <a:endParaRPr lang="en-IN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47625" marB="47625"/>
                </a:tc>
                <a:extLst>
                  <a:ext uri="{0D108BD9-81ED-4DB2-BD59-A6C34878D82A}">
                    <a16:rowId xmlns:a16="http://schemas.microsoft.com/office/drawing/2014/main" val="3834984123"/>
                  </a:ext>
                </a:extLst>
              </a:tr>
            </a:tbl>
          </a:graphicData>
        </a:graphic>
      </p:graphicFrame>
      <p:pic>
        <p:nvPicPr>
          <p:cNvPr id="5" name="Picture 2">
            <a:extLst>
              <a:ext uri="{FF2B5EF4-FFF2-40B4-BE49-F238E27FC236}">
                <a16:creationId xmlns:a16="http://schemas.microsoft.com/office/drawing/2014/main" id="{C1984463-42AD-4A4D-A9C8-6E6A173B8E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9958" y="140175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0929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693AE-A3AD-4D81-844A-893949675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1635"/>
            <a:ext cx="10515600" cy="1524000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FORMATION OF MIXTURES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C0895A-5986-4B8A-8227-FC4AEFEA0A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61251"/>
            <a:ext cx="10515600" cy="3115711"/>
          </a:xfrm>
        </p:spPr>
        <p:txBody>
          <a:bodyPr>
            <a:normAutofit/>
          </a:bodyPr>
          <a:lstStyle/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v"/>
            </a:pPr>
            <a:r>
              <a:rPr lang="en-US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Various types of mixtures can be formed by mixing solid, liquid, and gaseous substances in different proportions.</a:t>
            </a:r>
            <a:endParaRPr lang="en-IN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IN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Mixtures may be any three states of matter i.e., solid, liquid or gas, depending on the physical states of its components</a:t>
            </a:r>
            <a:endParaRPr lang="en-IN" sz="2400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B90C92BE-1EB5-4D51-A539-CD22E3FA19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8727" y="172279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23833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CCCEC-3B13-4511-9B14-D2C27BE44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TYPES OF MIXTURES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A25F587-FB70-4B20-9B37-F465246ADF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8922266"/>
              </p:ext>
            </p:extLst>
          </p:nvPr>
        </p:nvGraphicFramePr>
        <p:xfrm>
          <a:off x="1391479" y="1590261"/>
          <a:ext cx="9117496" cy="47310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78438">
                  <a:extLst>
                    <a:ext uri="{9D8B030D-6E8A-4147-A177-3AD203B41FA5}">
                      <a16:colId xmlns:a16="http://schemas.microsoft.com/office/drawing/2014/main" val="3606190791"/>
                    </a:ext>
                  </a:extLst>
                </a:gridCol>
                <a:gridCol w="2386326">
                  <a:extLst>
                    <a:ext uri="{9D8B030D-6E8A-4147-A177-3AD203B41FA5}">
                      <a16:colId xmlns:a16="http://schemas.microsoft.com/office/drawing/2014/main" val="1038704113"/>
                    </a:ext>
                  </a:extLst>
                </a:gridCol>
                <a:gridCol w="2173046">
                  <a:extLst>
                    <a:ext uri="{9D8B030D-6E8A-4147-A177-3AD203B41FA5}">
                      <a16:colId xmlns:a16="http://schemas.microsoft.com/office/drawing/2014/main" val="1323528580"/>
                    </a:ext>
                  </a:extLst>
                </a:gridCol>
                <a:gridCol w="2279686">
                  <a:extLst>
                    <a:ext uri="{9D8B030D-6E8A-4147-A177-3AD203B41FA5}">
                      <a16:colId xmlns:a16="http://schemas.microsoft.com/office/drawing/2014/main" val="3014947090"/>
                    </a:ext>
                  </a:extLst>
                </a:gridCol>
              </a:tblGrid>
              <a:tr h="7935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b="1">
                          <a:effectLst/>
                        </a:rPr>
                        <a:t>Sl. No</a:t>
                      </a:r>
                      <a:endParaRPr lang="en-IN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b="1">
                          <a:effectLst/>
                        </a:rPr>
                        <a:t>States of Components</a:t>
                      </a:r>
                      <a:endParaRPr lang="en-IN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b="1">
                          <a:effectLst/>
                        </a:rPr>
                        <a:t>Types of Mixtures</a:t>
                      </a:r>
                      <a:endParaRPr lang="en-IN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b="1">
                          <a:effectLst/>
                        </a:rPr>
                        <a:t>Examples</a:t>
                      </a:r>
                      <a:endParaRPr lang="en-IN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7304040"/>
                  </a:ext>
                </a:extLst>
              </a:tr>
              <a:tr h="7935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b="1">
                          <a:effectLst/>
                        </a:rPr>
                        <a:t>1</a:t>
                      </a:r>
                      <a:endParaRPr lang="en-IN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b="1">
                          <a:effectLst/>
                        </a:rPr>
                        <a:t>Solid + Solid</a:t>
                      </a:r>
                      <a:endParaRPr lang="en-IN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b="1">
                          <a:effectLst/>
                        </a:rPr>
                        <a:t>Heterogenous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b="1">
                          <a:effectLst/>
                        </a:rPr>
                        <a:t>Homogenous</a:t>
                      </a:r>
                      <a:endParaRPr lang="en-IN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b="1">
                          <a:effectLst/>
                        </a:rPr>
                        <a:t>Sand and sugar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b="1">
                          <a:effectLst/>
                        </a:rPr>
                        <a:t>Brass, Bronze</a:t>
                      </a:r>
                      <a:endParaRPr lang="en-IN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1522556"/>
                  </a:ext>
                </a:extLst>
              </a:tr>
              <a:tr h="7935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b="1">
                          <a:effectLst/>
                        </a:rPr>
                        <a:t>2</a:t>
                      </a:r>
                      <a:endParaRPr lang="en-IN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b="1">
                          <a:effectLst/>
                        </a:rPr>
                        <a:t>Solid + Liquid</a:t>
                      </a:r>
                      <a:endParaRPr lang="en-IN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b="1" dirty="0">
                          <a:effectLst/>
                        </a:rPr>
                        <a:t>Heterogenous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b="1" dirty="0">
                          <a:effectLst/>
                        </a:rPr>
                        <a:t>Homogenous</a:t>
                      </a:r>
                      <a:endParaRPr lang="en-IN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b="1">
                          <a:effectLst/>
                        </a:rPr>
                        <a:t>Sand and Water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b="1">
                          <a:effectLst/>
                        </a:rPr>
                        <a:t>Sugar in water</a:t>
                      </a:r>
                      <a:endParaRPr lang="en-IN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35334072"/>
                  </a:ext>
                </a:extLst>
              </a:tr>
              <a:tr h="7935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b="1">
                          <a:effectLst/>
                        </a:rPr>
                        <a:t>3</a:t>
                      </a:r>
                      <a:endParaRPr lang="en-IN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b="1">
                          <a:effectLst/>
                        </a:rPr>
                        <a:t>Liquid + Liquid</a:t>
                      </a:r>
                      <a:endParaRPr lang="en-IN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b="1">
                          <a:effectLst/>
                        </a:rPr>
                        <a:t>Heterogenous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b="1">
                          <a:effectLst/>
                        </a:rPr>
                        <a:t>Homogenous</a:t>
                      </a:r>
                      <a:endParaRPr lang="en-IN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b="1">
                          <a:effectLst/>
                        </a:rPr>
                        <a:t>Oil in water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b="1">
                          <a:effectLst/>
                        </a:rPr>
                        <a:t>Alcohol in water</a:t>
                      </a:r>
                      <a:endParaRPr lang="en-IN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04586443"/>
                  </a:ext>
                </a:extLst>
              </a:tr>
              <a:tr h="38479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b="1">
                          <a:effectLst/>
                        </a:rPr>
                        <a:t>4</a:t>
                      </a:r>
                      <a:endParaRPr lang="en-IN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b="1">
                          <a:effectLst/>
                        </a:rPr>
                        <a:t>Gas + Liquid</a:t>
                      </a:r>
                      <a:endParaRPr lang="en-IN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b="1" dirty="0">
                          <a:effectLst/>
                        </a:rPr>
                        <a:t>Homogenous</a:t>
                      </a:r>
                      <a:endParaRPr lang="en-IN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b="1">
                          <a:effectLst/>
                        </a:rPr>
                        <a:t>Aerated drinks</a:t>
                      </a:r>
                      <a:endParaRPr lang="en-IN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66621763"/>
                  </a:ext>
                </a:extLst>
              </a:tr>
              <a:tr h="38479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b="1">
                          <a:effectLst/>
                        </a:rPr>
                        <a:t>5</a:t>
                      </a:r>
                      <a:endParaRPr lang="en-IN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b="1">
                          <a:effectLst/>
                        </a:rPr>
                        <a:t>Gas + Gas</a:t>
                      </a:r>
                      <a:endParaRPr lang="en-IN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b="1">
                          <a:effectLst/>
                        </a:rPr>
                        <a:t>Homogenous</a:t>
                      </a:r>
                      <a:endParaRPr lang="en-IN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b="1">
                          <a:effectLst/>
                        </a:rPr>
                        <a:t>Pure air</a:t>
                      </a:r>
                      <a:endParaRPr lang="en-IN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548112"/>
                  </a:ext>
                </a:extLst>
              </a:tr>
              <a:tr h="78735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b="1">
                          <a:effectLst/>
                        </a:rPr>
                        <a:t>6</a:t>
                      </a:r>
                      <a:endParaRPr lang="en-IN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b="1">
                          <a:effectLst/>
                        </a:rPr>
                        <a:t>Solid+ Gas</a:t>
                      </a:r>
                      <a:endParaRPr lang="en-IN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b="1">
                          <a:effectLst/>
                        </a:rPr>
                        <a:t>Heterogenous</a:t>
                      </a:r>
                      <a:endParaRPr lang="en-IN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b="1" dirty="0">
                          <a:effectLst/>
                        </a:rPr>
                        <a:t>Smoke</a:t>
                      </a:r>
                      <a:endParaRPr lang="en-IN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39991058"/>
                  </a:ext>
                </a:extLst>
              </a:tr>
            </a:tbl>
          </a:graphicData>
        </a:graphic>
      </p:graphicFrame>
      <p:pic>
        <p:nvPicPr>
          <p:cNvPr id="5" name="Picture 2">
            <a:extLst>
              <a:ext uri="{FF2B5EF4-FFF2-40B4-BE49-F238E27FC236}">
                <a16:creationId xmlns:a16="http://schemas.microsoft.com/office/drawing/2014/main" id="{6DD28152-09ED-4D7D-97B1-AE86C61B02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9958" y="141543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5333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09B8D-507C-4106-AB0F-05515E4CE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VIDEO TIME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8ABD78-B0E8-4F41-8608-A922831922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b="0" i="0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2"/>
              </a:rPr>
              <a:t>https://youtu.be/Pe4KGVZNBFQ</a:t>
            </a:r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A987BCD-8689-4686-8C9C-FD1E30395A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5231" y="356359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10494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239F9-97A8-41D6-8574-F38B7378C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HOME ASSIGNMENT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16B8F8-B74A-45DA-8460-FD81A4AC04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en-IN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Objective Types all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IN" sz="2400" b="1" dirty="0">
                <a:latin typeface="Calibri" panose="020F0502020204030204" pitchFamily="34" charset="0"/>
                <a:ea typeface="Calibri" panose="020F0502020204030204" pitchFamily="34" charset="0"/>
              </a:rPr>
              <a:t>Differentiate between Homogenous and Heterogenous Mixtures.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IN" sz="2400" b="1" dirty="0">
                <a:latin typeface="Calibri" panose="020F0502020204030204" pitchFamily="34" charset="0"/>
                <a:ea typeface="Calibri" panose="020F0502020204030204" pitchFamily="34" charset="0"/>
              </a:rPr>
              <a:t>Give examples of the following mixtures: -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sz="2400" b="1" dirty="0">
                <a:latin typeface="Calibri" panose="020F0502020204030204" pitchFamily="34" charset="0"/>
                <a:ea typeface="Calibri" panose="020F0502020204030204" pitchFamily="34" charset="0"/>
              </a:rPr>
              <a:t>Solid-solid mixture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sz="2400" b="1" dirty="0">
                <a:latin typeface="Calibri" panose="020F0502020204030204" pitchFamily="34" charset="0"/>
                <a:ea typeface="Calibri" panose="020F0502020204030204" pitchFamily="34" charset="0"/>
              </a:rPr>
              <a:t>Solid-Liquid mixture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sz="2400" b="1" dirty="0">
                <a:latin typeface="Calibri" panose="020F0502020204030204" pitchFamily="34" charset="0"/>
                <a:ea typeface="Calibri" panose="020F0502020204030204" pitchFamily="34" charset="0"/>
              </a:rPr>
              <a:t>Gas – liquid mixtures.</a:t>
            </a:r>
          </a:p>
          <a:p>
            <a:pPr>
              <a:buFont typeface="Wingdings" panose="05000000000000000000" pitchFamily="2" charset="2"/>
              <a:buChar char="§"/>
            </a:pPr>
            <a:endParaRPr lang="en-IN" sz="2400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buFont typeface="Courier New" panose="02070309020205020404" pitchFamily="49" charset="0"/>
              <a:buChar char="o"/>
            </a:pPr>
            <a:endParaRPr lang="en-IN" sz="18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buFont typeface="Courier New" panose="02070309020205020404" pitchFamily="49" charset="0"/>
              <a:buChar char="o"/>
            </a:pPr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6626A95-FAA6-4964-B8FA-3828232C19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1735" y="2301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20856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3F4D2-7B94-42D8-95E6-1421DD4A1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1203892"/>
            <a:ext cx="11079371" cy="649356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>
                <a:latin typeface="+mn-lt"/>
              </a:rPr>
              <a:t>THANKING YOU</a:t>
            </a:r>
            <a:endParaRPr lang="en-IN" sz="30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62DAB1-96A4-4EBB-8B6B-889307C732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  </a:t>
            </a:r>
            <a:r>
              <a:rPr lang="en-IN" sz="3000" b="1" dirty="0">
                <a:solidFill>
                  <a:srgbClr val="FF0000"/>
                </a:solidFill>
              </a:rPr>
              <a:t>ODM EDUCATIONAL GROUP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63CCB1E2-2A47-4F3F-917F-6A0BAB53CA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8971" y="243670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21228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</TotalTime>
  <Words>351</Words>
  <Application>Microsoft Office PowerPoint</Application>
  <PresentationFormat>Widescreen</PresentationFormat>
  <Paragraphs>84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Courier New</vt:lpstr>
      <vt:lpstr>Wingdings</vt:lpstr>
      <vt:lpstr>Office Theme</vt:lpstr>
      <vt:lpstr>ELEMENTS,COMPOUNDS AND MIXTURES</vt:lpstr>
      <vt:lpstr>LEARNING OBJECTIVE</vt:lpstr>
      <vt:lpstr>WARM UP QUESTIONS</vt:lpstr>
      <vt:lpstr>DIFFERENCE BETWEEN MIXTURES AND COMPOUNDS</vt:lpstr>
      <vt:lpstr>FORMATION OF MIXTURES</vt:lpstr>
      <vt:lpstr>TYPES OF MIXTURES</vt:lpstr>
      <vt:lpstr>VIDEO TIME</vt:lpstr>
      <vt:lpstr>HOME ASSIGNMENT</vt:lpstr>
      <vt:lpstr>THANKING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ELEMENTS,COMPOUNDS AND MIXTURES</dc:title>
  <dc:creator>Pradeep Pati</dc:creator>
  <cp:lastModifiedBy>Pradeep Pati</cp:lastModifiedBy>
  <cp:revision>8</cp:revision>
  <dcterms:created xsi:type="dcterms:W3CDTF">2021-04-07T09:02:11Z</dcterms:created>
  <dcterms:modified xsi:type="dcterms:W3CDTF">2021-12-18T07:32:27Z</dcterms:modified>
</cp:coreProperties>
</file>