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2" r:id="rId3"/>
    <p:sldId id="268" r:id="rId4"/>
    <p:sldId id="257" r:id="rId5"/>
    <p:sldId id="258" r:id="rId6"/>
    <p:sldId id="259" r:id="rId7"/>
    <p:sldId id="263" r:id="rId8"/>
    <p:sldId id="260" r:id="rId9"/>
    <p:sldId id="261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10158984" y="1792224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15D3296C-FD7B-48E0-AC8A-8E66AC425D0B}" type="datetimeFigureOut">
              <a:rPr lang="en-IN" smtClean="0"/>
              <a:t>17-12-2021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8951976" y="3227832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11" name="Rectangle 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</p:spPr>
        <p:txBody>
          <a:bodyPr/>
          <a:lstStyle/>
          <a:p>
            <a:fld id="{CA94BF23-58BE-4705-8687-244ADF224A9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9146254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4969927"/>
            <a:ext cx="8825659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4" y="685800"/>
            <a:ext cx="8825659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536665"/>
            <a:ext cx="8825658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D3296C-FD7B-48E0-AC8A-8E66AC425D0B}" type="datetimeFigureOut">
              <a:rPr lang="en-IN" smtClean="0"/>
              <a:t>17-12-2021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94BF23-58BE-4705-8687-244ADF224A9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862983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8798" y="1063417"/>
            <a:ext cx="8831816" cy="1372986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D3296C-FD7B-48E0-AC8A-8E66AC425D0B}" type="datetimeFigureOut">
              <a:rPr lang="en-IN" smtClean="0"/>
              <a:t>17-12-2021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94BF23-58BE-4705-8687-244ADF224A9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63235165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7" name="Rectangle 1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Oval 24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6" name="TextBox 15"/>
          <p:cNvSpPr txBox="1"/>
          <p:nvPr/>
        </p:nvSpPr>
        <p:spPr bwMode="gray">
          <a:xfrm>
            <a:off x="881566" y="607336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 bwMode="gray">
          <a:xfrm>
            <a:off x="9884458" y="2613787"/>
            <a:ext cx="6527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2134"/>
            <a:ext cx="8453906" cy="2696632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3121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29199"/>
            <a:ext cx="9244897" cy="997857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D3296C-FD7B-48E0-AC8A-8E66AC425D0B}" type="datetimeFigureOut">
              <a:rPr lang="en-IN" smtClean="0"/>
              <a:t>17-12-2021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19" name="Rectangle 18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94BF23-58BE-4705-8687-244ADF224A9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76462985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24967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D3296C-FD7B-48E0-AC8A-8E66AC425D0B}" type="datetimeFigureOut">
              <a:rPr lang="en-IN" smtClean="0"/>
              <a:t>17-12-2021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94BF23-58BE-4705-8687-244ADF224A9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85114869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2"/>
            <a:ext cx="314187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3" y="3179764"/>
            <a:ext cx="314187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0"/>
            <a:ext cx="314700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79763"/>
            <a:ext cx="314700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8135" y="2603501"/>
            <a:ext cx="314573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8329" y="3179762"/>
            <a:ext cx="3145536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D3296C-FD7B-48E0-AC8A-8E66AC425D0B}" type="datetimeFigureOut">
              <a:rPr lang="en-IN" smtClean="0"/>
              <a:t>17-12-2021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94BF23-58BE-4705-8687-244ADF224A9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20883629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4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3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4" y="5109106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4"/>
            <a:ext cx="3050438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1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2" y="2603500"/>
            <a:ext cx="2691243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70172" y="5109105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2775" y="4532845"/>
            <a:ext cx="305109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2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2775" y="5109104"/>
            <a:ext cx="3051096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43" name="Straight Connector 42"/>
          <p:cNvCxnSpPr/>
          <p:nvPr/>
        </p:nvCxnSpPr>
        <p:spPr>
          <a:xfrm>
            <a:off x="440583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7797802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D3296C-FD7B-48E0-AC8A-8E66AC425D0B}" type="datetimeFigureOut">
              <a:rPr lang="en-IN" smtClean="0"/>
              <a:t>17-12-2021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61111" y="6391838"/>
            <a:ext cx="3644282" cy="304801"/>
          </a:xfrm>
        </p:spPr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94BF23-58BE-4705-8687-244ADF224A9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58452933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603500"/>
            <a:ext cx="8825659" cy="3416300"/>
          </a:xfrm>
        </p:spPr>
        <p:txBody>
          <a:bodyPr vert="eaVert" anchor="t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95439" y="6391838"/>
            <a:ext cx="990599" cy="304799"/>
          </a:xfrm>
        </p:spPr>
        <p:txBody>
          <a:bodyPr/>
          <a:lstStyle/>
          <a:p>
            <a:fld id="{15D3296C-FD7B-48E0-AC8A-8E66AC425D0B}" type="datetimeFigureOut">
              <a:rPr lang="en-IN" smtClean="0"/>
              <a:t>17-12-2021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94BF23-58BE-4705-8687-244ADF224A9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53734697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 bwMode="gray"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85235" y="1278467"/>
            <a:ext cx="1409965" cy="4748590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7"/>
            <a:ext cx="6256025" cy="474859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53104" y="6391838"/>
            <a:ext cx="992135" cy="304799"/>
          </a:xfrm>
        </p:spPr>
        <p:txBody>
          <a:bodyPr/>
          <a:lstStyle/>
          <a:p>
            <a:fld id="{15D3296C-FD7B-48E0-AC8A-8E66AC425D0B}" type="datetimeFigureOut">
              <a:rPr lang="en-IN" smtClean="0"/>
              <a:t>17-12-2021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94BF23-58BE-4705-8687-244ADF224A9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3878567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4163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D3296C-FD7B-48E0-AC8A-8E66AC425D0B}" type="datetimeFigureOut">
              <a:rPr lang="en-IN" smtClean="0"/>
              <a:t>17-12-2021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94BF23-58BE-4705-8687-244ADF224A9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6852126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677645"/>
            <a:ext cx="4351025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9" y="2677644"/>
            <a:ext cx="3757545" cy="228382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D3296C-FD7B-48E0-AC8A-8E66AC425D0B}" type="datetimeFigureOut">
              <a:rPr lang="en-IN" smtClean="0"/>
              <a:t>17-12-2021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94BF23-58BE-4705-8687-244ADF224A9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679736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D3296C-FD7B-48E0-AC8A-8E66AC425D0B}" type="datetimeFigureOut">
              <a:rPr lang="en-IN" smtClean="0"/>
              <a:t>17-12-2021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94BF23-58BE-4705-8687-244ADF224A9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3713283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2" y="3179762"/>
            <a:ext cx="4825159" cy="284003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D3296C-FD7B-48E0-AC8A-8E66AC425D0B}" type="datetimeFigureOut">
              <a:rPr lang="en-IN" smtClean="0"/>
              <a:t>17-12-2021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94BF23-58BE-4705-8687-244ADF224A9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3654681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D3296C-FD7B-48E0-AC8A-8E66AC425D0B}" type="datetimeFigureOut">
              <a:rPr lang="en-IN" smtClean="0"/>
              <a:t>17-12-2021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94BF23-58BE-4705-8687-244ADF224A9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7983136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D3296C-FD7B-48E0-AC8A-8E66AC425D0B}" type="datetimeFigureOut">
              <a:rPr lang="en-IN" smtClean="0"/>
              <a:t>17-12-2021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94BF23-58BE-4705-8687-244ADF224A9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0425906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295400"/>
            <a:ext cx="2793158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6" cy="45720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129280"/>
            <a:ext cx="2793158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D3296C-FD7B-48E0-AC8A-8E66AC425D0B}" type="datetimeFigureOut">
              <a:rPr lang="en-IN" smtClean="0"/>
              <a:t>17-12-2021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94BF23-58BE-4705-8687-244ADF224A9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6542552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693333"/>
            <a:ext cx="3865134" cy="1735667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marL="0" lvl="0" indent="0" algn="ctr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D3296C-FD7B-48E0-AC8A-8E66AC425D0B}" type="datetimeFigureOut">
              <a:rPr lang="en-IN" smtClean="0"/>
              <a:t>17-12-2021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94BF23-58BE-4705-8687-244ADF224A9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8500657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3104" y="6391838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15D3296C-FD7B-48E0-AC8A-8E66AC425D0B}" type="datetimeFigureOut">
              <a:rPr lang="en-IN" smtClean="0"/>
              <a:t>17-12-2021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61110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endParaRPr lang="en-IN"/>
          </a:p>
        </p:txBody>
      </p:sp>
      <p:sp>
        <p:nvSpPr>
          <p:cNvPr id="21" name="Rectangle 2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CA94BF23-58BE-4705-8687-244ADF224A9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0796584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s://youtu.be/dW1Vn6cbTRE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C09A1C-57AE-4C0C-BE6F-EA187007C80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503583"/>
            <a:ext cx="9144000" cy="1096617"/>
          </a:xfrm>
        </p:spPr>
        <p:txBody>
          <a:bodyPr>
            <a:normAutofit/>
          </a:bodyPr>
          <a:lstStyle/>
          <a:p>
            <a:pPr algn="ctr"/>
            <a:r>
              <a:rPr lang="en-US" sz="3000" b="1" dirty="0">
                <a:solidFill>
                  <a:srgbClr val="FF0000"/>
                </a:solidFill>
                <a:latin typeface="+mn-lt"/>
                <a:cs typeface="Calibri" panose="020F0502020204030204" pitchFamily="34" charset="0"/>
              </a:rPr>
              <a:t>ELEMENTS,COMPOUNDS AND MIXTURES</a:t>
            </a:r>
            <a:endParaRPr lang="en-IN" sz="3000" dirty="0">
              <a:latin typeface="+mn-lt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495CEC9-A780-4B95-B93E-C69050C6E8C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928730"/>
            <a:ext cx="9144000" cy="2329071"/>
          </a:xfrm>
        </p:spPr>
        <p:txBody>
          <a:bodyPr/>
          <a:lstStyle/>
          <a:p>
            <a:pPr algn="ctr"/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SUBJECT-CHEMISTRY</a:t>
            </a:r>
          </a:p>
          <a:p>
            <a:pPr algn="ctr"/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CHAPTER-03</a:t>
            </a:r>
          </a:p>
          <a:p>
            <a:pPr algn="ctr"/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CHARACTERISTICS OF MIXTURES, HOMOGENOUS AND HETEROGENOUS MIXTURES</a:t>
            </a:r>
          </a:p>
          <a:p>
            <a:pPr algn="ctr"/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PERIOD-3</a:t>
            </a:r>
            <a:endParaRPr lang="en-IN" sz="24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IN" dirty="0"/>
          </a:p>
        </p:txBody>
      </p:sp>
      <p:pic>
        <p:nvPicPr>
          <p:cNvPr id="4" name="Google Shape;54;p13">
            <a:extLst>
              <a:ext uri="{FF2B5EF4-FFF2-40B4-BE49-F238E27FC236}">
                <a16:creationId xmlns:a16="http://schemas.microsoft.com/office/drawing/2014/main" id="{0ECD3C93-C570-46DF-ABB3-C2A7AE93F078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5592417"/>
            <a:ext cx="12192000" cy="1265584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2">
            <a:extLst>
              <a:ext uri="{FF2B5EF4-FFF2-40B4-BE49-F238E27FC236}">
                <a16:creationId xmlns:a16="http://schemas.microsoft.com/office/drawing/2014/main" id="{E7E417AB-6836-474C-8B2C-FD5C41B51DB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99958" y="76200"/>
            <a:ext cx="2592042" cy="6791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896963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86A569-A074-4BA1-B9DC-F3DEAAC0EB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LEARNING OBJECTIVE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5ADF78-5FA0-4D72-AEA4-60F2452C4A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marR="0" lvl="0" indent="-34290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IN" sz="2400" b="1" dirty="0">
                <a:solidFill>
                  <a:srgbClr val="333333"/>
                </a:solidFill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The students will </a:t>
            </a:r>
            <a:r>
              <a:rPr lang="en-IN" sz="24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be able to know about the mixtures along with examples.</a:t>
            </a:r>
            <a:endParaRPr lang="en-IN" sz="2400" dirty="0">
              <a:effectLst/>
              <a:latin typeface="Calibri" panose="020F0502020204030204" pitchFamily="34" charset="0"/>
              <a:ea typeface="Arial" panose="020B0604020202020204" pitchFamily="34" charset="0"/>
              <a:cs typeface="Calibri" panose="020F0502020204030204" pitchFamily="34" charset="0"/>
            </a:endParaRPr>
          </a:p>
          <a:p>
            <a:pPr marL="342900" marR="0" lvl="0" indent="-34290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IN" sz="24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The students would know about the characteristics of the mixtures.</a:t>
            </a:r>
            <a:endParaRPr lang="en-IN" sz="2400" dirty="0">
              <a:effectLst/>
              <a:latin typeface="Calibri" panose="020F0502020204030204" pitchFamily="34" charset="0"/>
              <a:ea typeface="Arial" panose="020B0604020202020204" pitchFamily="34" charset="0"/>
              <a:cs typeface="Calibri" panose="020F0502020204030204" pitchFamily="34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IN" sz="24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The students will  be able to know of the homogenous and heterogenous mixtures</a:t>
            </a:r>
            <a:r>
              <a:rPr lang="en-IN" sz="18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Arial" panose="020B0604020202020204" pitchFamily="34" charset="0"/>
              </a:rPr>
              <a:t>.</a:t>
            </a:r>
            <a:endParaRPr lang="en-IN" dirty="0"/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9D791504-5023-4587-A60E-32AA489101D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99958" y="50800"/>
            <a:ext cx="2592042" cy="8050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525393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08F882-194D-423E-B1E9-9DE1BB642D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0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WARM UP QUESTIONS</a:t>
            </a:r>
            <a:endParaRPr lang="en-IN" sz="3000" b="1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333A6B-C007-4479-A5AE-9839A88ACC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Can we identify the tastes of the various components of a “Vegetable Salad”</a:t>
            </a:r>
          </a:p>
          <a:p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Differentiate between sugar solution and muddy water.</a:t>
            </a:r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29D33B33-9A8F-42EE-84B1-F58BE20B106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98483" y="284922"/>
            <a:ext cx="2592042" cy="6493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897541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0BC072-85F0-4514-BE34-0BCC400395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0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MIXTURE</a:t>
            </a:r>
            <a:endParaRPr lang="en-IN" sz="3000" b="1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52065F-7B10-4956-94C8-7F0AC892ED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4954" y="2372139"/>
            <a:ext cx="9645568" cy="4120736"/>
          </a:xfrm>
        </p:spPr>
        <p:txBody>
          <a:bodyPr>
            <a:normAutofit/>
          </a:bodyPr>
          <a:lstStyle/>
          <a:p>
            <a:pPr marL="0" marR="0" indent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IN" sz="2000" b="1" dirty="0">
                <a:solidFill>
                  <a:srgbClr val="FF0000"/>
                </a:solidFill>
                <a:effectLst/>
                <a:ea typeface="Roboto" panose="02000000000000000000" pitchFamily="2" charset="0"/>
              </a:rPr>
              <a:t>Mixture </a:t>
            </a:r>
            <a:endParaRPr lang="en-IN" sz="2000" b="1" dirty="0">
              <a:solidFill>
                <a:srgbClr val="FF0000"/>
              </a:solidFill>
              <a:effectLst/>
              <a:ea typeface="Arial" panose="020B0604020202020204" pitchFamily="34" charset="0"/>
            </a:endParaRPr>
          </a:p>
          <a:p>
            <a:pPr marL="0" marR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IN" sz="20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Roboto" panose="02000000000000000000" pitchFamily="2" charset="0"/>
              </a:rPr>
              <a:t>Any impure substances that are made up of two or more materials combined in any ratio.</a:t>
            </a:r>
            <a:endParaRPr lang="en-IN" sz="2000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r>
              <a:rPr lang="en-IN" sz="20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Roboto" panose="02000000000000000000" pitchFamily="2" charset="0"/>
              </a:rPr>
              <a:t>The components of a mixture can be separated easily by physical methods.</a:t>
            </a:r>
            <a:endParaRPr lang="en-IN" sz="2000" dirty="0"/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01BC9C9E-1E0E-4BF0-BE14-14B8DF40119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72164" y="40447"/>
            <a:ext cx="2592042" cy="6493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4A334440-B56E-43B8-AC1E-485AD7FCADD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9156" y="4333461"/>
            <a:ext cx="7673008" cy="21594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38703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46EA3B-D88B-4FCD-9DED-7E552AE782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0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CHARACTERISTICS OF MIXTURES</a:t>
            </a:r>
            <a:endParaRPr lang="en-IN" sz="3000" b="1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F137B742-D18B-4CC1-BDAC-8EE125E3A92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80497195"/>
              </p:ext>
            </p:extLst>
          </p:nvPr>
        </p:nvGraphicFramePr>
        <p:xfrm>
          <a:off x="1577009" y="2531164"/>
          <a:ext cx="9037983" cy="419038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037983">
                  <a:extLst>
                    <a:ext uri="{9D8B030D-6E8A-4147-A177-3AD203B41FA5}">
                      <a16:colId xmlns:a16="http://schemas.microsoft.com/office/drawing/2014/main" val="1279203016"/>
                    </a:ext>
                  </a:extLst>
                </a:gridCol>
              </a:tblGrid>
              <a:tr h="81964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24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Various elements just mix together to form a mixture and no new compound is formed.</a:t>
                      </a:r>
                      <a:endParaRPr lang="en-IN" sz="2400" dirty="0">
                        <a:effectLst/>
                        <a:latin typeface="Calibri" panose="020F0502020204030204" pitchFamily="34" charset="0"/>
                        <a:ea typeface="Arial" panose="020B0604020202020204" pitchFamily="34" charset="0"/>
                        <a:cs typeface="Calibri" panose="020F0502020204030204" pitchFamily="34" charset="0"/>
                      </a:endParaRPr>
                    </a:p>
                  </a:txBody>
                  <a:tcPr marL="76200" marR="76200" marT="47625" marB="47625"/>
                </a:tc>
                <a:extLst>
                  <a:ext uri="{0D108BD9-81ED-4DB2-BD59-A6C34878D82A}">
                    <a16:rowId xmlns:a16="http://schemas.microsoft.com/office/drawing/2014/main" val="2551589933"/>
                  </a:ext>
                </a:extLst>
              </a:tr>
              <a:tr h="81964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24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 mixture has a variable composition.</a:t>
                      </a:r>
                      <a:endParaRPr lang="en-IN" sz="2400" dirty="0">
                        <a:effectLst/>
                        <a:latin typeface="Calibri" panose="020F0502020204030204" pitchFamily="34" charset="0"/>
                        <a:ea typeface="Arial" panose="020B0604020202020204" pitchFamily="34" charset="0"/>
                        <a:cs typeface="Calibri" panose="020F0502020204030204" pitchFamily="34" charset="0"/>
                      </a:endParaRPr>
                    </a:p>
                  </a:txBody>
                  <a:tcPr marL="76200" marR="76200" marT="47625" marB="47625"/>
                </a:tc>
                <a:extLst>
                  <a:ext uri="{0D108BD9-81ED-4DB2-BD59-A6C34878D82A}">
                    <a16:rowId xmlns:a16="http://schemas.microsoft.com/office/drawing/2014/main" val="177113669"/>
                  </a:ext>
                </a:extLst>
              </a:tr>
              <a:tr h="81964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24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 mixture shows the properties of its constituents.</a:t>
                      </a:r>
                      <a:endParaRPr lang="en-IN" sz="2400" dirty="0">
                        <a:effectLst/>
                        <a:latin typeface="Calibri" panose="020F0502020204030204" pitchFamily="34" charset="0"/>
                        <a:ea typeface="Arial" panose="020B0604020202020204" pitchFamily="34" charset="0"/>
                        <a:cs typeface="Calibri" panose="020F0502020204030204" pitchFamily="34" charset="0"/>
                      </a:endParaRPr>
                    </a:p>
                  </a:txBody>
                  <a:tcPr marL="76200" marR="76200" marT="47625" marB="47625"/>
                </a:tc>
                <a:extLst>
                  <a:ext uri="{0D108BD9-81ED-4DB2-BD59-A6C34878D82A}">
                    <a16:rowId xmlns:a16="http://schemas.microsoft.com/office/drawing/2014/main" val="3456394514"/>
                  </a:ext>
                </a:extLst>
              </a:tr>
              <a:tr h="81964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24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They do not have a fixed melting point, boiling point, etc.</a:t>
                      </a:r>
                      <a:endParaRPr lang="en-IN" sz="2400" dirty="0">
                        <a:effectLst/>
                        <a:latin typeface="Calibri" panose="020F0502020204030204" pitchFamily="34" charset="0"/>
                        <a:ea typeface="Arial" panose="020B0604020202020204" pitchFamily="34" charset="0"/>
                        <a:cs typeface="Calibri" panose="020F0502020204030204" pitchFamily="34" charset="0"/>
                      </a:endParaRPr>
                    </a:p>
                  </a:txBody>
                  <a:tcPr marL="76200" marR="76200" marT="47625" marB="47625"/>
                </a:tc>
                <a:extLst>
                  <a:ext uri="{0D108BD9-81ED-4DB2-BD59-A6C34878D82A}">
                    <a16:rowId xmlns:a16="http://schemas.microsoft.com/office/drawing/2014/main" val="2212020068"/>
                  </a:ext>
                </a:extLst>
              </a:tr>
              <a:tr h="81964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24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The constituents can be separated easily by physical methods</a:t>
                      </a:r>
                      <a:endParaRPr lang="en-IN" sz="2400" dirty="0">
                        <a:effectLst/>
                        <a:latin typeface="Calibri" panose="020F0502020204030204" pitchFamily="34" charset="0"/>
                        <a:ea typeface="Arial" panose="020B0604020202020204" pitchFamily="34" charset="0"/>
                        <a:cs typeface="Calibri" panose="020F0502020204030204" pitchFamily="34" charset="0"/>
                      </a:endParaRPr>
                    </a:p>
                  </a:txBody>
                  <a:tcPr marL="76200" marR="76200" marT="47625" marB="47625"/>
                </a:tc>
                <a:extLst>
                  <a:ext uri="{0D108BD9-81ED-4DB2-BD59-A6C34878D82A}">
                    <a16:rowId xmlns:a16="http://schemas.microsoft.com/office/drawing/2014/main" val="2561100961"/>
                  </a:ext>
                </a:extLst>
              </a:tr>
            </a:tbl>
          </a:graphicData>
        </a:graphic>
      </p:graphicFrame>
      <p:pic>
        <p:nvPicPr>
          <p:cNvPr id="5" name="Picture 2">
            <a:extLst>
              <a:ext uri="{FF2B5EF4-FFF2-40B4-BE49-F238E27FC236}">
                <a16:creationId xmlns:a16="http://schemas.microsoft.com/office/drawing/2014/main" id="{26CA8864-4317-462C-AF9C-4A9DBCBBC3A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58400" y="109331"/>
            <a:ext cx="2133600" cy="6493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501159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3890B0-C6CE-4593-B7A4-E57F79E2C0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41332"/>
            <a:ext cx="10515600" cy="1065764"/>
          </a:xfrm>
        </p:spPr>
        <p:txBody>
          <a:bodyPr>
            <a:normAutofit/>
          </a:bodyPr>
          <a:lstStyle/>
          <a:p>
            <a:pPr algn="ctr"/>
            <a:r>
              <a:rPr lang="en-US" sz="30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DIFFERENTIATIATION BETWEEN HOMOGENOUS AND HETEROGENOUS MIXTURE</a:t>
            </a:r>
            <a:endParaRPr lang="en-IN" sz="3000" b="1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B57F1DB3-A0A4-49BD-9303-CB78ADFB5B7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02423703"/>
              </p:ext>
            </p:extLst>
          </p:nvPr>
        </p:nvGraphicFramePr>
        <p:xfrm>
          <a:off x="1895061" y="2570922"/>
          <a:ext cx="8693425" cy="386709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74110">
                  <a:extLst>
                    <a:ext uri="{9D8B030D-6E8A-4147-A177-3AD203B41FA5}">
                      <a16:colId xmlns:a16="http://schemas.microsoft.com/office/drawing/2014/main" val="4088526705"/>
                    </a:ext>
                  </a:extLst>
                </a:gridCol>
                <a:gridCol w="3718943">
                  <a:extLst>
                    <a:ext uri="{9D8B030D-6E8A-4147-A177-3AD203B41FA5}">
                      <a16:colId xmlns:a16="http://schemas.microsoft.com/office/drawing/2014/main" val="2101005449"/>
                    </a:ext>
                  </a:extLst>
                </a:gridCol>
                <a:gridCol w="4100372">
                  <a:extLst>
                    <a:ext uri="{9D8B030D-6E8A-4147-A177-3AD203B41FA5}">
                      <a16:colId xmlns:a16="http://schemas.microsoft.com/office/drawing/2014/main" val="3529247059"/>
                    </a:ext>
                  </a:extLst>
                </a:gridCol>
              </a:tblGrid>
              <a:tr h="59661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1200">
                          <a:effectLst/>
                        </a:rPr>
                        <a:t>S. No.</a:t>
                      </a:r>
                      <a:endParaRPr lang="en-IN" sz="1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0" marR="76200" marT="47625" marB="47625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24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Homogeneous mixture</a:t>
                      </a:r>
                      <a:endParaRPr lang="en-IN" sz="2400" dirty="0">
                        <a:effectLst/>
                        <a:latin typeface="Calibri" panose="020F0502020204030204" pitchFamily="34" charset="0"/>
                        <a:ea typeface="Arial" panose="020B0604020202020204" pitchFamily="34" charset="0"/>
                        <a:cs typeface="Calibri" panose="020F0502020204030204" pitchFamily="34" charset="0"/>
                      </a:endParaRPr>
                    </a:p>
                  </a:txBody>
                  <a:tcPr marL="76200" marR="76200" marT="47625" marB="47625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24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Heterogeneous mixture</a:t>
                      </a:r>
                      <a:endParaRPr lang="en-IN" sz="2400" dirty="0">
                        <a:effectLst/>
                        <a:latin typeface="Calibri" panose="020F0502020204030204" pitchFamily="34" charset="0"/>
                        <a:ea typeface="Arial" panose="020B0604020202020204" pitchFamily="34" charset="0"/>
                        <a:cs typeface="Calibri" panose="020F0502020204030204" pitchFamily="34" charset="0"/>
                      </a:endParaRPr>
                    </a:p>
                  </a:txBody>
                  <a:tcPr marL="76200" marR="76200" marT="47625" marB="47625"/>
                </a:tc>
                <a:extLst>
                  <a:ext uri="{0D108BD9-81ED-4DB2-BD59-A6C34878D82A}">
                    <a16:rowId xmlns:a16="http://schemas.microsoft.com/office/drawing/2014/main" val="2071910969"/>
                  </a:ext>
                </a:extLst>
              </a:tr>
              <a:tr h="1026263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1200">
                          <a:effectLst/>
                        </a:rPr>
                        <a:t>1.</a:t>
                      </a:r>
                      <a:endParaRPr lang="en-IN" sz="1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0" marR="76200" marT="47625" marB="47625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24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All the components of the mixture are uniformly mixed.</a:t>
                      </a:r>
                      <a:endParaRPr lang="en-IN" sz="2400" dirty="0">
                        <a:effectLst/>
                        <a:latin typeface="Calibri" panose="020F0502020204030204" pitchFamily="34" charset="0"/>
                        <a:ea typeface="Arial" panose="020B0604020202020204" pitchFamily="34" charset="0"/>
                        <a:cs typeface="Calibri" panose="020F0502020204030204" pitchFamily="34" charset="0"/>
                      </a:endParaRPr>
                    </a:p>
                  </a:txBody>
                  <a:tcPr marL="76200" marR="76200" marT="47625" marB="47625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24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All the components of the mixture are not thoroughly mixed.</a:t>
                      </a:r>
                      <a:endParaRPr lang="en-IN" sz="2400" dirty="0">
                        <a:effectLst/>
                        <a:latin typeface="Calibri" panose="020F0502020204030204" pitchFamily="34" charset="0"/>
                        <a:ea typeface="Arial" panose="020B0604020202020204" pitchFamily="34" charset="0"/>
                        <a:cs typeface="Calibri" panose="020F0502020204030204" pitchFamily="34" charset="0"/>
                      </a:endParaRPr>
                    </a:p>
                  </a:txBody>
                  <a:tcPr marL="76200" marR="76200" marT="47625" marB="47625"/>
                </a:tc>
                <a:extLst>
                  <a:ext uri="{0D108BD9-81ED-4DB2-BD59-A6C34878D82A}">
                    <a16:rowId xmlns:a16="http://schemas.microsoft.com/office/drawing/2014/main" val="3214617607"/>
                  </a:ext>
                </a:extLst>
              </a:tr>
              <a:tr h="1026263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1200">
                          <a:effectLst/>
                        </a:rPr>
                        <a:t>2.</a:t>
                      </a:r>
                      <a:endParaRPr lang="en-IN" sz="1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0" marR="76200" marT="47625" marB="47625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24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No separation boundaries are visible.</a:t>
                      </a:r>
                      <a:endParaRPr lang="en-IN" sz="2400" dirty="0">
                        <a:effectLst/>
                        <a:latin typeface="Calibri" panose="020F0502020204030204" pitchFamily="34" charset="0"/>
                        <a:ea typeface="Arial" panose="020B0604020202020204" pitchFamily="34" charset="0"/>
                        <a:cs typeface="Calibri" panose="020F0502020204030204" pitchFamily="34" charset="0"/>
                      </a:endParaRPr>
                    </a:p>
                  </a:txBody>
                  <a:tcPr marL="76200" marR="76200" marT="47625" marB="47625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240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Separation boundaries are visible.</a:t>
                      </a:r>
                      <a:endParaRPr lang="en-IN" sz="2400">
                        <a:effectLst/>
                        <a:latin typeface="Calibri" panose="020F0502020204030204" pitchFamily="34" charset="0"/>
                        <a:ea typeface="Arial" panose="020B0604020202020204" pitchFamily="34" charset="0"/>
                        <a:cs typeface="Calibri" panose="020F0502020204030204" pitchFamily="34" charset="0"/>
                      </a:endParaRPr>
                    </a:p>
                  </a:txBody>
                  <a:tcPr marL="76200" marR="76200" marT="47625" marB="47625"/>
                </a:tc>
                <a:extLst>
                  <a:ext uri="{0D108BD9-81ED-4DB2-BD59-A6C34878D82A}">
                    <a16:rowId xmlns:a16="http://schemas.microsoft.com/office/drawing/2014/main" val="870817815"/>
                  </a:ext>
                </a:extLst>
              </a:tr>
              <a:tr h="59661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1200">
                          <a:effectLst/>
                        </a:rPr>
                        <a:t>3.</a:t>
                      </a:r>
                      <a:endParaRPr lang="en-IN" sz="1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0" marR="76200" marT="47625" marB="47625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24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It consists of a single phase.</a:t>
                      </a:r>
                      <a:endParaRPr lang="en-IN" sz="2400" dirty="0">
                        <a:effectLst/>
                        <a:latin typeface="Calibri" panose="020F0502020204030204" pitchFamily="34" charset="0"/>
                        <a:ea typeface="Arial" panose="020B0604020202020204" pitchFamily="34" charset="0"/>
                        <a:cs typeface="Calibri" panose="020F0502020204030204" pitchFamily="34" charset="0"/>
                      </a:endParaRPr>
                    </a:p>
                  </a:txBody>
                  <a:tcPr marL="76200" marR="76200" marT="47625" marB="47625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24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It consists of two or more phases.</a:t>
                      </a:r>
                      <a:endParaRPr lang="en-IN" sz="2400" dirty="0">
                        <a:effectLst/>
                        <a:latin typeface="Calibri" panose="020F0502020204030204" pitchFamily="34" charset="0"/>
                        <a:ea typeface="Arial" panose="020B0604020202020204" pitchFamily="34" charset="0"/>
                        <a:cs typeface="Calibri" panose="020F0502020204030204" pitchFamily="34" charset="0"/>
                      </a:endParaRPr>
                    </a:p>
                  </a:txBody>
                  <a:tcPr marL="76200" marR="76200" marT="47625" marB="47625"/>
                </a:tc>
                <a:extLst>
                  <a:ext uri="{0D108BD9-81ED-4DB2-BD59-A6C34878D82A}">
                    <a16:rowId xmlns:a16="http://schemas.microsoft.com/office/drawing/2014/main" val="4281766330"/>
                  </a:ext>
                </a:extLst>
              </a:tr>
            </a:tbl>
          </a:graphicData>
        </a:graphic>
      </p:graphicFrame>
      <p:pic>
        <p:nvPicPr>
          <p:cNvPr id="6" name="Picture 2">
            <a:extLst>
              <a:ext uri="{FF2B5EF4-FFF2-40B4-BE49-F238E27FC236}">
                <a16:creationId xmlns:a16="http://schemas.microsoft.com/office/drawing/2014/main" id="{1D09D6E5-781F-4E4C-B2FF-19E79AA3C9F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92465" y="56927"/>
            <a:ext cx="2592042" cy="6493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01109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DD4623-B943-4846-830E-0D50802C02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VIDEO TIME</a:t>
            </a:r>
            <a:endParaRPr lang="en-IN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1D025A-0951-4FC0-ACFC-60443299FD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IN" sz="2400" b="0" i="0" dirty="0">
                <a:solidFill>
                  <a:srgbClr val="1155CC"/>
                </a:solidFill>
                <a:effectLst/>
                <a:latin typeface="Arial" panose="020B0604020202020204" pitchFamily="34" charset="0"/>
                <a:hlinkClick r:id="rId2"/>
              </a:rPr>
              <a:t>outu.be/d</a:t>
            </a:r>
            <a:r>
              <a:rPr lang="en-IN" sz="2400" dirty="0">
                <a:solidFill>
                  <a:srgbClr val="1155CC"/>
                </a:solidFill>
                <a:latin typeface="Arial" panose="020B0604020202020204" pitchFamily="34" charset="0"/>
                <a:hlinkClick r:id="rId2"/>
              </a:rPr>
              <a:t>https://y</a:t>
            </a:r>
            <a:r>
              <a:rPr lang="en-IN" sz="2400" b="0" i="0" dirty="0">
                <a:solidFill>
                  <a:srgbClr val="1155CC"/>
                </a:solidFill>
                <a:effectLst/>
                <a:latin typeface="Arial" panose="020B0604020202020204" pitchFamily="34" charset="0"/>
                <a:hlinkClick r:id="rId2"/>
              </a:rPr>
              <a:t>W1Vn6cbTRE</a:t>
            </a:r>
            <a:endParaRPr lang="en-IN" sz="2400" dirty="0"/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78C09C17-72C8-4C9B-BDC4-A0268F6F736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61928" y="188844"/>
            <a:ext cx="2592042" cy="6493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011374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B8F95A-FF46-419B-97FC-EBFE763F61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0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HOME ASSIGNMENT</a:t>
            </a:r>
            <a:endParaRPr lang="en-IN" sz="3000" b="1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B22765-D342-47B4-A400-607978F883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sz="2400" b="1" dirty="0">
                <a:effectLst/>
                <a:latin typeface="Calibri" panose="020F0502020204030204" pitchFamily="34" charset="0"/>
                <a:ea typeface="Arial" panose="020B0604020202020204" pitchFamily="34" charset="0"/>
              </a:rPr>
              <a:t>Exercise-II Q1 &amp; Q2</a:t>
            </a:r>
          </a:p>
          <a:p>
            <a:r>
              <a:rPr lang="en-IN" sz="2400" b="1" dirty="0">
                <a:latin typeface="Calibri" panose="020F0502020204030204" pitchFamily="34" charset="0"/>
              </a:rPr>
              <a:t>Justify why air is a mixture while water is a compound.</a:t>
            </a:r>
          </a:p>
          <a:p>
            <a:r>
              <a:rPr lang="en-IN" sz="2400" b="1" dirty="0">
                <a:latin typeface="Calibri" panose="020F0502020204030204" pitchFamily="34" charset="0"/>
              </a:rPr>
              <a:t>Differentiate between Homogenous and Heterogenous Mixture.</a:t>
            </a:r>
          </a:p>
          <a:p>
            <a:r>
              <a:rPr lang="en-IN" sz="2400" b="1" dirty="0">
                <a:latin typeface="Calibri" panose="020F0502020204030204" pitchFamily="34" charset="0"/>
              </a:rPr>
              <a:t>Explain the characteristics of Mixture with example.</a:t>
            </a:r>
          </a:p>
          <a:p>
            <a:endParaRPr lang="en-IN" sz="2400" b="1" dirty="0">
              <a:latin typeface="Calibri" panose="020F0502020204030204" pitchFamily="34" charset="0"/>
            </a:endParaRPr>
          </a:p>
          <a:p>
            <a:endParaRPr lang="en-IN" dirty="0"/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AB6C09E4-BE6C-4138-B8AB-BEBAE8225A9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98484" y="188844"/>
            <a:ext cx="2592042" cy="6493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3181559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5CFE7D-B923-42D5-83AF-F69F67BAA4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192696"/>
            <a:ext cx="10515600" cy="497992"/>
          </a:xfrm>
        </p:spPr>
        <p:txBody>
          <a:bodyPr>
            <a:noAutofit/>
          </a:bodyPr>
          <a:lstStyle/>
          <a:p>
            <a:pPr algn="ctr"/>
            <a:r>
              <a:rPr lang="en-US" sz="3000" b="1" dirty="0">
                <a:latin typeface="+mn-lt"/>
              </a:rPr>
              <a:t>THANKING YOU</a:t>
            </a:r>
            <a:endParaRPr lang="en-IN" sz="3000" b="1" dirty="0"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981742-6D27-4FF8-AFF0-154FB7D0EE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endParaRPr lang="en-IN" dirty="0"/>
          </a:p>
          <a:p>
            <a:pPr marL="0" indent="0" algn="ctr">
              <a:buNone/>
            </a:pPr>
            <a:endParaRPr lang="en-IN" dirty="0"/>
          </a:p>
          <a:p>
            <a:pPr marL="0" indent="0" algn="ctr">
              <a:buNone/>
            </a:pPr>
            <a:r>
              <a:rPr lang="en-IN" sz="3000" b="1" dirty="0">
                <a:solidFill>
                  <a:srgbClr val="FF0000"/>
                </a:solidFill>
              </a:rPr>
              <a:t>ODM EDUCATIONAL GROUP</a:t>
            </a:r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1E93831D-07DE-44B3-9718-10286B02A2E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99958" y="39757"/>
            <a:ext cx="2592042" cy="8017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5221308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 Boardroom">
  <a:themeElements>
    <a:clrScheme name="Ion Boardroom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Ion Boardroom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 Boardroom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8502691-933B-45FE-8764-BA278511EF2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354</TotalTime>
  <Words>287</Words>
  <Application>Microsoft Office PowerPoint</Application>
  <PresentationFormat>Widescreen</PresentationFormat>
  <Paragraphs>47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Arial</vt:lpstr>
      <vt:lpstr>Calibri</vt:lpstr>
      <vt:lpstr>Century Gothic</vt:lpstr>
      <vt:lpstr>Symbol</vt:lpstr>
      <vt:lpstr>Wingdings 3</vt:lpstr>
      <vt:lpstr>Ion Boardroom</vt:lpstr>
      <vt:lpstr>ELEMENTS,COMPOUNDS AND MIXTURES</vt:lpstr>
      <vt:lpstr>LEARNING OBJECTIVE</vt:lpstr>
      <vt:lpstr>WARM UP QUESTIONS</vt:lpstr>
      <vt:lpstr>MIXTURE</vt:lpstr>
      <vt:lpstr>CHARACTERISTICS OF MIXTURES</vt:lpstr>
      <vt:lpstr>DIFFERENTIATIATION BETWEEN HOMOGENOUS AND HETEROGENOUS MIXTURE</vt:lpstr>
      <vt:lpstr>VIDEO TIME</vt:lpstr>
      <vt:lpstr>HOME ASSIGNMENT</vt:lpstr>
      <vt:lpstr>THANKING YOU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ELEMENTS,COMPOUNDS AND MIXTURES</dc:title>
  <dc:creator>Pradeep Pati</dc:creator>
  <cp:lastModifiedBy>Pradeep Pati</cp:lastModifiedBy>
  <cp:revision>10</cp:revision>
  <dcterms:created xsi:type="dcterms:W3CDTF">2021-04-05T09:36:43Z</dcterms:created>
  <dcterms:modified xsi:type="dcterms:W3CDTF">2021-12-17T08:29:26Z</dcterms:modified>
</cp:coreProperties>
</file>