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63" r:id="rId3"/>
    <p:sldId id="268" r:id="rId4"/>
    <p:sldId id="257" r:id="rId5"/>
    <p:sldId id="258" r:id="rId6"/>
    <p:sldId id="259" r:id="rId7"/>
    <p:sldId id="262" r:id="rId8"/>
    <p:sldId id="260" r:id="rId9"/>
    <p:sldId id="261" r:id="rId1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2" d="100"/>
          <a:sy n="72" d="100"/>
        </p:scale>
        <p:origin x="660"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AB535197-FB5E-46D3-B31C-803A8962C6CF}" type="datetimeFigureOut">
              <a:rPr lang="en-IN" smtClean="0"/>
              <a:t>17-12-2021</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A2E994AD-0D38-4A25-B2D7-9C186600F627}" type="slidenum">
              <a:rPr lang="en-IN" smtClean="0"/>
              <a:t>‹#›</a:t>
            </a:fld>
            <a:endParaRPr lang="en-IN"/>
          </a:p>
        </p:txBody>
      </p:sp>
    </p:spTree>
    <p:extLst>
      <p:ext uri="{BB962C8B-B14F-4D97-AF65-F5344CB8AC3E}">
        <p14:creationId xmlns:p14="http://schemas.microsoft.com/office/powerpoint/2010/main" val="16299722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B535197-FB5E-46D3-B31C-803A8962C6CF}" type="datetimeFigureOut">
              <a:rPr lang="en-IN" smtClean="0"/>
              <a:t>17-12-2021</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A2E994AD-0D38-4A25-B2D7-9C186600F627}" type="slidenum">
              <a:rPr lang="en-IN" smtClean="0"/>
              <a:t>‹#›</a:t>
            </a:fld>
            <a:endParaRPr lang="en-IN"/>
          </a:p>
        </p:txBody>
      </p:sp>
    </p:spTree>
    <p:extLst>
      <p:ext uri="{BB962C8B-B14F-4D97-AF65-F5344CB8AC3E}">
        <p14:creationId xmlns:p14="http://schemas.microsoft.com/office/powerpoint/2010/main" val="299968049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B535197-FB5E-46D3-B31C-803A8962C6CF}" type="datetimeFigureOut">
              <a:rPr lang="en-IN" smtClean="0"/>
              <a:t>17-12-2021</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A2E994AD-0D38-4A25-B2D7-9C186600F627}" type="slidenum">
              <a:rPr lang="en-IN" smtClean="0"/>
              <a:t>‹#›</a:t>
            </a:fld>
            <a:endParaRPr lang="en-IN"/>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388602235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B535197-FB5E-46D3-B31C-803A8962C6CF}" type="datetimeFigureOut">
              <a:rPr lang="en-IN" smtClean="0"/>
              <a:t>17-12-2021</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A2E994AD-0D38-4A25-B2D7-9C186600F627}" type="slidenum">
              <a:rPr lang="en-IN" smtClean="0"/>
              <a:t>‹#›</a:t>
            </a:fld>
            <a:endParaRPr lang="en-IN"/>
          </a:p>
        </p:txBody>
      </p:sp>
    </p:spTree>
    <p:extLst>
      <p:ext uri="{BB962C8B-B14F-4D97-AF65-F5344CB8AC3E}">
        <p14:creationId xmlns:p14="http://schemas.microsoft.com/office/powerpoint/2010/main" val="157983097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B535197-FB5E-46D3-B31C-803A8962C6CF}" type="datetimeFigureOut">
              <a:rPr lang="en-IN" smtClean="0"/>
              <a:t>17-12-2021</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A2E994AD-0D38-4A25-B2D7-9C186600F627}" type="slidenum">
              <a:rPr lang="en-IN" smtClean="0"/>
              <a:t>‹#›</a:t>
            </a:fld>
            <a:endParaRPr lang="en-IN"/>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70354978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B535197-FB5E-46D3-B31C-803A8962C6CF}" type="datetimeFigureOut">
              <a:rPr lang="en-IN" smtClean="0"/>
              <a:t>17-12-2021</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A2E994AD-0D38-4A25-B2D7-9C186600F627}" type="slidenum">
              <a:rPr lang="en-IN" smtClean="0"/>
              <a:t>‹#›</a:t>
            </a:fld>
            <a:endParaRPr lang="en-IN"/>
          </a:p>
        </p:txBody>
      </p:sp>
    </p:spTree>
    <p:extLst>
      <p:ext uri="{BB962C8B-B14F-4D97-AF65-F5344CB8AC3E}">
        <p14:creationId xmlns:p14="http://schemas.microsoft.com/office/powerpoint/2010/main" val="47229881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B535197-FB5E-46D3-B31C-803A8962C6CF}" type="datetimeFigureOut">
              <a:rPr lang="en-IN" smtClean="0"/>
              <a:t>17-12-2021</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A2E994AD-0D38-4A25-B2D7-9C186600F627}" type="slidenum">
              <a:rPr lang="en-IN" smtClean="0"/>
              <a:t>‹#›</a:t>
            </a:fld>
            <a:endParaRPr lang="en-IN"/>
          </a:p>
        </p:txBody>
      </p:sp>
    </p:spTree>
    <p:extLst>
      <p:ext uri="{BB962C8B-B14F-4D97-AF65-F5344CB8AC3E}">
        <p14:creationId xmlns:p14="http://schemas.microsoft.com/office/powerpoint/2010/main" val="253290939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B535197-FB5E-46D3-B31C-803A8962C6CF}" type="datetimeFigureOut">
              <a:rPr lang="en-IN" smtClean="0"/>
              <a:t>17-12-2021</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A2E994AD-0D38-4A25-B2D7-9C186600F627}" type="slidenum">
              <a:rPr lang="en-IN" smtClean="0"/>
              <a:t>‹#›</a:t>
            </a:fld>
            <a:endParaRPr lang="en-IN"/>
          </a:p>
        </p:txBody>
      </p:sp>
    </p:spTree>
    <p:extLst>
      <p:ext uri="{BB962C8B-B14F-4D97-AF65-F5344CB8AC3E}">
        <p14:creationId xmlns:p14="http://schemas.microsoft.com/office/powerpoint/2010/main" val="24784658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B535197-FB5E-46D3-B31C-803A8962C6CF}" type="datetimeFigureOut">
              <a:rPr lang="en-IN" smtClean="0"/>
              <a:t>17-12-2021</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A2E994AD-0D38-4A25-B2D7-9C186600F627}" type="slidenum">
              <a:rPr lang="en-IN" smtClean="0"/>
              <a:t>‹#›</a:t>
            </a:fld>
            <a:endParaRPr lang="en-IN"/>
          </a:p>
        </p:txBody>
      </p:sp>
    </p:spTree>
    <p:extLst>
      <p:ext uri="{BB962C8B-B14F-4D97-AF65-F5344CB8AC3E}">
        <p14:creationId xmlns:p14="http://schemas.microsoft.com/office/powerpoint/2010/main" val="3286451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B535197-FB5E-46D3-B31C-803A8962C6CF}" type="datetimeFigureOut">
              <a:rPr lang="en-IN" smtClean="0"/>
              <a:t>17-12-2021</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A2E994AD-0D38-4A25-B2D7-9C186600F627}" type="slidenum">
              <a:rPr lang="en-IN" smtClean="0"/>
              <a:t>‹#›</a:t>
            </a:fld>
            <a:endParaRPr lang="en-IN"/>
          </a:p>
        </p:txBody>
      </p:sp>
    </p:spTree>
    <p:extLst>
      <p:ext uri="{BB962C8B-B14F-4D97-AF65-F5344CB8AC3E}">
        <p14:creationId xmlns:p14="http://schemas.microsoft.com/office/powerpoint/2010/main" val="76729811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AB535197-FB5E-46D3-B31C-803A8962C6CF}" type="datetimeFigureOut">
              <a:rPr lang="en-IN" smtClean="0"/>
              <a:t>17-12-2021</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A2E994AD-0D38-4A25-B2D7-9C186600F627}" type="slidenum">
              <a:rPr lang="en-IN" smtClean="0"/>
              <a:t>‹#›</a:t>
            </a:fld>
            <a:endParaRPr lang="en-IN"/>
          </a:p>
        </p:txBody>
      </p:sp>
    </p:spTree>
    <p:extLst>
      <p:ext uri="{BB962C8B-B14F-4D97-AF65-F5344CB8AC3E}">
        <p14:creationId xmlns:p14="http://schemas.microsoft.com/office/powerpoint/2010/main" val="139222332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AB535197-FB5E-46D3-B31C-803A8962C6CF}" type="datetimeFigureOut">
              <a:rPr lang="en-IN" smtClean="0"/>
              <a:t>17-12-2021</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A2E994AD-0D38-4A25-B2D7-9C186600F627}" type="slidenum">
              <a:rPr lang="en-IN" smtClean="0"/>
              <a:t>‹#›</a:t>
            </a:fld>
            <a:endParaRPr lang="en-IN"/>
          </a:p>
        </p:txBody>
      </p:sp>
    </p:spTree>
    <p:extLst>
      <p:ext uri="{BB962C8B-B14F-4D97-AF65-F5344CB8AC3E}">
        <p14:creationId xmlns:p14="http://schemas.microsoft.com/office/powerpoint/2010/main" val="2289746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AB535197-FB5E-46D3-B31C-803A8962C6CF}" type="datetimeFigureOut">
              <a:rPr lang="en-IN" smtClean="0"/>
              <a:t>17-12-2021</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A2E994AD-0D38-4A25-B2D7-9C186600F627}" type="slidenum">
              <a:rPr lang="en-IN" smtClean="0"/>
              <a:t>‹#›</a:t>
            </a:fld>
            <a:endParaRPr lang="en-IN"/>
          </a:p>
        </p:txBody>
      </p:sp>
    </p:spTree>
    <p:extLst>
      <p:ext uri="{BB962C8B-B14F-4D97-AF65-F5344CB8AC3E}">
        <p14:creationId xmlns:p14="http://schemas.microsoft.com/office/powerpoint/2010/main" val="40386988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B535197-FB5E-46D3-B31C-803A8962C6CF}" type="datetimeFigureOut">
              <a:rPr lang="en-IN" smtClean="0"/>
              <a:t>17-12-2021</a:t>
            </a:fld>
            <a:endParaRPr lang="en-IN"/>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p:txBody>
          <a:bodyPr/>
          <a:lstStyle/>
          <a:p>
            <a:fld id="{A2E994AD-0D38-4A25-B2D7-9C186600F627}" type="slidenum">
              <a:rPr lang="en-IN" smtClean="0"/>
              <a:t>‹#›</a:t>
            </a:fld>
            <a:endParaRPr lang="en-IN"/>
          </a:p>
        </p:txBody>
      </p:sp>
    </p:spTree>
    <p:extLst>
      <p:ext uri="{BB962C8B-B14F-4D97-AF65-F5344CB8AC3E}">
        <p14:creationId xmlns:p14="http://schemas.microsoft.com/office/powerpoint/2010/main" val="170082872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AB535197-FB5E-46D3-B31C-803A8962C6CF}" type="datetimeFigureOut">
              <a:rPr lang="en-IN" smtClean="0"/>
              <a:t>17-12-2021</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A2E994AD-0D38-4A25-B2D7-9C186600F627}" type="slidenum">
              <a:rPr lang="en-IN" smtClean="0"/>
              <a:t>‹#›</a:t>
            </a:fld>
            <a:endParaRPr lang="en-IN"/>
          </a:p>
        </p:txBody>
      </p:sp>
    </p:spTree>
    <p:extLst>
      <p:ext uri="{BB962C8B-B14F-4D97-AF65-F5344CB8AC3E}">
        <p14:creationId xmlns:p14="http://schemas.microsoft.com/office/powerpoint/2010/main" val="168999543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AB535197-FB5E-46D3-B31C-803A8962C6CF}" type="datetimeFigureOut">
              <a:rPr lang="en-IN" smtClean="0"/>
              <a:t>17-12-2021</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A2E994AD-0D38-4A25-B2D7-9C186600F627}" type="slidenum">
              <a:rPr lang="en-IN" smtClean="0"/>
              <a:t>‹#›</a:t>
            </a:fld>
            <a:endParaRPr lang="en-IN"/>
          </a:p>
        </p:txBody>
      </p:sp>
    </p:spTree>
    <p:extLst>
      <p:ext uri="{BB962C8B-B14F-4D97-AF65-F5344CB8AC3E}">
        <p14:creationId xmlns:p14="http://schemas.microsoft.com/office/powerpoint/2010/main" val="221173147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AB535197-FB5E-46D3-B31C-803A8962C6CF}" type="datetimeFigureOut">
              <a:rPr lang="en-IN" smtClean="0"/>
              <a:t>17-12-2021</a:t>
            </a:fld>
            <a:endParaRPr lang="en-IN"/>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IN"/>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A2E994AD-0D38-4A25-B2D7-9C186600F627}" type="slidenum">
              <a:rPr lang="en-IN" smtClean="0"/>
              <a:t>‹#›</a:t>
            </a:fld>
            <a:endParaRPr lang="en-IN"/>
          </a:p>
        </p:txBody>
      </p:sp>
    </p:spTree>
    <p:extLst>
      <p:ext uri="{BB962C8B-B14F-4D97-AF65-F5344CB8AC3E}">
        <p14:creationId xmlns:p14="http://schemas.microsoft.com/office/powerpoint/2010/main" val="270367603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s://youtu.be/5LOd_zkW3fE"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CE2DD2-5C90-403F-90AD-DA25DFBAC152}"/>
              </a:ext>
            </a:extLst>
          </p:cNvPr>
          <p:cNvSpPr>
            <a:spLocks noGrp="1"/>
          </p:cNvSpPr>
          <p:nvPr>
            <p:ph type="ctrTitle"/>
          </p:nvPr>
        </p:nvSpPr>
        <p:spPr>
          <a:xfrm>
            <a:off x="874643" y="1122363"/>
            <a:ext cx="8587409" cy="944976"/>
          </a:xfrm>
        </p:spPr>
        <p:txBody>
          <a:bodyPr>
            <a:normAutofit/>
          </a:bodyPr>
          <a:lstStyle/>
          <a:p>
            <a:r>
              <a:rPr lang="en-US" sz="3000" b="1" dirty="0">
                <a:solidFill>
                  <a:srgbClr val="FF0000"/>
                </a:solidFill>
                <a:latin typeface="Calibri" panose="020F0502020204030204" pitchFamily="34" charset="0"/>
                <a:cs typeface="Calibri" panose="020F0502020204030204" pitchFamily="34" charset="0"/>
              </a:rPr>
              <a:t>ELEMENTS,COMPOUNDS AND MIXTURES</a:t>
            </a:r>
            <a:endParaRPr lang="en-IN" sz="3000" b="1" dirty="0">
              <a:latin typeface="Calibri" panose="020F0502020204030204" pitchFamily="34" charset="0"/>
              <a:cs typeface="Calibri" panose="020F0502020204030204" pitchFamily="34" charset="0"/>
            </a:endParaRPr>
          </a:p>
        </p:txBody>
      </p:sp>
      <p:sp>
        <p:nvSpPr>
          <p:cNvPr id="3" name="Subtitle 2">
            <a:extLst>
              <a:ext uri="{FF2B5EF4-FFF2-40B4-BE49-F238E27FC236}">
                <a16:creationId xmlns:a16="http://schemas.microsoft.com/office/drawing/2014/main" id="{DDF35A53-2C59-4A6D-AF94-3C13DAF745C2}"/>
              </a:ext>
            </a:extLst>
          </p:cNvPr>
          <p:cNvSpPr>
            <a:spLocks noGrp="1"/>
          </p:cNvSpPr>
          <p:nvPr>
            <p:ph type="subTitle" idx="1"/>
          </p:nvPr>
        </p:nvSpPr>
        <p:spPr>
          <a:xfrm>
            <a:off x="1524000" y="2835965"/>
            <a:ext cx="9144000" cy="2729947"/>
          </a:xfrm>
        </p:spPr>
        <p:txBody>
          <a:bodyPr/>
          <a:lstStyle/>
          <a:p>
            <a:pPr algn="ctr"/>
            <a:r>
              <a:rPr lang="en-US" sz="2400" b="1" dirty="0">
                <a:latin typeface="Calibri" panose="020F0502020204030204" pitchFamily="34" charset="0"/>
                <a:cs typeface="Calibri" panose="020F0502020204030204" pitchFamily="34" charset="0"/>
              </a:rPr>
              <a:t>SUBJECT-CHEMISTRY</a:t>
            </a:r>
          </a:p>
          <a:p>
            <a:pPr algn="ctr"/>
            <a:r>
              <a:rPr lang="en-US" sz="2400" b="1" dirty="0">
                <a:latin typeface="Calibri" panose="020F0502020204030204" pitchFamily="34" charset="0"/>
                <a:cs typeface="Calibri" panose="020F0502020204030204" pitchFamily="34" charset="0"/>
              </a:rPr>
              <a:t>CHAPTER-03</a:t>
            </a:r>
          </a:p>
          <a:p>
            <a:pPr algn="ctr"/>
            <a:r>
              <a:rPr lang="en-US" sz="2400" b="1" dirty="0">
                <a:latin typeface="Calibri" panose="020F0502020204030204" pitchFamily="34" charset="0"/>
                <a:cs typeface="Calibri" panose="020F0502020204030204" pitchFamily="34" charset="0"/>
              </a:rPr>
              <a:t>SYMBOLS OF ELEMENTS. CHARACTERISTICS OF COMPOUNDS</a:t>
            </a:r>
          </a:p>
          <a:p>
            <a:pPr algn="ctr"/>
            <a:r>
              <a:rPr lang="en-US" sz="2400" b="1" dirty="0">
                <a:latin typeface="Calibri" panose="020F0502020204030204" pitchFamily="34" charset="0"/>
                <a:cs typeface="Calibri" panose="020F0502020204030204" pitchFamily="34" charset="0"/>
              </a:rPr>
              <a:t>PERIOD-2</a:t>
            </a:r>
            <a:endParaRPr lang="en-IN" sz="2400" b="1" dirty="0">
              <a:latin typeface="Calibri" panose="020F0502020204030204" pitchFamily="34" charset="0"/>
              <a:cs typeface="Calibri" panose="020F0502020204030204" pitchFamily="34" charset="0"/>
            </a:endParaRPr>
          </a:p>
          <a:p>
            <a:endParaRPr lang="en-IN" dirty="0"/>
          </a:p>
        </p:txBody>
      </p:sp>
      <p:pic>
        <p:nvPicPr>
          <p:cNvPr id="4" name="Google Shape;54;p13">
            <a:extLst>
              <a:ext uri="{FF2B5EF4-FFF2-40B4-BE49-F238E27FC236}">
                <a16:creationId xmlns:a16="http://schemas.microsoft.com/office/drawing/2014/main" id="{5B7A293A-9801-454D-B692-F2C5B415EF22}"/>
              </a:ext>
            </a:extLst>
          </p:cNvPr>
          <p:cNvPicPr preferRelativeResize="0"/>
          <p:nvPr/>
        </p:nvPicPr>
        <p:blipFill rotWithShape="1">
          <a:blip r:embed="rId2">
            <a:alphaModFix/>
          </a:blip>
          <a:srcRect/>
          <a:stretch/>
        </p:blipFill>
        <p:spPr>
          <a:xfrm>
            <a:off x="0" y="5446643"/>
            <a:ext cx="12192000" cy="1411357"/>
          </a:xfrm>
          <a:prstGeom prst="rect">
            <a:avLst/>
          </a:prstGeom>
          <a:noFill/>
          <a:ln>
            <a:noFill/>
          </a:ln>
        </p:spPr>
      </p:pic>
      <p:pic>
        <p:nvPicPr>
          <p:cNvPr id="5" name="Picture 2">
            <a:extLst>
              <a:ext uri="{FF2B5EF4-FFF2-40B4-BE49-F238E27FC236}">
                <a16:creationId xmlns:a16="http://schemas.microsoft.com/office/drawing/2014/main" id="{D09ABFBF-BDE4-48CA-B0CD-49CD65D0A65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435548" y="172279"/>
            <a:ext cx="2592042" cy="64935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1810841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5B9728-2566-4495-A6F9-26B3BF7E3353}"/>
              </a:ext>
            </a:extLst>
          </p:cNvPr>
          <p:cNvSpPr>
            <a:spLocks noGrp="1"/>
          </p:cNvSpPr>
          <p:nvPr>
            <p:ph type="title"/>
          </p:nvPr>
        </p:nvSpPr>
        <p:spPr>
          <a:xfrm>
            <a:off x="677334" y="980660"/>
            <a:ext cx="8596668" cy="949739"/>
          </a:xfrm>
        </p:spPr>
        <p:txBody>
          <a:bodyPr>
            <a:normAutofit/>
          </a:bodyPr>
          <a:lstStyle/>
          <a:p>
            <a:pPr algn="ctr"/>
            <a:r>
              <a:rPr lang="en-US" sz="3000" b="1" dirty="0">
                <a:solidFill>
                  <a:srgbClr val="FF0000"/>
                </a:solidFill>
                <a:latin typeface="Calibri" panose="020F0502020204030204" pitchFamily="34" charset="0"/>
                <a:cs typeface="Calibri" panose="020F0502020204030204" pitchFamily="34" charset="0"/>
              </a:rPr>
              <a:t>LEARNING OBJECTIVE</a:t>
            </a:r>
            <a:endParaRPr lang="en-IN" sz="3000" b="1" dirty="0">
              <a:solidFill>
                <a:srgbClr val="FF0000"/>
              </a:solidFill>
              <a:latin typeface="Calibri" panose="020F0502020204030204" pitchFamily="34" charset="0"/>
              <a:cs typeface="Calibri" panose="020F0502020204030204" pitchFamily="34" charset="0"/>
            </a:endParaRPr>
          </a:p>
        </p:txBody>
      </p:sp>
      <p:sp>
        <p:nvSpPr>
          <p:cNvPr id="3" name="Content Placeholder 2">
            <a:extLst>
              <a:ext uri="{FF2B5EF4-FFF2-40B4-BE49-F238E27FC236}">
                <a16:creationId xmlns:a16="http://schemas.microsoft.com/office/drawing/2014/main" id="{1DD35946-83E9-421A-9B40-145368F1AA65}"/>
              </a:ext>
            </a:extLst>
          </p:cNvPr>
          <p:cNvSpPr>
            <a:spLocks noGrp="1"/>
          </p:cNvSpPr>
          <p:nvPr>
            <p:ph idx="1"/>
          </p:nvPr>
        </p:nvSpPr>
        <p:spPr>
          <a:xfrm>
            <a:off x="677334" y="2332383"/>
            <a:ext cx="8596668" cy="3708979"/>
          </a:xfrm>
        </p:spPr>
        <p:txBody>
          <a:bodyPr>
            <a:normAutofit/>
          </a:bodyPr>
          <a:lstStyle/>
          <a:p>
            <a:pPr marL="342900" marR="0" lvl="0" indent="-342900" algn="just">
              <a:lnSpc>
                <a:spcPct val="115000"/>
              </a:lnSpc>
              <a:spcBef>
                <a:spcPts val="0"/>
              </a:spcBef>
              <a:spcAft>
                <a:spcPts val="0"/>
              </a:spcAft>
              <a:buFont typeface="Symbol" panose="05050102010706020507" pitchFamily="18" charset="2"/>
              <a:buChar char=""/>
            </a:pPr>
            <a:r>
              <a:rPr lang="en-IN" sz="2400" b="1" dirty="0">
                <a:solidFill>
                  <a:srgbClr val="333333"/>
                </a:solidFill>
                <a:latin typeface="Calibri" panose="020F0502020204030204" pitchFamily="34" charset="0"/>
                <a:ea typeface="Arial" panose="020B0604020202020204" pitchFamily="34" charset="0"/>
              </a:rPr>
              <a:t>You </a:t>
            </a:r>
            <a:r>
              <a:rPr lang="en-IN" sz="2400" b="1" dirty="0">
                <a:solidFill>
                  <a:srgbClr val="333333"/>
                </a:solidFill>
                <a:effectLst/>
                <a:latin typeface="Calibri" panose="020F0502020204030204" pitchFamily="34" charset="0"/>
                <a:ea typeface="Arial" panose="020B0604020202020204" pitchFamily="34" charset="0"/>
              </a:rPr>
              <a:t>will be able to know about the symbols of various elements.</a:t>
            </a:r>
          </a:p>
          <a:p>
            <a:pPr marL="0" marR="0" lvl="0" indent="0" algn="just">
              <a:lnSpc>
                <a:spcPct val="115000"/>
              </a:lnSpc>
              <a:spcBef>
                <a:spcPts val="0"/>
              </a:spcBef>
              <a:spcAft>
                <a:spcPts val="0"/>
              </a:spcAft>
              <a:buNone/>
            </a:pPr>
            <a:endParaRPr lang="en-IN" sz="2400" dirty="0">
              <a:effectLst/>
              <a:latin typeface="Arial" panose="020B0604020202020204" pitchFamily="34" charset="0"/>
              <a:ea typeface="Arial" panose="020B0604020202020204" pitchFamily="34" charset="0"/>
            </a:endParaRPr>
          </a:p>
          <a:p>
            <a:pPr>
              <a:buFont typeface="Arial" panose="020B0604020202020204" pitchFamily="34" charset="0"/>
              <a:buChar char="•"/>
            </a:pPr>
            <a:r>
              <a:rPr lang="en-IN" sz="2400" b="1" dirty="0">
                <a:solidFill>
                  <a:srgbClr val="333333"/>
                </a:solidFill>
                <a:latin typeface="Calibri" panose="020F0502020204030204" pitchFamily="34" charset="0"/>
                <a:ea typeface="Arial" panose="020B0604020202020204" pitchFamily="34" charset="0"/>
              </a:rPr>
              <a:t>You </a:t>
            </a:r>
            <a:r>
              <a:rPr lang="en-IN" sz="2400" b="1" dirty="0">
                <a:solidFill>
                  <a:srgbClr val="333333"/>
                </a:solidFill>
                <a:effectLst/>
                <a:latin typeface="Calibri" panose="020F0502020204030204" pitchFamily="34" charset="0"/>
                <a:ea typeface="Arial" panose="020B0604020202020204" pitchFamily="34" charset="0"/>
              </a:rPr>
              <a:t> would know about the characteristics of the compounds</a:t>
            </a:r>
            <a:endParaRPr lang="en-IN" sz="2400" dirty="0"/>
          </a:p>
        </p:txBody>
      </p:sp>
      <p:pic>
        <p:nvPicPr>
          <p:cNvPr id="4" name="Picture 2">
            <a:extLst>
              <a:ext uri="{FF2B5EF4-FFF2-40B4-BE49-F238E27FC236}">
                <a16:creationId xmlns:a16="http://schemas.microsoft.com/office/drawing/2014/main" id="{67060F4F-FEDD-4359-8ACB-8E7081ADEF4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366768" y="167282"/>
            <a:ext cx="2592042" cy="64935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5609607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08F882-194D-423E-B1E9-9DE1BB642D50}"/>
              </a:ext>
            </a:extLst>
          </p:cNvPr>
          <p:cNvSpPr>
            <a:spLocks noGrp="1"/>
          </p:cNvSpPr>
          <p:nvPr>
            <p:ph type="title"/>
          </p:nvPr>
        </p:nvSpPr>
        <p:spPr/>
        <p:txBody>
          <a:bodyPr>
            <a:normAutofit/>
          </a:bodyPr>
          <a:lstStyle/>
          <a:p>
            <a:pPr algn="ctr"/>
            <a:r>
              <a:rPr lang="en-US" sz="3000" b="1" dirty="0">
                <a:solidFill>
                  <a:srgbClr val="FF0000"/>
                </a:solidFill>
                <a:latin typeface="Calibri" panose="020F0502020204030204" pitchFamily="34" charset="0"/>
                <a:cs typeface="Calibri" panose="020F0502020204030204" pitchFamily="34" charset="0"/>
              </a:rPr>
              <a:t>WARM UP QUESTIONS</a:t>
            </a:r>
            <a:endParaRPr lang="en-IN" sz="3000" b="1" dirty="0">
              <a:solidFill>
                <a:srgbClr val="FF0000"/>
              </a:solidFill>
              <a:latin typeface="Calibri" panose="020F0502020204030204" pitchFamily="34" charset="0"/>
              <a:cs typeface="Calibri" panose="020F0502020204030204" pitchFamily="34" charset="0"/>
            </a:endParaRPr>
          </a:p>
        </p:txBody>
      </p:sp>
      <p:sp>
        <p:nvSpPr>
          <p:cNvPr id="3" name="Content Placeholder 2">
            <a:extLst>
              <a:ext uri="{FF2B5EF4-FFF2-40B4-BE49-F238E27FC236}">
                <a16:creationId xmlns:a16="http://schemas.microsoft.com/office/drawing/2014/main" id="{E6333A6B-C007-4479-A5AE-9839A88ACCCA}"/>
              </a:ext>
            </a:extLst>
          </p:cNvPr>
          <p:cNvSpPr>
            <a:spLocks noGrp="1"/>
          </p:cNvSpPr>
          <p:nvPr>
            <p:ph idx="1"/>
          </p:nvPr>
        </p:nvSpPr>
        <p:spPr/>
        <p:txBody>
          <a:bodyPr>
            <a:normAutofit/>
          </a:bodyPr>
          <a:lstStyle/>
          <a:p>
            <a:r>
              <a:rPr lang="en-US" sz="2400" b="1" dirty="0">
                <a:latin typeface="Calibri" panose="020F0502020204030204" pitchFamily="34" charset="0"/>
                <a:cs typeface="Calibri" panose="020F0502020204030204" pitchFamily="34" charset="0"/>
              </a:rPr>
              <a:t>How are the elements represented?</a:t>
            </a:r>
          </a:p>
          <a:p>
            <a:r>
              <a:rPr lang="en-US" sz="2400" b="1" dirty="0">
                <a:latin typeface="Calibri" panose="020F0502020204030204" pitchFamily="34" charset="0"/>
                <a:cs typeface="Calibri" panose="020F0502020204030204" pitchFamily="34" charset="0"/>
              </a:rPr>
              <a:t>How one can distinguish a compound from a mixture?</a:t>
            </a:r>
          </a:p>
          <a:p>
            <a:r>
              <a:rPr lang="en-US" sz="2400" b="1" dirty="0">
                <a:latin typeface="Calibri" panose="020F0502020204030204" pitchFamily="34" charset="0"/>
                <a:cs typeface="Calibri" panose="020F0502020204030204" pitchFamily="34" charset="0"/>
              </a:rPr>
              <a:t>Mention any symbol of an element.</a:t>
            </a:r>
          </a:p>
        </p:txBody>
      </p:sp>
      <p:pic>
        <p:nvPicPr>
          <p:cNvPr id="4" name="Picture 2">
            <a:extLst>
              <a:ext uri="{FF2B5EF4-FFF2-40B4-BE49-F238E27FC236}">
                <a16:creationId xmlns:a16="http://schemas.microsoft.com/office/drawing/2014/main" id="{29D33B33-9A8F-42EE-84B1-F58BE20B106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398483" y="284922"/>
            <a:ext cx="2592042" cy="64935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8975418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E8D881-33A4-4998-9713-0F0C7CF4F391}"/>
              </a:ext>
            </a:extLst>
          </p:cNvPr>
          <p:cNvSpPr>
            <a:spLocks noGrp="1"/>
          </p:cNvSpPr>
          <p:nvPr>
            <p:ph type="title"/>
          </p:nvPr>
        </p:nvSpPr>
        <p:spPr/>
        <p:txBody>
          <a:bodyPr>
            <a:normAutofit/>
          </a:bodyPr>
          <a:lstStyle/>
          <a:p>
            <a:pPr algn="ctr"/>
            <a:r>
              <a:rPr lang="en-US" sz="3000" b="1" dirty="0">
                <a:solidFill>
                  <a:srgbClr val="FF0000"/>
                </a:solidFill>
                <a:latin typeface="Calibri" panose="020F0502020204030204" pitchFamily="34" charset="0"/>
                <a:cs typeface="Calibri" panose="020F0502020204030204" pitchFamily="34" charset="0"/>
              </a:rPr>
              <a:t>SYMBOLS OF ELEMENT</a:t>
            </a:r>
            <a:endParaRPr lang="en-IN" sz="3000" b="1" dirty="0">
              <a:solidFill>
                <a:srgbClr val="FF0000"/>
              </a:solidFill>
              <a:latin typeface="Calibri" panose="020F0502020204030204" pitchFamily="34" charset="0"/>
              <a:cs typeface="Calibri" panose="020F0502020204030204" pitchFamily="34" charset="0"/>
            </a:endParaRPr>
          </a:p>
        </p:txBody>
      </p:sp>
      <p:pic>
        <p:nvPicPr>
          <p:cNvPr id="4" name="Content Placeholder 4">
            <a:extLst>
              <a:ext uri="{FF2B5EF4-FFF2-40B4-BE49-F238E27FC236}">
                <a16:creationId xmlns:a16="http://schemas.microsoft.com/office/drawing/2014/main" id="{9F9571D3-9555-48DA-AEB5-2C1178AF8770}"/>
              </a:ext>
            </a:extLst>
          </p:cNvPr>
          <p:cNvPicPr>
            <a:picLocks noGrp="1"/>
          </p:cNvPicPr>
          <p:nvPr>
            <p:ph idx="1"/>
          </p:nvPr>
        </p:nvPicPr>
        <p:blipFill>
          <a:blip r:embed="rId2"/>
          <a:stretch>
            <a:fillRect/>
          </a:stretch>
        </p:blipFill>
        <p:spPr>
          <a:xfrm>
            <a:off x="1152940" y="1364974"/>
            <a:ext cx="8121062" cy="4691269"/>
          </a:xfrm>
          <a:prstGeom prst="rect">
            <a:avLst/>
          </a:prstGeom>
        </p:spPr>
      </p:pic>
      <p:pic>
        <p:nvPicPr>
          <p:cNvPr id="5" name="Picture 2">
            <a:extLst>
              <a:ext uri="{FF2B5EF4-FFF2-40B4-BE49-F238E27FC236}">
                <a16:creationId xmlns:a16="http://schemas.microsoft.com/office/drawing/2014/main" id="{F971E135-C57E-4AA5-9A80-E937B08D74A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274002" y="152401"/>
            <a:ext cx="2592042" cy="64935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7701176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1CC0D8-D013-4192-9628-32A41AB18BCC}"/>
              </a:ext>
            </a:extLst>
          </p:cNvPr>
          <p:cNvSpPr>
            <a:spLocks noGrp="1"/>
          </p:cNvSpPr>
          <p:nvPr>
            <p:ph type="title"/>
          </p:nvPr>
        </p:nvSpPr>
        <p:spPr>
          <a:xfrm>
            <a:off x="677334" y="1281042"/>
            <a:ext cx="8596668" cy="649357"/>
          </a:xfrm>
        </p:spPr>
        <p:txBody>
          <a:bodyPr>
            <a:normAutofit/>
          </a:bodyPr>
          <a:lstStyle/>
          <a:p>
            <a:pPr algn="ctr"/>
            <a:r>
              <a:rPr lang="en-US" sz="3000" b="1" dirty="0">
                <a:solidFill>
                  <a:srgbClr val="FF0000"/>
                </a:solidFill>
                <a:latin typeface="Calibri" panose="020F0502020204030204" pitchFamily="34" charset="0"/>
                <a:cs typeface="Calibri" panose="020F0502020204030204" pitchFamily="34" charset="0"/>
              </a:rPr>
              <a:t>METHODS FOR WRITING THE SYMBOLS</a:t>
            </a:r>
            <a:endParaRPr lang="en-IN" sz="3000" b="1" dirty="0">
              <a:solidFill>
                <a:srgbClr val="FF0000"/>
              </a:solidFill>
              <a:latin typeface="Calibri" panose="020F0502020204030204" pitchFamily="34" charset="0"/>
              <a:cs typeface="Calibri" panose="020F0502020204030204" pitchFamily="34" charset="0"/>
            </a:endParaRPr>
          </a:p>
        </p:txBody>
      </p:sp>
      <p:sp>
        <p:nvSpPr>
          <p:cNvPr id="3" name="Content Placeholder 2">
            <a:extLst>
              <a:ext uri="{FF2B5EF4-FFF2-40B4-BE49-F238E27FC236}">
                <a16:creationId xmlns:a16="http://schemas.microsoft.com/office/drawing/2014/main" id="{9D07BD2A-A19F-4DAD-A7D5-D608144FB739}"/>
              </a:ext>
            </a:extLst>
          </p:cNvPr>
          <p:cNvSpPr>
            <a:spLocks noGrp="1"/>
          </p:cNvSpPr>
          <p:nvPr>
            <p:ph idx="1"/>
          </p:nvPr>
        </p:nvSpPr>
        <p:spPr>
          <a:xfrm>
            <a:off x="677334" y="2160589"/>
            <a:ext cx="8596668" cy="4548323"/>
          </a:xfrm>
        </p:spPr>
        <p:txBody>
          <a:bodyPr>
            <a:normAutofit/>
          </a:bodyPr>
          <a:lstStyle/>
          <a:p>
            <a:pPr marL="0" marR="0" indent="0">
              <a:lnSpc>
                <a:spcPct val="115000"/>
              </a:lnSpc>
              <a:spcBef>
                <a:spcPts val="0"/>
              </a:spcBef>
              <a:spcAft>
                <a:spcPts val="0"/>
              </a:spcAft>
              <a:buNone/>
            </a:pPr>
            <a:r>
              <a:rPr lang="en-IN" sz="2400" b="1" dirty="0">
                <a:solidFill>
                  <a:srgbClr val="0070C0"/>
                </a:solidFill>
                <a:effectLst/>
                <a:latin typeface="Calibri" panose="020F0502020204030204" pitchFamily="34" charset="0"/>
                <a:ea typeface="Times New Roman" panose="02020603050405020304" pitchFamily="18" charset="0"/>
                <a:cs typeface="Calibri" panose="020F0502020204030204" pitchFamily="34" charset="0"/>
              </a:rPr>
              <a:t>Method by which Elements are given Name.</a:t>
            </a:r>
            <a:endParaRPr lang="en-IN" sz="2400" dirty="0">
              <a:effectLst/>
              <a:latin typeface="Calibri" panose="020F0502020204030204" pitchFamily="34" charset="0"/>
              <a:ea typeface="Arial" panose="020B0604020202020204" pitchFamily="34" charset="0"/>
              <a:cs typeface="Calibri" panose="020F0502020204030204" pitchFamily="34" charset="0"/>
            </a:endParaRPr>
          </a:p>
          <a:p>
            <a:pPr marL="0" marR="0" indent="0">
              <a:lnSpc>
                <a:spcPct val="115000"/>
              </a:lnSpc>
              <a:spcBef>
                <a:spcPts val="0"/>
              </a:spcBef>
              <a:spcAft>
                <a:spcPts val="0"/>
              </a:spcAft>
              <a:buNone/>
            </a:pPr>
            <a:r>
              <a:rPr lang="en-IN" sz="2400" b="1"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IN" sz="2400" dirty="0">
              <a:effectLst/>
              <a:latin typeface="Calibri" panose="020F0502020204030204" pitchFamily="34" charset="0"/>
              <a:ea typeface="Arial" panose="020B0604020202020204" pitchFamily="34" charset="0"/>
              <a:cs typeface="Calibri" panose="020F0502020204030204" pitchFamily="34" charset="0"/>
            </a:endParaRPr>
          </a:p>
          <a:p>
            <a:pPr marL="342900" marR="0" lvl="0" indent="-342900">
              <a:lnSpc>
                <a:spcPct val="115000"/>
              </a:lnSpc>
              <a:spcBef>
                <a:spcPts val="0"/>
              </a:spcBef>
              <a:spcAft>
                <a:spcPts val="0"/>
              </a:spcAft>
              <a:buFont typeface="Wingdings" panose="05000000000000000000" pitchFamily="2" charset="2"/>
              <a:buChar char=""/>
            </a:pPr>
            <a:r>
              <a:rPr lang="en-US" sz="2400" b="1"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Each element is denoted by a symbol which is usually the first letter of its name in English or Latin. (always in capital letter)</a:t>
            </a:r>
            <a:endParaRPr lang="en-IN" sz="2400" dirty="0">
              <a:effectLst/>
              <a:latin typeface="Calibri" panose="020F0502020204030204" pitchFamily="34" charset="0"/>
              <a:ea typeface="Times New Roman" panose="02020603050405020304" pitchFamily="18" charset="0"/>
              <a:cs typeface="Calibri" panose="020F0502020204030204" pitchFamily="34" charset="0"/>
            </a:endParaRPr>
          </a:p>
          <a:p>
            <a:pPr marL="342900" marR="0" lvl="0" indent="-342900">
              <a:lnSpc>
                <a:spcPct val="115000"/>
              </a:lnSpc>
              <a:spcBef>
                <a:spcPts val="0"/>
              </a:spcBef>
              <a:spcAft>
                <a:spcPts val="0"/>
              </a:spcAft>
              <a:buFont typeface="Wingdings" panose="05000000000000000000" pitchFamily="2" charset="2"/>
              <a:buChar char=""/>
            </a:pPr>
            <a:r>
              <a:rPr lang="en-US" sz="2400" b="1"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If the first letter of more than two elements is same, the symbol is denoted by two letters, first letter is written in capital while the second letter is written in small letter.</a:t>
            </a:r>
            <a:endParaRPr lang="en-IN" sz="2400" dirty="0">
              <a:effectLst/>
              <a:latin typeface="Calibri" panose="020F0502020204030204" pitchFamily="34" charset="0"/>
              <a:ea typeface="Times New Roman" panose="02020603050405020304" pitchFamily="18" charset="0"/>
              <a:cs typeface="Calibri" panose="020F0502020204030204" pitchFamily="34" charset="0"/>
            </a:endParaRPr>
          </a:p>
          <a:p>
            <a:pPr marL="342900" marR="0" lvl="0" indent="-342900">
              <a:lnSpc>
                <a:spcPct val="115000"/>
              </a:lnSpc>
              <a:spcBef>
                <a:spcPts val="0"/>
              </a:spcBef>
              <a:spcAft>
                <a:spcPts val="0"/>
              </a:spcAft>
              <a:buFont typeface="Wingdings" panose="05000000000000000000" pitchFamily="2" charset="2"/>
              <a:buChar char=""/>
            </a:pPr>
            <a:r>
              <a:rPr lang="en-US" sz="2400" b="1"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Some symbols have been taken from the Latin, German, or Greek.</a:t>
            </a:r>
            <a:endParaRPr lang="en-IN" sz="2400" dirty="0">
              <a:effectLst/>
              <a:latin typeface="Calibri" panose="020F0502020204030204" pitchFamily="34" charset="0"/>
              <a:ea typeface="Times New Roman" panose="02020603050405020304" pitchFamily="18" charset="0"/>
              <a:cs typeface="Calibri" panose="020F0502020204030204" pitchFamily="34" charset="0"/>
            </a:endParaRPr>
          </a:p>
          <a:p>
            <a:pPr marL="342900" marR="0" lvl="0" indent="-342900">
              <a:lnSpc>
                <a:spcPct val="115000"/>
              </a:lnSpc>
              <a:spcBef>
                <a:spcPts val="0"/>
              </a:spcBef>
              <a:spcAft>
                <a:spcPts val="0"/>
              </a:spcAft>
              <a:buFont typeface="Wingdings" panose="05000000000000000000" pitchFamily="2" charset="2"/>
              <a:buChar char=""/>
            </a:pPr>
            <a:r>
              <a:rPr lang="en-US" sz="2400" b="1"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These symbols also represent an atom of that element.</a:t>
            </a:r>
            <a:endParaRPr lang="en-IN" sz="2400" dirty="0">
              <a:effectLst/>
              <a:latin typeface="Calibri" panose="020F0502020204030204" pitchFamily="34" charset="0"/>
              <a:ea typeface="Times New Roman" panose="02020603050405020304" pitchFamily="18" charset="0"/>
              <a:cs typeface="Calibri" panose="020F0502020204030204" pitchFamily="34" charset="0"/>
            </a:endParaRPr>
          </a:p>
          <a:p>
            <a:pPr marL="0" marR="0" indent="0">
              <a:lnSpc>
                <a:spcPct val="115000"/>
              </a:lnSpc>
              <a:spcBef>
                <a:spcPts val="0"/>
              </a:spcBef>
              <a:spcAft>
                <a:spcPts val="0"/>
              </a:spcAft>
              <a:buNone/>
            </a:pPr>
            <a:endParaRPr lang="en-IN" sz="1800" dirty="0">
              <a:effectLst/>
              <a:latin typeface="Arial" panose="020B0604020202020204" pitchFamily="34" charset="0"/>
              <a:ea typeface="Arial" panose="020B0604020202020204" pitchFamily="34" charset="0"/>
            </a:endParaRPr>
          </a:p>
        </p:txBody>
      </p:sp>
      <p:pic>
        <p:nvPicPr>
          <p:cNvPr id="4" name="Picture 2">
            <a:extLst>
              <a:ext uri="{FF2B5EF4-FFF2-40B4-BE49-F238E27FC236}">
                <a16:creationId xmlns:a16="http://schemas.microsoft.com/office/drawing/2014/main" id="{0BC8492E-5B06-46C1-B07C-4298F4849A2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599958" y="175592"/>
            <a:ext cx="2592042" cy="64935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5020084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FEDD15-D7CB-4343-926C-B34738E21EE2}"/>
              </a:ext>
            </a:extLst>
          </p:cNvPr>
          <p:cNvSpPr>
            <a:spLocks noGrp="1"/>
          </p:cNvSpPr>
          <p:nvPr>
            <p:ph type="title"/>
          </p:nvPr>
        </p:nvSpPr>
        <p:spPr>
          <a:xfrm>
            <a:off x="677334" y="798444"/>
            <a:ext cx="8596668" cy="649356"/>
          </a:xfrm>
        </p:spPr>
        <p:txBody>
          <a:bodyPr>
            <a:normAutofit/>
          </a:bodyPr>
          <a:lstStyle/>
          <a:p>
            <a:pPr algn="ctr"/>
            <a:r>
              <a:rPr lang="en-US" sz="3000" b="1" dirty="0">
                <a:solidFill>
                  <a:srgbClr val="FF0000"/>
                </a:solidFill>
                <a:latin typeface="Calibri" panose="020F0502020204030204" pitchFamily="34" charset="0"/>
                <a:cs typeface="Calibri" panose="020F0502020204030204" pitchFamily="34" charset="0"/>
              </a:rPr>
              <a:t>CHARACTERISTICS OF A COMPOUND</a:t>
            </a:r>
            <a:endParaRPr lang="en-IN" sz="3000" b="1" dirty="0">
              <a:solidFill>
                <a:srgbClr val="FF0000"/>
              </a:solidFill>
              <a:latin typeface="Calibri" panose="020F0502020204030204" pitchFamily="34" charset="0"/>
              <a:cs typeface="Calibri" panose="020F0502020204030204" pitchFamily="34" charset="0"/>
            </a:endParaRPr>
          </a:p>
        </p:txBody>
      </p:sp>
      <p:graphicFrame>
        <p:nvGraphicFramePr>
          <p:cNvPr id="6" name="Content Placeholder 5">
            <a:extLst>
              <a:ext uri="{FF2B5EF4-FFF2-40B4-BE49-F238E27FC236}">
                <a16:creationId xmlns:a16="http://schemas.microsoft.com/office/drawing/2014/main" id="{9E03076B-7863-4F10-9743-F3EE4DB55D05}"/>
              </a:ext>
            </a:extLst>
          </p:cNvPr>
          <p:cNvGraphicFramePr>
            <a:graphicFrameLocks noGrp="1"/>
          </p:cNvGraphicFramePr>
          <p:nvPr>
            <p:ph idx="1"/>
            <p:extLst>
              <p:ext uri="{D42A27DB-BD31-4B8C-83A1-F6EECF244321}">
                <p14:modId xmlns:p14="http://schemas.microsoft.com/office/powerpoint/2010/main" val="1763371211"/>
              </p:ext>
            </p:extLst>
          </p:nvPr>
        </p:nvGraphicFramePr>
        <p:xfrm>
          <a:off x="781878" y="1447800"/>
          <a:ext cx="8941478" cy="4856558"/>
        </p:xfrm>
        <a:graphic>
          <a:graphicData uri="http://schemas.openxmlformats.org/drawingml/2006/table">
            <a:tbl>
              <a:tblPr firstRow="1" firstCol="1" bandRow="1">
                <a:tableStyleId>{5C22544A-7EE6-4342-B048-85BDC9FD1C3A}</a:tableStyleId>
              </a:tblPr>
              <a:tblGrid>
                <a:gridCol w="8941478">
                  <a:extLst>
                    <a:ext uri="{9D8B030D-6E8A-4147-A177-3AD203B41FA5}">
                      <a16:colId xmlns:a16="http://schemas.microsoft.com/office/drawing/2014/main" val="1679608402"/>
                    </a:ext>
                  </a:extLst>
                </a:gridCol>
              </a:tblGrid>
              <a:tr h="1109870">
                <a:tc>
                  <a:txBody>
                    <a:bodyPr/>
                    <a:lstStyle/>
                    <a:p>
                      <a:pPr marL="0" marR="0">
                        <a:lnSpc>
                          <a:spcPct val="115000"/>
                        </a:lnSpc>
                        <a:spcBef>
                          <a:spcPts val="0"/>
                        </a:spcBef>
                        <a:spcAft>
                          <a:spcPts val="0"/>
                        </a:spcAft>
                      </a:pPr>
                      <a:r>
                        <a:rPr lang="en-IN" sz="2400" dirty="0">
                          <a:solidFill>
                            <a:schemeClr val="accent5"/>
                          </a:solidFill>
                          <a:effectLst/>
                          <a:latin typeface="Calibri" panose="020F0502020204030204" pitchFamily="34" charset="0"/>
                          <a:cs typeface="Calibri" panose="020F0502020204030204" pitchFamily="34" charset="0"/>
                        </a:rPr>
                        <a:t>Elements react to form new compounds.</a:t>
                      </a:r>
                      <a:endParaRPr lang="en-IN" sz="2400" dirty="0">
                        <a:solidFill>
                          <a:schemeClr val="accent5"/>
                        </a:solidFill>
                        <a:effectLst/>
                        <a:latin typeface="Calibri" panose="020F0502020204030204" pitchFamily="34" charset="0"/>
                        <a:ea typeface="Arial" panose="020B0604020202020204" pitchFamily="34" charset="0"/>
                        <a:cs typeface="Calibri" panose="020F0502020204030204" pitchFamily="34" charset="0"/>
                      </a:endParaRPr>
                    </a:p>
                  </a:txBody>
                  <a:tcPr marL="76200" marR="76200" marT="47625" marB="47625"/>
                </a:tc>
                <a:extLst>
                  <a:ext uri="{0D108BD9-81ED-4DB2-BD59-A6C34878D82A}">
                    <a16:rowId xmlns:a16="http://schemas.microsoft.com/office/drawing/2014/main" val="940494755"/>
                  </a:ext>
                </a:extLst>
              </a:tr>
              <a:tr h="1024092">
                <a:tc>
                  <a:txBody>
                    <a:bodyPr/>
                    <a:lstStyle/>
                    <a:p>
                      <a:pPr marL="0" marR="0">
                        <a:lnSpc>
                          <a:spcPct val="115000"/>
                        </a:lnSpc>
                        <a:spcBef>
                          <a:spcPts val="0"/>
                        </a:spcBef>
                        <a:spcAft>
                          <a:spcPts val="0"/>
                        </a:spcAft>
                      </a:pPr>
                      <a:r>
                        <a:rPr lang="en-IN" sz="2400" dirty="0">
                          <a:solidFill>
                            <a:schemeClr val="accent5"/>
                          </a:solidFill>
                          <a:effectLst/>
                          <a:latin typeface="Calibri" panose="020F0502020204030204" pitchFamily="34" charset="0"/>
                          <a:cs typeface="Calibri" panose="020F0502020204030204" pitchFamily="34" charset="0"/>
                        </a:rPr>
                        <a:t>The compound has a fixed composition.</a:t>
                      </a:r>
                      <a:endParaRPr lang="en-IN" sz="2400" dirty="0">
                        <a:solidFill>
                          <a:schemeClr val="accent5"/>
                        </a:solidFill>
                        <a:effectLst/>
                        <a:latin typeface="Calibri" panose="020F0502020204030204" pitchFamily="34" charset="0"/>
                        <a:ea typeface="Arial" panose="020B0604020202020204" pitchFamily="34" charset="0"/>
                        <a:cs typeface="Calibri" panose="020F0502020204030204" pitchFamily="34" charset="0"/>
                      </a:endParaRPr>
                    </a:p>
                  </a:txBody>
                  <a:tcPr marL="76200" marR="76200" marT="47625" marB="47625"/>
                </a:tc>
                <a:extLst>
                  <a:ext uri="{0D108BD9-81ED-4DB2-BD59-A6C34878D82A}">
                    <a16:rowId xmlns:a16="http://schemas.microsoft.com/office/drawing/2014/main" val="814472600"/>
                  </a:ext>
                </a:extLst>
              </a:tr>
              <a:tr h="1155529">
                <a:tc>
                  <a:txBody>
                    <a:bodyPr/>
                    <a:lstStyle/>
                    <a:p>
                      <a:pPr marL="0" marR="0">
                        <a:lnSpc>
                          <a:spcPct val="115000"/>
                        </a:lnSpc>
                        <a:spcBef>
                          <a:spcPts val="0"/>
                        </a:spcBef>
                        <a:spcAft>
                          <a:spcPts val="0"/>
                        </a:spcAft>
                      </a:pPr>
                      <a:r>
                        <a:rPr lang="en-IN" sz="2400" dirty="0">
                          <a:solidFill>
                            <a:schemeClr val="accent5"/>
                          </a:solidFill>
                          <a:effectLst/>
                          <a:latin typeface="Calibri" panose="020F0502020204030204" pitchFamily="34" charset="0"/>
                          <a:cs typeface="Calibri" panose="020F0502020204030204" pitchFamily="34" charset="0"/>
                        </a:rPr>
                        <a:t>Properties of a compound are totally different from those of its constituents.</a:t>
                      </a:r>
                      <a:endParaRPr lang="en-IN" sz="2400" dirty="0">
                        <a:solidFill>
                          <a:schemeClr val="accent5"/>
                        </a:solidFill>
                        <a:effectLst/>
                        <a:latin typeface="Calibri" panose="020F0502020204030204" pitchFamily="34" charset="0"/>
                        <a:ea typeface="Arial" panose="020B0604020202020204" pitchFamily="34" charset="0"/>
                        <a:cs typeface="Calibri" panose="020F0502020204030204" pitchFamily="34" charset="0"/>
                      </a:endParaRPr>
                    </a:p>
                  </a:txBody>
                  <a:tcPr marL="76200" marR="76200" marT="47625" marB="47625"/>
                </a:tc>
                <a:extLst>
                  <a:ext uri="{0D108BD9-81ED-4DB2-BD59-A6C34878D82A}">
                    <a16:rowId xmlns:a16="http://schemas.microsoft.com/office/drawing/2014/main" val="1351175613"/>
                  </a:ext>
                </a:extLst>
              </a:tr>
              <a:tr h="1024092">
                <a:tc>
                  <a:txBody>
                    <a:bodyPr/>
                    <a:lstStyle/>
                    <a:p>
                      <a:pPr marL="0" marR="0">
                        <a:lnSpc>
                          <a:spcPct val="115000"/>
                        </a:lnSpc>
                        <a:spcBef>
                          <a:spcPts val="0"/>
                        </a:spcBef>
                        <a:spcAft>
                          <a:spcPts val="0"/>
                        </a:spcAft>
                      </a:pPr>
                      <a:r>
                        <a:rPr lang="en-IN" sz="2400" dirty="0">
                          <a:solidFill>
                            <a:schemeClr val="accent5"/>
                          </a:solidFill>
                          <a:effectLst/>
                          <a:latin typeface="Calibri" panose="020F0502020204030204" pitchFamily="34" charset="0"/>
                          <a:cs typeface="Calibri" panose="020F0502020204030204" pitchFamily="34" charset="0"/>
                        </a:rPr>
                        <a:t>They have a fixed melting point, boiling point, etc.</a:t>
                      </a:r>
                      <a:endParaRPr lang="en-IN" sz="2400" dirty="0">
                        <a:solidFill>
                          <a:schemeClr val="accent5"/>
                        </a:solidFill>
                        <a:effectLst/>
                        <a:latin typeface="Calibri" panose="020F0502020204030204" pitchFamily="34" charset="0"/>
                        <a:ea typeface="Arial" panose="020B0604020202020204" pitchFamily="34" charset="0"/>
                        <a:cs typeface="Calibri" panose="020F0502020204030204" pitchFamily="34" charset="0"/>
                      </a:endParaRPr>
                    </a:p>
                  </a:txBody>
                  <a:tcPr marL="76200" marR="76200" marT="47625" marB="47625"/>
                </a:tc>
                <a:extLst>
                  <a:ext uri="{0D108BD9-81ED-4DB2-BD59-A6C34878D82A}">
                    <a16:rowId xmlns:a16="http://schemas.microsoft.com/office/drawing/2014/main" val="3367623840"/>
                  </a:ext>
                </a:extLst>
              </a:tr>
              <a:tr h="542975">
                <a:tc>
                  <a:txBody>
                    <a:bodyPr/>
                    <a:lstStyle/>
                    <a:p>
                      <a:pPr marL="0" marR="0">
                        <a:lnSpc>
                          <a:spcPct val="115000"/>
                        </a:lnSpc>
                        <a:spcBef>
                          <a:spcPts val="0"/>
                        </a:spcBef>
                        <a:spcAft>
                          <a:spcPts val="0"/>
                        </a:spcAft>
                      </a:pPr>
                      <a:r>
                        <a:rPr lang="en-IN" sz="2400" dirty="0">
                          <a:solidFill>
                            <a:schemeClr val="accent5"/>
                          </a:solidFill>
                          <a:effectLst/>
                          <a:latin typeface="Calibri" panose="020F0502020204030204" pitchFamily="34" charset="0"/>
                          <a:cs typeface="Calibri" panose="020F0502020204030204" pitchFamily="34" charset="0"/>
                        </a:rPr>
                        <a:t>The constituents can be separated only by chemical processes.</a:t>
                      </a:r>
                      <a:endParaRPr lang="en-IN" sz="2400" dirty="0">
                        <a:solidFill>
                          <a:schemeClr val="accent5"/>
                        </a:solidFill>
                        <a:effectLst/>
                        <a:latin typeface="Calibri" panose="020F0502020204030204" pitchFamily="34" charset="0"/>
                        <a:ea typeface="Arial" panose="020B0604020202020204" pitchFamily="34" charset="0"/>
                        <a:cs typeface="Calibri" panose="020F0502020204030204" pitchFamily="34" charset="0"/>
                      </a:endParaRPr>
                    </a:p>
                  </a:txBody>
                  <a:tcPr marL="76200" marR="76200" marT="47625" marB="47625"/>
                </a:tc>
                <a:extLst>
                  <a:ext uri="{0D108BD9-81ED-4DB2-BD59-A6C34878D82A}">
                    <a16:rowId xmlns:a16="http://schemas.microsoft.com/office/drawing/2014/main" val="1479814697"/>
                  </a:ext>
                </a:extLst>
              </a:tr>
            </a:tbl>
          </a:graphicData>
        </a:graphic>
      </p:graphicFrame>
      <p:pic>
        <p:nvPicPr>
          <p:cNvPr id="7" name="Picture 2">
            <a:extLst>
              <a:ext uri="{FF2B5EF4-FFF2-40B4-BE49-F238E27FC236}">
                <a16:creationId xmlns:a16="http://schemas.microsoft.com/office/drawing/2014/main" id="{8C4A67D8-9C41-4B7E-825E-DD36BE59E7F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274002" y="149088"/>
            <a:ext cx="2592042" cy="64935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8554864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340DB4-7889-4678-A278-63784E225450}"/>
              </a:ext>
            </a:extLst>
          </p:cNvPr>
          <p:cNvSpPr>
            <a:spLocks noGrp="1"/>
          </p:cNvSpPr>
          <p:nvPr>
            <p:ph type="title"/>
          </p:nvPr>
        </p:nvSpPr>
        <p:spPr>
          <a:xfrm>
            <a:off x="677334" y="1404730"/>
            <a:ext cx="8596668" cy="525670"/>
          </a:xfrm>
        </p:spPr>
        <p:txBody>
          <a:bodyPr>
            <a:noAutofit/>
          </a:bodyPr>
          <a:lstStyle/>
          <a:p>
            <a:pPr algn="ctr"/>
            <a:r>
              <a:rPr lang="en-US" sz="3000" b="1" dirty="0">
                <a:solidFill>
                  <a:srgbClr val="FF0000"/>
                </a:solidFill>
                <a:latin typeface="Calibri" panose="020F0502020204030204" pitchFamily="34" charset="0"/>
                <a:cs typeface="Calibri" panose="020F0502020204030204" pitchFamily="34" charset="0"/>
              </a:rPr>
              <a:t>VIDEO TIME</a:t>
            </a:r>
            <a:endParaRPr lang="en-IN" sz="3000" b="1" dirty="0">
              <a:solidFill>
                <a:srgbClr val="FF0000"/>
              </a:solidFill>
              <a:latin typeface="Calibri" panose="020F0502020204030204" pitchFamily="34" charset="0"/>
              <a:cs typeface="Calibri" panose="020F0502020204030204" pitchFamily="34" charset="0"/>
            </a:endParaRPr>
          </a:p>
        </p:txBody>
      </p:sp>
      <p:sp>
        <p:nvSpPr>
          <p:cNvPr id="3" name="Content Placeholder 2">
            <a:extLst>
              <a:ext uri="{FF2B5EF4-FFF2-40B4-BE49-F238E27FC236}">
                <a16:creationId xmlns:a16="http://schemas.microsoft.com/office/drawing/2014/main" id="{721DA9D7-B27A-49D3-A70B-6496A70D6552}"/>
              </a:ext>
            </a:extLst>
          </p:cNvPr>
          <p:cNvSpPr>
            <a:spLocks noGrp="1"/>
          </p:cNvSpPr>
          <p:nvPr>
            <p:ph idx="1"/>
          </p:nvPr>
        </p:nvSpPr>
        <p:spPr>
          <a:xfrm>
            <a:off x="677334" y="3429000"/>
            <a:ext cx="8596668" cy="2612362"/>
          </a:xfrm>
        </p:spPr>
        <p:txBody>
          <a:bodyPr>
            <a:normAutofit/>
          </a:bodyPr>
          <a:lstStyle/>
          <a:p>
            <a:r>
              <a:rPr lang="en-IN" sz="2400" b="0" i="0" dirty="0">
                <a:solidFill>
                  <a:srgbClr val="1155CC"/>
                </a:solidFill>
                <a:effectLst/>
                <a:latin typeface="Arial" panose="020B0604020202020204" pitchFamily="34" charset="0"/>
                <a:hlinkClick r:id="rId2"/>
              </a:rPr>
              <a:t>https://youtu.be/5LOd_zkW3fE</a:t>
            </a:r>
            <a:endParaRPr lang="en-IN" sz="2400" dirty="0"/>
          </a:p>
        </p:txBody>
      </p:sp>
      <p:pic>
        <p:nvPicPr>
          <p:cNvPr id="4" name="Picture 2">
            <a:extLst>
              <a:ext uri="{FF2B5EF4-FFF2-40B4-BE49-F238E27FC236}">
                <a16:creationId xmlns:a16="http://schemas.microsoft.com/office/drawing/2014/main" id="{B33FCA3E-020B-4E1A-A639-C8FC76A2585A}"/>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599958" y="241853"/>
            <a:ext cx="2592042" cy="64935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9986678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6BBC05-90EE-4DEA-A8F0-2804048F31FD}"/>
              </a:ext>
            </a:extLst>
          </p:cNvPr>
          <p:cNvSpPr>
            <a:spLocks noGrp="1"/>
          </p:cNvSpPr>
          <p:nvPr>
            <p:ph type="title"/>
          </p:nvPr>
        </p:nvSpPr>
        <p:spPr/>
        <p:txBody>
          <a:bodyPr>
            <a:normAutofit/>
          </a:bodyPr>
          <a:lstStyle/>
          <a:p>
            <a:pPr algn="ctr"/>
            <a:r>
              <a:rPr lang="en-US" sz="3000" b="1" dirty="0">
                <a:solidFill>
                  <a:srgbClr val="FF0000"/>
                </a:solidFill>
                <a:latin typeface="Calibri" panose="020F0502020204030204" pitchFamily="34" charset="0"/>
                <a:cs typeface="Calibri" panose="020F0502020204030204" pitchFamily="34" charset="0"/>
              </a:rPr>
              <a:t>HOME ASSIGNMENT</a:t>
            </a:r>
            <a:endParaRPr lang="en-IN" sz="3000" b="1" dirty="0">
              <a:solidFill>
                <a:srgbClr val="FF0000"/>
              </a:solidFill>
              <a:latin typeface="Calibri" panose="020F0502020204030204" pitchFamily="34" charset="0"/>
              <a:cs typeface="Calibri" panose="020F0502020204030204" pitchFamily="34" charset="0"/>
            </a:endParaRPr>
          </a:p>
        </p:txBody>
      </p:sp>
      <p:sp>
        <p:nvSpPr>
          <p:cNvPr id="3" name="Content Placeholder 2">
            <a:extLst>
              <a:ext uri="{FF2B5EF4-FFF2-40B4-BE49-F238E27FC236}">
                <a16:creationId xmlns:a16="http://schemas.microsoft.com/office/drawing/2014/main" id="{31DD1B18-E146-40B4-88F7-5A7A53D85644}"/>
              </a:ext>
            </a:extLst>
          </p:cNvPr>
          <p:cNvSpPr>
            <a:spLocks noGrp="1"/>
          </p:cNvSpPr>
          <p:nvPr>
            <p:ph idx="1"/>
          </p:nvPr>
        </p:nvSpPr>
        <p:spPr>
          <a:xfrm>
            <a:off x="838200" y="1825625"/>
            <a:ext cx="10515600" cy="4667250"/>
          </a:xfrm>
        </p:spPr>
        <p:txBody>
          <a:bodyPr>
            <a:normAutofit/>
          </a:bodyPr>
          <a:lstStyle/>
          <a:p>
            <a:pPr>
              <a:buFont typeface="Wingdings" panose="05000000000000000000" pitchFamily="2" charset="2"/>
              <a:buChar char="Ø"/>
            </a:pPr>
            <a:r>
              <a:rPr lang="en-IN" sz="2400" b="1" dirty="0">
                <a:effectLst/>
                <a:latin typeface="Calibri" panose="020F0502020204030204" pitchFamily="34" charset="0"/>
                <a:ea typeface="Arial" panose="020B0604020202020204" pitchFamily="34" charset="0"/>
              </a:rPr>
              <a:t>Exercise-1 Q3(a) ,(b)  Q4 &amp; Q5</a:t>
            </a:r>
          </a:p>
          <a:p>
            <a:pPr>
              <a:buFont typeface="Wingdings" panose="05000000000000000000" pitchFamily="2" charset="2"/>
              <a:buChar char="Ø"/>
            </a:pPr>
            <a:r>
              <a:rPr lang="en-US" sz="2400" b="1" dirty="0">
                <a:latin typeface="Calibri" panose="020F0502020204030204" pitchFamily="34" charset="0"/>
              </a:rPr>
              <a:t>Mention the characteristics of a compound.</a:t>
            </a:r>
          </a:p>
          <a:p>
            <a:pPr>
              <a:buFont typeface="Wingdings" panose="05000000000000000000" pitchFamily="2" charset="2"/>
              <a:buChar char="Ø"/>
            </a:pPr>
            <a:r>
              <a:rPr lang="en-US" sz="2400" b="1" dirty="0">
                <a:latin typeface="Calibri" panose="020F0502020204030204" pitchFamily="34" charset="0"/>
              </a:rPr>
              <a:t>Write the Symbols of the following elements:-</a:t>
            </a:r>
          </a:p>
          <a:p>
            <a:pPr>
              <a:buFont typeface="Wingdings" panose="05000000000000000000" pitchFamily="2" charset="2"/>
              <a:buChar char="§"/>
            </a:pPr>
            <a:r>
              <a:rPr lang="en-US" sz="2400" b="1" dirty="0">
                <a:latin typeface="Calibri" panose="020F0502020204030204" pitchFamily="34" charset="0"/>
              </a:rPr>
              <a:t>Calcium</a:t>
            </a:r>
          </a:p>
          <a:p>
            <a:pPr>
              <a:buFont typeface="Wingdings" panose="05000000000000000000" pitchFamily="2" charset="2"/>
              <a:buChar char="§"/>
            </a:pPr>
            <a:r>
              <a:rPr lang="en-US" sz="2400" b="1" dirty="0">
                <a:latin typeface="Calibri" panose="020F0502020204030204" pitchFamily="34" charset="0"/>
              </a:rPr>
              <a:t>Magnesium</a:t>
            </a:r>
          </a:p>
          <a:p>
            <a:pPr>
              <a:buFont typeface="Wingdings" panose="05000000000000000000" pitchFamily="2" charset="2"/>
              <a:buChar char="§"/>
            </a:pPr>
            <a:r>
              <a:rPr lang="en-US" sz="2400" b="1" dirty="0">
                <a:latin typeface="Calibri" panose="020F0502020204030204" pitchFamily="34" charset="0"/>
              </a:rPr>
              <a:t>Sodium</a:t>
            </a:r>
          </a:p>
          <a:p>
            <a:pPr>
              <a:buFont typeface="Wingdings" panose="05000000000000000000" pitchFamily="2" charset="2"/>
              <a:buChar char="§"/>
            </a:pPr>
            <a:r>
              <a:rPr lang="en-US" sz="2400" b="1" dirty="0">
                <a:latin typeface="Calibri" panose="020F0502020204030204" pitchFamily="34" charset="0"/>
              </a:rPr>
              <a:t>Chlorine</a:t>
            </a:r>
          </a:p>
          <a:p>
            <a:pPr>
              <a:buFont typeface="Wingdings" panose="05000000000000000000" pitchFamily="2" charset="2"/>
              <a:buChar char="§"/>
            </a:pPr>
            <a:r>
              <a:rPr lang="en-US" sz="2400" b="1" dirty="0">
                <a:latin typeface="Calibri" panose="020F0502020204030204" pitchFamily="34" charset="0"/>
              </a:rPr>
              <a:t>Potassium</a:t>
            </a:r>
          </a:p>
          <a:p>
            <a:pPr>
              <a:buFont typeface="Wingdings" panose="05000000000000000000" pitchFamily="2" charset="2"/>
              <a:buChar char="§"/>
            </a:pPr>
            <a:r>
              <a:rPr lang="en-US" sz="2400" b="1" dirty="0">
                <a:latin typeface="Calibri" panose="020F0502020204030204" pitchFamily="34" charset="0"/>
              </a:rPr>
              <a:t>Aluminum</a:t>
            </a:r>
            <a:endParaRPr lang="en-IN" sz="2400" dirty="0"/>
          </a:p>
        </p:txBody>
      </p:sp>
      <p:pic>
        <p:nvPicPr>
          <p:cNvPr id="4" name="Picture 2">
            <a:extLst>
              <a:ext uri="{FF2B5EF4-FFF2-40B4-BE49-F238E27FC236}">
                <a16:creationId xmlns:a16="http://schemas.microsoft.com/office/drawing/2014/main" id="{49495AD8-DFB0-462C-8DA0-D689BD399CA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274002" y="243579"/>
            <a:ext cx="2592042" cy="64935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97718874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C6EE10-7DBF-431F-BCDD-E527D91C5389}"/>
              </a:ext>
            </a:extLst>
          </p:cNvPr>
          <p:cNvSpPr>
            <a:spLocks noGrp="1"/>
          </p:cNvSpPr>
          <p:nvPr>
            <p:ph type="title"/>
          </p:nvPr>
        </p:nvSpPr>
        <p:spPr>
          <a:xfrm>
            <a:off x="838200" y="1524000"/>
            <a:ext cx="8809383" cy="795130"/>
          </a:xfrm>
        </p:spPr>
        <p:txBody>
          <a:bodyPr/>
          <a:lstStyle/>
          <a:p>
            <a:pPr algn="ctr"/>
            <a:r>
              <a:rPr lang="en-US" b="1" dirty="0">
                <a:latin typeface="Calibri" panose="020F0502020204030204" pitchFamily="34" charset="0"/>
                <a:cs typeface="Calibri" panose="020F0502020204030204" pitchFamily="34" charset="0"/>
              </a:rPr>
              <a:t>THANKING YOU</a:t>
            </a:r>
            <a:endParaRPr lang="en-IN" b="1" dirty="0">
              <a:latin typeface="Calibri" panose="020F0502020204030204" pitchFamily="34" charset="0"/>
              <a:cs typeface="Calibri" panose="020F0502020204030204" pitchFamily="34" charset="0"/>
            </a:endParaRPr>
          </a:p>
        </p:txBody>
      </p:sp>
      <p:sp>
        <p:nvSpPr>
          <p:cNvPr id="3" name="Content Placeholder 2">
            <a:extLst>
              <a:ext uri="{FF2B5EF4-FFF2-40B4-BE49-F238E27FC236}">
                <a16:creationId xmlns:a16="http://schemas.microsoft.com/office/drawing/2014/main" id="{C2597D21-CAFC-40EB-8134-9F7971B85F14}"/>
              </a:ext>
            </a:extLst>
          </p:cNvPr>
          <p:cNvSpPr>
            <a:spLocks noGrp="1"/>
          </p:cNvSpPr>
          <p:nvPr>
            <p:ph idx="1"/>
          </p:nvPr>
        </p:nvSpPr>
        <p:spPr/>
        <p:txBody>
          <a:bodyPr/>
          <a:lstStyle/>
          <a:p>
            <a:pPr marL="0" indent="0" algn="ctr">
              <a:buNone/>
            </a:pPr>
            <a:endParaRPr lang="en-US" dirty="0"/>
          </a:p>
          <a:p>
            <a:pPr marL="0" indent="0" algn="ctr">
              <a:buNone/>
            </a:pPr>
            <a:endParaRPr lang="en-IN" dirty="0"/>
          </a:p>
          <a:p>
            <a:pPr marL="0" indent="0" algn="ctr">
              <a:buNone/>
            </a:pPr>
            <a:endParaRPr lang="en-IN" dirty="0"/>
          </a:p>
          <a:p>
            <a:pPr marL="0" indent="0" algn="ctr">
              <a:buNone/>
            </a:pPr>
            <a:endParaRPr lang="en-IN" dirty="0"/>
          </a:p>
          <a:p>
            <a:pPr marL="0" indent="0" algn="ctr">
              <a:buNone/>
            </a:pPr>
            <a:r>
              <a:rPr lang="en-IN" sz="3000" b="1" dirty="0">
                <a:solidFill>
                  <a:srgbClr val="FF0000"/>
                </a:solidFill>
                <a:latin typeface="Calibri" panose="020F0502020204030204" pitchFamily="34" charset="0"/>
                <a:cs typeface="Calibri" panose="020F0502020204030204" pitchFamily="34" charset="0"/>
              </a:rPr>
              <a:t>ODM EDUCATIONAL GROUP</a:t>
            </a:r>
          </a:p>
        </p:txBody>
      </p:sp>
      <p:pic>
        <p:nvPicPr>
          <p:cNvPr id="4" name="Picture 2">
            <a:extLst>
              <a:ext uri="{FF2B5EF4-FFF2-40B4-BE49-F238E27FC236}">
                <a16:creationId xmlns:a16="http://schemas.microsoft.com/office/drawing/2014/main" id="{5EEF265B-1D50-440B-BEE2-ED02F4B2532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398484" y="334618"/>
            <a:ext cx="2592042" cy="64935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735260366"/>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440</TotalTime>
  <Words>272</Words>
  <Application>Microsoft Office PowerPoint</Application>
  <PresentationFormat>Widescreen</PresentationFormat>
  <Paragraphs>45</Paragraphs>
  <Slides>9</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9</vt:i4>
      </vt:variant>
    </vt:vector>
  </HeadingPairs>
  <TitlesOfParts>
    <vt:vector size="16" baseType="lpstr">
      <vt:lpstr>Arial</vt:lpstr>
      <vt:lpstr>Calibri</vt:lpstr>
      <vt:lpstr>Symbol</vt:lpstr>
      <vt:lpstr>Trebuchet MS</vt:lpstr>
      <vt:lpstr>Wingdings</vt:lpstr>
      <vt:lpstr>Wingdings 3</vt:lpstr>
      <vt:lpstr>Facet</vt:lpstr>
      <vt:lpstr>ELEMENTS,COMPOUNDS AND MIXTURES</vt:lpstr>
      <vt:lpstr>LEARNING OBJECTIVE</vt:lpstr>
      <vt:lpstr>WARM UP QUESTIONS</vt:lpstr>
      <vt:lpstr>SYMBOLS OF ELEMENT</vt:lpstr>
      <vt:lpstr>METHODS FOR WRITING THE SYMBOLS</vt:lpstr>
      <vt:lpstr>CHARACTERISTICS OF A COMPOUND</vt:lpstr>
      <vt:lpstr>VIDEO TIME</vt:lpstr>
      <vt:lpstr>HOME ASSIGNMENT</vt:lpstr>
      <vt:lpstr>THANKING YOU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ELEMENTS,COMPOUNDS AND MIXTURES</dc:title>
  <dc:creator>Pradeep Pati</dc:creator>
  <cp:lastModifiedBy>Pradeep Pati</cp:lastModifiedBy>
  <cp:revision>10</cp:revision>
  <dcterms:created xsi:type="dcterms:W3CDTF">2021-04-05T07:31:32Z</dcterms:created>
  <dcterms:modified xsi:type="dcterms:W3CDTF">2021-12-17T08:30:28Z</dcterms:modified>
</cp:coreProperties>
</file>