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8"/>
  </p:notesMasterIdLst>
  <p:sldIdLst>
    <p:sldId id="256" r:id="rId2"/>
    <p:sldId id="260" r:id="rId3"/>
    <p:sldId id="295" r:id="rId4"/>
    <p:sldId id="296" r:id="rId5"/>
    <p:sldId id="323" r:id="rId6"/>
    <p:sldId id="325" r:id="rId7"/>
    <p:sldId id="302" r:id="rId8"/>
    <p:sldId id="304" r:id="rId9"/>
    <p:sldId id="305" r:id="rId10"/>
    <p:sldId id="300" r:id="rId11"/>
    <p:sldId id="301" r:id="rId12"/>
    <p:sldId id="322" r:id="rId13"/>
    <p:sldId id="303" r:id="rId14"/>
    <p:sldId id="307" r:id="rId15"/>
    <p:sldId id="308" r:id="rId16"/>
    <p:sldId id="309" r:id="rId17"/>
    <p:sldId id="310" r:id="rId18"/>
    <p:sldId id="312" r:id="rId19"/>
    <p:sldId id="324" r:id="rId20"/>
    <p:sldId id="313" r:id="rId21"/>
    <p:sldId id="320" r:id="rId22"/>
    <p:sldId id="319" r:id="rId23"/>
    <p:sldId id="321" r:id="rId24"/>
    <p:sldId id="315" r:id="rId25"/>
    <p:sldId id="316" r:id="rId26"/>
    <p:sldId id="314" r:id="rId2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814" autoAdjust="0"/>
  </p:normalViewPr>
  <p:slideViewPr>
    <p:cSldViewPr snapToGrid="0">
      <p:cViewPr>
        <p:scale>
          <a:sx n="70" d="100"/>
          <a:sy n="70" d="100"/>
        </p:scale>
        <p:origin x="1180" y="188"/>
      </p:cViewPr>
      <p:guideLst>
        <p:guide orient="horz" pos="1620"/>
        <p:guide pos="2880"/>
      </p:guideLst>
    </p:cSldViewPr>
  </p:slid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086932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27915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27915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4127915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27915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27915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27915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2791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27915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07564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27915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27915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36128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98700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987001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987001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27915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14.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7.jpeg"/><Relationship Id="rId4" Type="http://schemas.openxmlformats.org/officeDocument/2006/relationships/image" Target="../media/image16.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22.jpeg"/><Relationship Id="rId5" Type="http://schemas.openxmlformats.org/officeDocument/2006/relationships/image" Target="../media/image21.jpeg"/><Relationship Id="rId4" Type="http://schemas.openxmlformats.org/officeDocument/2006/relationships/image" Target="../media/image20.jpe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25.jpeg"/><Relationship Id="rId5" Type="http://schemas.openxmlformats.org/officeDocument/2006/relationships/image" Target="../media/image24.jpeg"/><Relationship Id="rId4" Type="http://schemas.openxmlformats.org/officeDocument/2006/relationships/image" Target="../media/image23.jpe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28.jpeg"/><Relationship Id="rId5" Type="http://schemas.openxmlformats.org/officeDocument/2006/relationships/image" Target="../media/image27.jpeg"/><Relationship Id="rId4" Type="http://schemas.openxmlformats.org/officeDocument/2006/relationships/image" Target="../media/image26.jpe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292947" y="213747"/>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a:solidFill>
                  <a:srgbClr val="FF0000"/>
                </a:solidFill>
                <a:ea typeface="Calibri"/>
              </a:rPr>
              <a:t>GREAT THINKERS AND NEW BELIEFS</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(HISTORY)</a:t>
            </a:r>
            <a:endParaRPr b="1" dirty="0"/>
          </a:p>
          <a:p>
            <a:pPr marL="0" lvl="0" indent="0" algn="l" rtl="0">
              <a:spcBef>
                <a:spcPts val="0"/>
              </a:spcBef>
              <a:spcAft>
                <a:spcPts val="0"/>
              </a:spcAft>
              <a:buNone/>
            </a:pPr>
            <a:r>
              <a:rPr lang="en" b="1" dirty="0"/>
              <a:t>CHAPTER NUMBER: 7 PERIOD-1</a:t>
            </a:r>
            <a:endParaRPr b="1" dirty="0"/>
          </a:p>
          <a:p>
            <a:pPr lvl="0"/>
            <a:r>
              <a:rPr lang="en" b="1" dirty="0"/>
              <a:t>CHAPTER NAME :  GREAT THINKERS AND NEW BELIEFS</a:t>
            </a:r>
            <a:endParaRP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2" name="Google Shape;72;p15"/>
          <p:cNvSpPr txBox="1"/>
          <p:nvPr/>
        </p:nvSpPr>
        <p:spPr>
          <a:xfrm>
            <a:off x="262165" y="961901"/>
            <a:ext cx="8688300" cy="3417940"/>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a:t>    He spent the next 30 years of his life spreading his teachings to a large number of followers. He died in </a:t>
            </a:r>
            <a:r>
              <a:rPr lang="en-IN" dirty="0" err="1"/>
              <a:t>Pava</a:t>
            </a:r>
            <a:r>
              <a:rPr lang="en-IN" dirty="0"/>
              <a:t> ( present Bihar), around 527.</a:t>
            </a:r>
          </a:p>
          <a:p>
            <a:pPr>
              <a:buFont typeface="Arial" pitchFamily="34" charset="0"/>
              <a:buChar char="•"/>
            </a:pPr>
            <a:r>
              <a:rPr lang="en-IN" dirty="0"/>
              <a:t>    </a:t>
            </a:r>
            <a:r>
              <a:rPr lang="en-IN" dirty="0" err="1"/>
              <a:t>Mahavira</a:t>
            </a:r>
            <a:r>
              <a:rPr lang="en-IN" dirty="0"/>
              <a:t> taught his followers to believe in, and practise:</a:t>
            </a:r>
            <a:endParaRPr lang="en-US" dirty="0"/>
          </a:p>
          <a:p>
            <a:pPr lvl="0">
              <a:buFont typeface="Arial" pitchFamily="34" charset="0"/>
              <a:buChar char="•"/>
            </a:pPr>
            <a:r>
              <a:rPr lang="en-IN" dirty="0"/>
              <a:t>    Ahimsa, or absolute non- violence, even towards animals, insects, birds and plants</a:t>
            </a:r>
            <a:endParaRPr lang="en-US" dirty="0"/>
          </a:p>
          <a:p>
            <a:pPr lvl="0">
              <a:buFont typeface="Arial" pitchFamily="34" charset="0"/>
              <a:buChar char="•"/>
            </a:pPr>
            <a:r>
              <a:rPr lang="en-IN" dirty="0"/>
              <a:t>    Honesty</a:t>
            </a:r>
            <a:endParaRPr lang="en-US" dirty="0"/>
          </a:p>
          <a:p>
            <a:pPr lvl="0">
              <a:buFont typeface="Arial" pitchFamily="34" charset="0"/>
              <a:buChar char="•"/>
            </a:pPr>
            <a:r>
              <a:rPr lang="en-IN" dirty="0"/>
              <a:t>    Kindness</a:t>
            </a:r>
            <a:endParaRPr lang="en-US" dirty="0"/>
          </a:p>
          <a:p>
            <a:pPr lvl="0">
              <a:buFont typeface="Arial" pitchFamily="34" charset="0"/>
              <a:buChar char="•"/>
            </a:pPr>
            <a:r>
              <a:rPr lang="en-IN" dirty="0"/>
              <a:t>    Truthfulness</a:t>
            </a:r>
            <a:endParaRPr lang="en-US" dirty="0"/>
          </a:p>
          <a:p>
            <a:pPr lvl="0">
              <a:buFont typeface="Arial" pitchFamily="34" charset="0"/>
              <a:buChar char="•"/>
            </a:pPr>
            <a:r>
              <a:rPr lang="en-IN" dirty="0"/>
              <a:t>     Not coveting or desiring things belonging to others</a:t>
            </a:r>
            <a:endParaRPr lang="en-US" dirty="0"/>
          </a:p>
          <a:p>
            <a:pPr>
              <a:buFont typeface="Arial" pitchFamily="34" charset="0"/>
              <a:buChar char="•"/>
            </a:pPr>
            <a:r>
              <a:rPr lang="en-IN" dirty="0"/>
              <a:t>     </a:t>
            </a:r>
            <a:r>
              <a:rPr lang="en-IN" dirty="0" err="1"/>
              <a:t>Mahavira</a:t>
            </a:r>
            <a:r>
              <a:rPr lang="en-IN" dirty="0"/>
              <a:t> laid emphasis on the attainment of nirvana or freedom from the cycle of life and death. He said that nirvana could be attained by practising the </a:t>
            </a:r>
            <a:r>
              <a:rPr lang="en-IN" dirty="0" err="1"/>
              <a:t>triratna</a:t>
            </a:r>
            <a:r>
              <a:rPr lang="en-IN" dirty="0"/>
              <a:t> or three jewels – right faith, right knowledge and right action.</a:t>
            </a:r>
            <a:endParaRPr lang="en-US" dirty="0"/>
          </a:p>
          <a:p>
            <a:endParaRPr lang="en-US" dirty="0"/>
          </a:p>
          <a:p>
            <a:pPr marL="342900" indent="-342900">
              <a:lnSpc>
                <a:spcPct val="150000"/>
              </a:lnSpc>
            </a:pPr>
            <a:endParaRPr sz="1400" b="0" i="0" u="none" strike="noStrike" cap="none" dirty="0">
              <a:solidFill>
                <a:srgbClr val="000000"/>
              </a:solidFill>
              <a:latin typeface="Calibri"/>
              <a:ea typeface="Calibri"/>
              <a:cs typeface="Calibri"/>
              <a:sym typeface="Calibri"/>
            </a:endParaRPr>
          </a:p>
        </p:txBody>
      </p:sp>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TEACHINGS OF JAINISM</a:t>
            </a:r>
            <a:endParaRPr sz="1800" b="1" i="0" u="none" strike="noStrike" cap="none" dirty="0">
              <a:solidFill>
                <a:schemeClr val="tx1"/>
              </a:solidFill>
              <a:latin typeface="Calibri" pitchFamily="34" charset="0"/>
              <a:sym typeface="Arial"/>
            </a:endParaRPr>
          </a:p>
        </p:txBody>
      </p:sp>
      <p:pic>
        <p:nvPicPr>
          <p:cNvPr id="38913" name="Picture 1" descr="C:\Users\DELL\Desktop\images (3).jfif"/>
          <p:cNvPicPr>
            <a:picLocks noChangeAspect="1" noChangeArrowheads="1"/>
          </p:cNvPicPr>
          <p:nvPr/>
        </p:nvPicPr>
        <p:blipFill>
          <a:blip r:embed="rId4"/>
          <a:srcRect/>
          <a:stretch>
            <a:fillRect/>
          </a:stretch>
        </p:blipFill>
        <p:spPr bwMode="auto">
          <a:xfrm>
            <a:off x="435304" y="3384468"/>
            <a:ext cx="3436051" cy="1615044"/>
          </a:xfrm>
          <a:prstGeom prst="rect">
            <a:avLst/>
          </a:prstGeom>
          <a:noFill/>
        </p:spPr>
      </p:pic>
      <p:pic>
        <p:nvPicPr>
          <p:cNvPr id="38914" name="Picture 2" descr="C:\Users\DELL\Desktop\images (4).jfif"/>
          <p:cNvPicPr>
            <a:picLocks noChangeAspect="1" noChangeArrowheads="1"/>
          </p:cNvPicPr>
          <p:nvPr/>
        </p:nvPicPr>
        <p:blipFill>
          <a:blip r:embed="rId5"/>
          <a:srcRect/>
          <a:stretch>
            <a:fillRect/>
          </a:stretch>
        </p:blipFill>
        <p:spPr bwMode="auto">
          <a:xfrm>
            <a:off x="4298869" y="3301340"/>
            <a:ext cx="3241961" cy="1649867"/>
          </a:xfrm>
          <a:prstGeom prst="rect">
            <a:avLst/>
          </a:prstGeom>
          <a:noFill/>
        </p:spPr>
      </p:pic>
    </p:spTree>
    <p:extLst>
      <p:ext uri="{BB962C8B-B14F-4D97-AF65-F5344CB8AC3E}">
        <p14:creationId xmlns:p14="http://schemas.microsoft.com/office/powerpoint/2010/main" val="391615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2" name="Google Shape;72;p15"/>
          <p:cNvSpPr txBox="1"/>
          <p:nvPr/>
        </p:nvSpPr>
        <p:spPr>
          <a:xfrm>
            <a:off x="262165" y="1208679"/>
            <a:ext cx="8688300" cy="3171162"/>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a:t>   </a:t>
            </a:r>
            <a:r>
              <a:rPr lang="en-IN" dirty="0" err="1"/>
              <a:t>Mahavira</a:t>
            </a:r>
            <a:r>
              <a:rPr lang="en-IN" dirty="0"/>
              <a:t> taught the teachings of Jainism in </a:t>
            </a:r>
            <a:r>
              <a:rPr lang="en-IN" dirty="0" err="1"/>
              <a:t>prakrit</a:t>
            </a:r>
            <a:r>
              <a:rPr lang="en-IN" dirty="0"/>
              <a:t> language, which was the language of the common people</a:t>
            </a:r>
          </a:p>
          <a:p>
            <a:r>
              <a:rPr lang="en-IN" dirty="0"/>
              <a:t>. </a:t>
            </a:r>
          </a:p>
          <a:p>
            <a:pPr>
              <a:buFont typeface="Arial" pitchFamily="34" charset="0"/>
              <a:buChar char="•"/>
            </a:pPr>
            <a:r>
              <a:rPr lang="en-IN" dirty="0"/>
              <a:t>  The </a:t>
            </a:r>
            <a:r>
              <a:rPr lang="en-IN" dirty="0" err="1"/>
              <a:t>jainas</a:t>
            </a:r>
            <a:r>
              <a:rPr lang="en-IN" dirty="0"/>
              <a:t> or the followers were broke up into two groups, the </a:t>
            </a:r>
            <a:r>
              <a:rPr lang="en-IN" dirty="0" err="1"/>
              <a:t>Svetambaras</a:t>
            </a:r>
            <a:r>
              <a:rPr lang="en-IN" dirty="0"/>
              <a:t> and the </a:t>
            </a:r>
            <a:r>
              <a:rPr lang="en-IN" dirty="0" err="1"/>
              <a:t>Digambaras</a:t>
            </a:r>
            <a:endParaRPr lang="en-IN" dirty="0"/>
          </a:p>
          <a:p>
            <a:pPr>
              <a:buFont typeface="Arial" pitchFamily="34" charset="0"/>
              <a:buChar char="•"/>
            </a:pPr>
            <a:r>
              <a:rPr lang="en-IN" dirty="0"/>
              <a:t>   They were called as ‘sky-clad’ as the word  </a:t>
            </a:r>
            <a:r>
              <a:rPr lang="en-IN" dirty="0" err="1"/>
              <a:t>digambara</a:t>
            </a:r>
            <a:r>
              <a:rPr lang="en-IN" dirty="0"/>
              <a:t> means.</a:t>
            </a:r>
          </a:p>
          <a:p>
            <a:pPr>
              <a:buFont typeface="Arial" pitchFamily="34" charset="0"/>
              <a:buChar char="•"/>
            </a:pPr>
            <a:r>
              <a:rPr lang="en-IN" dirty="0"/>
              <a:t>   The </a:t>
            </a:r>
            <a:r>
              <a:rPr lang="en-IN" dirty="0" err="1"/>
              <a:t>svetambaras</a:t>
            </a:r>
            <a:r>
              <a:rPr lang="en-IN" dirty="0"/>
              <a:t> wore white garments.</a:t>
            </a:r>
          </a:p>
          <a:p>
            <a:pPr>
              <a:buFont typeface="Arial" pitchFamily="34" charset="0"/>
              <a:buChar char="•"/>
            </a:pPr>
            <a:r>
              <a:rPr lang="en-IN" dirty="0"/>
              <a:t>   The </a:t>
            </a:r>
            <a:r>
              <a:rPr lang="en-IN" dirty="0" err="1"/>
              <a:t>Jaina</a:t>
            </a:r>
            <a:r>
              <a:rPr lang="en-IN" dirty="0"/>
              <a:t> monks spread </a:t>
            </a:r>
            <a:r>
              <a:rPr lang="en-IN" dirty="0" err="1"/>
              <a:t>Mahavira’s</a:t>
            </a:r>
            <a:r>
              <a:rPr lang="en-IN" dirty="0"/>
              <a:t> teachings from </a:t>
            </a:r>
            <a:r>
              <a:rPr lang="en-IN" dirty="0" err="1"/>
              <a:t>Odisha</a:t>
            </a:r>
            <a:r>
              <a:rPr lang="en-IN" dirty="0"/>
              <a:t> to Rajasthan and from Karnataka to Tamil Nadu. But Jainism did not spread as quickly or as far as Buddhism. </a:t>
            </a:r>
            <a:endParaRPr lang="en-US" dirty="0"/>
          </a:p>
          <a:p>
            <a:endParaRPr lang="en-US" dirty="0"/>
          </a:p>
          <a:p>
            <a:r>
              <a:rPr lang="en-IN" dirty="0"/>
              <a:t>. </a:t>
            </a:r>
          </a:p>
          <a:p>
            <a:endParaRPr sz="1400" b="0" i="0" u="none" strike="noStrike" cap="none" dirty="0">
              <a:solidFill>
                <a:srgbClr val="000000"/>
              </a:solidFill>
              <a:latin typeface="Calibri"/>
              <a:ea typeface="Calibri"/>
              <a:cs typeface="Calibri"/>
              <a:sym typeface="Calibri"/>
            </a:endParaRPr>
          </a:p>
        </p:txBody>
      </p:sp>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THE SPREAD OF JAINISM      </a:t>
            </a:r>
            <a:endParaRPr sz="1800" b="1" i="0" u="none" strike="noStrike" cap="none" dirty="0">
              <a:solidFill>
                <a:schemeClr val="tx1"/>
              </a:solidFill>
              <a:latin typeface="Calibri" pitchFamily="34" charset="0"/>
              <a:sym typeface="Arial"/>
            </a:endParaRPr>
          </a:p>
        </p:txBody>
      </p:sp>
      <p:sp>
        <p:nvSpPr>
          <p:cNvPr id="36865" name="Rectangle 1"/>
          <p:cNvSpPr>
            <a:spLocks noChangeArrowheads="1"/>
          </p:cNvSpPr>
          <p:nvPr/>
        </p:nvSpPr>
        <p:spPr bwMode="auto">
          <a:xfrm>
            <a:off x="0" y="0"/>
            <a:ext cx="219932" cy="2616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Times New Roman" pitchFamily="18" charset="0"/>
                <a:cs typeface="Times New Roman" pitchFamily="18" charset="0"/>
              </a:rPr>
              <a:t>.</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pic>
        <p:nvPicPr>
          <p:cNvPr id="36866" name="Picture 2" descr="C:\Users\DELL\Desktop\download (2).jfif"/>
          <p:cNvPicPr>
            <a:picLocks noChangeAspect="1" noChangeArrowheads="1"/>
          </p:cNvPicPr>
          <p:nvPr/>
        </p:nvPicPr>
        <p:blipFill>
          <a:blip r:embed="rId4"/>
          <a:srcRect/>
          <a:stretch>
            <a:fillRect/>
          </a:stretch>
        </p:blipFill>
        <p:spPr bwMode="auto">
          <a:xfrm>
            <a:off x="356261" y="3135086"/>
            <a:ext cx="3918856" cy="1735282"/>
          </a:xfrm>
          <a:prstGeom prst="rect">
            <a:avLst/>
          </a:prstGeom>
          <a:noFill/>
        </p:spPr>
      </p:pic>
      <p:pic>
        <p:nvPicPr>
          <p:cNvPr id="36867" name="Picture 3" descr="C:\Users\DELL\Desktop\download (3).jfif"/>
          <p:cNvPicPr>
            <a:picLocks noChangeAspect="1" noChangeArrowheads="1"/>
          </p:cNvPicPr>
          <p:nvPr/>
        </p:nvPicPr>
        <p:blipFill>
          <a:blip r:embed="rId5"/>
          <a:srcRect/>
          <a:stretch>
            <a:fillRect/>
          </a:stretch>
        </p:blipFill>
        <p:spPr bwMode="auto">
          <a:xfrm>
            <a:off x="4453247" y="3135086"/>
            <a:ext cx="3182587" cy="1738126"/>
          </a:xfrm>
          <a:prstGeom prst="rect">
            <a:avLst/>
          </a:prstGeom>
          <a:noFill/>
        </p:spPr>
      </p:pic>
    </p:spTree>
    <p:extLst>
      <p:ext uri="{BB962C8B-B14F-4D97-AF65-F5344CB8AC3E}">
        <p14:creationId xmlns:p14="http://schemas.microsoft.com/office/powerpoint/2010/main" val="1657607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2" name="Google Shape;72;p15"/>
          <p:cNvSpPr txBox="1"/>
          <p:nvPr/>
        </p:nvSpPr>
        <p:spPr>
          <a:xfrm>
            <a:off x="262165" y="1208679"/>
            <a:ext cx="8688300" cy="3171162"/>
          </a:xfrm>
          <a:prstGeom prst="rect">
            <a:avLst/>
          </a:prstGeom>
          <a:noFill/>
          <a:ln>
            <a:noFill/>
          </a:ln>
        </p:spPr>
        <p:txBody>
          <a:bodyPr spcFirstLastPara="1" wrap="square" lIns="91425" tIns="91425" rIns="91425" bIns="91425" anchor="t" anchorCtr="0">
            <a:noAutofit/>
          </a:bodyPr>
          <a:lstStyle/>
          <a:p>
            <a:pPr marL="342900" indent="-342900">
              <a:lnSpc>
                <a:spcPct val="150000"/>
              </a:lnSpc>
            </a:pPr>
            <a:endParaRPr sz="1400" b="0" i="0" u="none" strike="noStrike" cap="none" dirty="0">
              <a:solidFill>
                <a:srgbClr val="000000"/>
              </a:solidFill>
              <a:latin typeface="Calibri"/>
              <a:ea typeface="Calibri"/>
              <a:cs typeface="Calibri"/>
              <a:sym typeface="Calibri"/>
            </a:endParaRPr>
          </a:p>
        </p:txBody>
      </p:sp>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 QUESTIONS /ANSWERS       </a:t>
            </a:r>
            <a:endParaRPr sz="1800" b="1" i="0" u="none" strike="noStrike" cap="none" dirty="0">
              <a:solidFill>
                <a:schemeClr val="tx1"/>
              </a:solidFill>
              <a:latin typeface="Calibri" pitchFamily="34" charset="0"/>
              <a:sym typeface="Arial"/>
            </a:endParaRPr>
          </a:p>
        </p:txBody>
      </p:sp>
      <p:sp>
        <p:nvSpPr>
          <p:cNvPr id="8" name="TextBox 7"/>
          <p:cNvSpPr txBox="1"/>
          <p:nvPr/>
        </p:nvSpPr>
        <p:spPr>
          <a:xfrm>
            <a:off x="391886" y="1341913"/>
            <a:ext cx="8336478" cy="3323987"/>
          </a:xfrm>
          <a:prstGeom prst="rect">
            <a:avLst/>
          </a:prstGeom>
          <a:noFill/>
        </p:spPr>
        <p:txBody>
          <a:bodyPr wrap="square" rtlCol="0">
            <a:spAutoFit/>
          </a:bodyPr>
          <a:lstStyle/>
          <a:p>
            <a:r>
              <a:rPr lang="en-IN" dirty="0"/>
              <a:t>Q1: </a:t>
            </a:r>
            <a:r>
              <a:rPr lang="en-US" dirty="0"/>
              <a:t>. In which language did Lord </a:t>
            </a:r>
            <a:r>
              <a:rPr lang="en-US" dirty="0" err="1"/>
              <a:t>Mahavira</a:t>
            </a:r>
            <a:r>
              <a:rPr lang="en-US" dirty="0"/>
              <a:t> give his sermons?</a:t>
            </a:r>
          </a:p>
          <a:p>
            <a:endParaRPr lang="en-IN" dirty="0"/>
          </a:p>
          <a:p>
            <a:endParaRPr lang="en-IN" dirty="0"/>
          </a:p>
          <a:p>
            <a:r>
              <a:rPr lang="en-IN" dirty="0"/>
              <a:t>Q2:</a:t>
            </a:r>
            <a:r>
              <a:rPr lang="en-US" dirty="0"/>
              <a:t> Name the birth place of Lord </a:t>
            </a:r>
            <a:r>
              <a:rPr lang="en-US" dirty="0" err="1"/>
              <a:t>Mahavira</a:t>
            </a:r>
            <a:r>
              <a:rPr lang="en-US" dirty="0"/>
              <a:t>.</a:t>
            </a:r>
          </a:p>
          <a:p>
            <a:r>
              <a:rPr lang="en-US" dirty="0"/>
              <a:t>	</a:t>
            </a:r>
          </a:p>
          <a:p>
            <a:endParaRPr lang="en-IN" dirty="0"/>
          </a:p>
          <a:p>
            <a:r>
              <a:rPr lang="en-IN" dirty="0"/>
              <a:t>Q3:</a:t>
            </a:r>
            <a:r>
              <a:rPr lang="en-US" dirty="0"/>
              <a:t> Why did Lord </a:t>
            </a:r>
            <a:r>
              <a:rPr lang="en-US" dirty="0" err="1"/>
              <a:t>Mahavira</a:t>
            </a:r>
            <a:r>
              <a:rPr lang="en-US" dirty="0"/>
              <a:t> leave his home?</a:t>
            </a:r>
          </a:p>
          <a:p>
            <a:endParaRPr lang="en-IN" dirty="0"/>
          </a:p>
          <a:p>
            <a:endParaRPr lang="en-IN" dirty="0"/>
          </a:p>
          <a:p>
            <a:r>
              <a:rPr lang="en-IN" dirty="0"/>
              <a:t>Q4:</a:t>
            </a:r>
            <a:r>
              <a:rPr lang="en-US" dirty="0"/>
              <a:t> Explain the </a:t>
            </a:r>
            <a:r>
              <a:rPr lang="en-US" dirty="0" err="1"/>
              <a:t>triratna</a:t>
            </a:r>
            <a:r>
              <a:rPr lang="en-US" dirty="0"/>
              <a:t> principle preached by </a:t>
            </a:r>
            <a:r>
              <a:rPr lang="en-US" dirty="0" err="1"/>
              <a:t>Mahavira</a:t>
            </a:r>
            <a:r>
              <a:rPr lang="en-US" dirty="0"/>
              <a:t>.</a:t>
            </a:r>
          </a:p>
          <a:p>
            <a:r>
              <a:rPr lang="en-US" dirty="0"/>
              <a:t> </a:t>
            </a:r>
          </a:p>
          <a:p>
            <a:r>
              <a:rPr lang="en-US" dirty="0"/>
              <a:t>Q5.Describe the major principles of Jainism.</a:t>
            </a:r>
          </a:p>
          <a:p>
            <a:r>
              <a:rPr lang="en-US" dirty="0"/>
              <a:t> </a:t>
            </a:r>
          </a:p>
          <a:p>
            <a:r>
              <a:rPr lang="en-US" dirty="0"/>
              <a:t> </a:t>
            </a:r>
            <a:endParaRPr lang="en-IN" dirty="0"/>
          </a:p>
          <a:p>
            <a:endParaRPr lang="en-US" dirty="0"/>
          </a:p>
        </p:txBody>
      </p:sp>
    </p:spTree>
    <p:extLst>
      <p:ext uri="{BB962C8B-B14F-4D97-AF65-F5344CB8AC3E}">
        <p14:creationId xmlns:p14="http://schemas.microsoft.com/office/powerpoint/2010/main" val="1657607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806362" y="0"/>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a:solidFill>
                  <a:srgbClr val="FF0000"/>
                </a:solidFill>
                <a:ea typeface="Calibri"/>
              </a:rPr>
              <a:t>GREAT THINKERS AND NEW BELIEFS</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(HISTORY)</a:t>
            </a:r>
            <a:endParaRPr b="1" dirty="0"/>
          </a:p>
          <a:p>
            <a:pPr marL="0" lvl="0" indent="0" algn="l" rtl="0">
              <a:spcBef>
                <a:spcPts val="0"/>
              </a:spcBef>
              <a:spcAft>
                <a:spcPts val="0"/>
              </a:spcAft>
              <a:buNone/>
            </a:pPr>
            <a:r>
              <a:rPr lang="en" b="1" dirty="0"/>
              <a:t>CHAPTER NUMBER: 8 PERIOD-3</a:t>
            </a:r>
            <a:endParaRPr b="1" dirty="0"/>
          </a:p>
          <a:p>
            <a:pPr lvl="0"/>
            <a:r>
              <a:rPr lang="en" b="1" dirty="0"/>
              <a:t>CHAPTER NAME : GREAT THINKERS AND NEW BELIEFS</a:t>
            </a:r>
            <a:endParaRPr b="1" dirty="0"/>
          </a:p>
        </p:txBody>
      </p:sp>
      <p:pic>
        <p:nvPicPr>
          <p:cNvPr id="7" name="Google Shape;55;p13">
            <a:extLst>
              <a:ext uri="{FF2B5EF4-FFF2-40B4-BE49-F238E27FC236}">
                <a16:creationId xmlns:a16="http://schemas.microsoft.com/office/drawing/2014/main" id="{4EC03A99-C6C1-439C-A5F3-861F2D24395A}"/>
              </a:ext>
            </a:extLst>
          </p:cNvPr>
          <p:cNvPicPr preferRelativeResize="0"/>
          <p:nvPr/>
        </p:nvPicPr>
        <p:blipFill rotWithShape="1">
          <a:blip r:embed="rId4">
            <a:alphaModFix/>
          </a:blip>
          <a:srcRect/>
          <a:stretch/>
        </p:blipFill>
        <p:spPr>
          <a:xfrm>
            <a:off x="7471974" y="126713"/>
            <a:ext cx="1578401" cy="7835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28449" y="194040"/>
            <a:ext cx="1232526" cy="611875"/>
          </a:xfrm>
          <a:prstGeom prst="rect">
            <a:avLst/>
          </a:prstGeom>
          <a:noFill/>
          <a:ln>
            <a:noFill/>
          </a:ln>
        </p:spPr>
      </p:pic>
      <p:sp>
        <p:nvSpPr>
          <p:cNvPr id="72" name="Google Shape;72;p15"/>
          <p:cNvSpPr txBox="1"/>
          <p:nvPr/>
        </p:nvSpPr>
        <p:spPr>
          <a:xfrm>
            <a:off x="262165" y="926275"/>
            <a:ext cx="5948630" cy="3823855"/>
          </a:xfrm>
          <a:prstGeom prst="rect">
            <a:avLst/>
          </a:prstGeom>
          <a:noFill/>
          <a:ln>
            <a:noFill/>
          </a:ln>
        </p:spPr>
        <p:txBody>
          <a:bodyPr spcFirstLastPara="1" wrap="square" lIns="91425" tIns="91425" rIns="91425" bIns="91425" anchor="t" anchorCtr="0">
            <a:noAutofit/>
          </a:bodyPr>
          <a:lstStyle/>
          <a:p>
            <a:pPr lvl="1">
              <a:buFont typeface="Arial" pitchFamily="34" charset="0"/>
              <a:buChar char="•"/>
            </a:pPr>
            <a:r>
              <a:rPr lang="en-IN" dirty="0"/>
              <a:t>   </a:t>
            </a:r>
            <a:r>
              <a:rPr lang="en-IN" dirty="0" err="1"/>
              <a:t>Siddharth</a:t>
            </a:r>
            <a:r>
              <a:rPr lang="en-IN" dirty="0"/>
              <a:t> </a:t>
            </a:r>
            <a:r>
              <a:rPr lang="en-IN" dirty="0" err="1"/>
              <a:t>Goutama</a:t>
            </a:r>
            <a:r>
              <a:rPr lang="en-IN" dirty="0"/>
              <a:t>, as Buddha was known  in his youth, was the founder of Buddhism.  It came into existence around 2,500 years ago or nearly at the same time as the Jainism and Upanishads.</a:t>
            </a:r>
          </a:p>
          <a:p>
            <a:pPr>
              <a:buFont typeface="Arial" pitchFamily="34" charset="0"/>
              <a:buChar char="•"/>
            </a:pPr>
            <a:endParaRPr lang="en-IN" dirty="0"/>
          </a:p>
          <a:p>
            <a:pPr>
              <a:buFont typeface="Arial" pitchFamily="34" charset="0"/>
              <a:buChar char="•"/>
            </a:pPr>
            <a:r>
              <a:rPr lang="en-IN" dirty="0"/>
              <a:t>    Siddhartha was born about 563 BCE, at </a:t>
            </a:r>
            <a:r>
              <a:rPr lang="en-IN" dirty="0" err="1"/>
              <a:t>Lumbini</a:t>
            </a:r>
            <a:r>
              <a:rPr lang="en-IN" dirty="0"/>
              <a:t>, now in Nepal.</a:t>
            </a:r>
          </a:p>
          <a:p>
            <a:pPr>
              <a:buFont typeface="Arial" pitchFamily="34" charset="0"/>
              <a:buChar char="•"/>
            </a:pPr>
            <a:r>
              <a:rPr lang="en-IN" dirty="0"/>
              <a:t>    His father , king </a:t>
            </a:r>
            <a:r>
              <a:rPr lang="en-IN" dirty="0" err="1"/>
              <a:t>Suddhodana</a:t>
            </a:r>
            <a:r>
              <a:rPr lang="en-IN" dirty="0"/>
              <a:t>,  was a leader of a large clan called </a:t>
            </a:r>
            <a:r>
              <a:rPr lang="en-IN" dirty="0" err="1"/>
              <a:t>Shakya</a:t>
            </a:r>
            <a:r>
              <a:rPr lang="en-IN" dirty="0"/>
              <a:t>.</a:t>
            </a:r>
          </a:p>
          <a:p>
            <a:endParaRPr lang="en-IN" dirty="0"/>
          </a:p>
          <a:p>
            <a:pPr>
              <a:buFont typeface="Arial" pitchFamily="34" charset="0"/>
              <a:buChar char="•"/>
            </a:pPr>
            <a:r>
              <a:rPr lang="en-IN" dirty="0"/>
              <a:t>    His mother was </a:t>
            </a:r>
            <a:r>
              <a:rPr lang="en-IN" dirty="0" err="1"/>
              <a:t>Mayadevi</a:t>
            </a:r>
            <a:r>
              <a:rPr lang="en-IN" dirty="0"/>
              <a:t>, died shortly after his birth.. </a:t>
            </a:r>
          </a:p>
          <a:p>
            <a:pPr>
              <a:buFont typeface="Arial" pitchFamily="34" charset="0"/>
              <a:buChar char="•"/>
            </a:pPr>
            <a:r>
              <a:rPr lang="en-IN" dirty="0"/>
              <a:t>    When Siddhartha was a few years old, a holy man predicted that the prince would either be a great king or a great spiritual  teacher.</a:t>
            </a:r>
          </a:p>
          <a:p>
            <a:pPr>
              <a:buFont typeface="Arial" pitchFamily="34" charset="0"/>
              <a:buChar char="•"/>
            </a:pPr>
            <a:endParaRPr lang="en-IN" dirty="0"/>
          </a:p>
          <a:p>
            <a:pPr>
              <a:buFont typeface="Arial" pitchFamily="34" charset="0"/>
              <a:buChar char="•"/>
            </a:pPr>
            <a:r>
              <a:rPr lang="en-IN" dirty="0"/>
              <a:t>    King </a:t>
            </a:r>
            <a:r>
              <a:rPr lang="en-IN" dirty="0" err="1"/>
              <a:t>Suddhodana</a:t>
            </a:r>
            <a:r>
              <a:rPr lang="en-IN" dirty="0"/>
              <a:t> wished that his son become a great king.</a:t>
            </a:r>
          </a:p>
          <a:p>
            <a:pPr>
              <a:buFont typeface="Arial" pitchFamily="34" charset="0"/>
              <a:buChar char="•"/>
            </a:pPr>
            <a:endParaRPr lang="en-IN" dirty="0"/>
          </a:p>
          <a:p>
            <a:pPr>
              <a:buFont typeface="Arial" pitchFamily="34" charset="0"/>
              <a:buChar char="•"/>
            </a:pPr>
            <a:r>
              <a:rPr lang="en-IN" dirty="0"/>
              <a:t>    He tried to keep the prince away from religion and any sight of any suffering and raised him in great luxury.</a:t>
            </a:r>
          </a:p>
          <a:p>
            <a:pPr>
              <a:buFont typeface="Arial" pitchFamily="34" charset="0"/>
              <a:buChar char="•"/>
            </a:pPr>
            <a:endParaRPr lang="en-IN" dirty="0"/>
          </a:p>
          <a:p>
            <a:pPr>
              <a:buFont typeface="Arial" pitchFamily="34" charset="0"/>
              <a:buChar char="•"/>
            </a:pPr>
            <a:r>
              <a:rPr lang="en-IN" dirty="0"/>
              <a:t>    The king got Siddhartha married to a girl called </a:t>
            </a:r>
            <a:r>
              <a:rPr lang="en-IN" dirty="0" err="1"/>
              <a:t>Yasodhara</a:t>
            </a:r>
            <a:r>
              <a:rPr lang="en-IN" dirty="0"/>
              <a:t>. They had a son, </a:t>
            </a:r>
            <a:r>
              <a:rPr lang="en-IN" dirty="0" err="1"/>
              <a:t>Rahula</a:t>
            </a:r>
            <a:r>
              <a:rPr lang="en-IN" dirty="0"/>
              <a:t>.</a:t>
            </a:r>
            <a:endParaRPr lang="en-US" dirty="0"/>
          </a:p>
          <a:p>
            <a:pPr>
              <a:buFont typeface="Arial" pitchFamily="34" charset="0"/>
              <a:buChar char="•"/>
            </a:pPr>
            <a:endParaRPr lang="en-US" dirty="0"/>
          </a:p>
          <a:p>
            <a:pPr>
              <a:buFont typeface="Arial" pitchFamily="34" charset="0"/>
              <a:buChar char="•"/>
            </a:pPr>
            <a:endParaRPr lang="en-US" dirty="0"/>
          </a:p>
          <a:p>
            <a:r>
              <a:rPr lang="en-IN" dirty="0"/>
              <a:t>		</a:t>
            </a:r>
            <a:endParaRPr lang="en-US" dirty="0"/>
          </a:p>
          <a:p>
            <a:pPr marL="342900" indent="-342900">
              <a:lnSpc>
                <a:spcPct val="150000"/>
              </a:lnSpc>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BUDDHISM /EARLY LIFE      </a:t>
            </a:r>
            <a:endParaRPr sz="1800" b="1" i="0" u="none" strike="noStrike" cap="none" dirty="0">
              <a:solidFill>
                <a:schemeClr val="tx1"/>
              </a:solidFill>
              <a:latin typeface="Calibri" pitchFamily="34" charset="0"/>
              <a:sym typeface="Arial"/>
            </a:endParaRPr>
          </a:p>
        </p:txBody>
      </p:sp>
      <p:pic>
        <p:nvPicPr>
          <p:cNvPr id="1026" name="Picture 2" descr="C:\Users\DELL\Desktop\download.jfif"/>
          <p:cNvPicPr>
            <a:picLocks noChangeAspect="1" noChangeArrowheads="1"/>
          </p:cNvPicPr>
          <p:nvPr/>
        </p:nvPicPr>
        <p:blipFill>
          <a:blip r:embed="rId4"/>
          <a:srcRect/>
          <a:stretch>
            <a:fillRect/>
          </a:stretch>
        </p:blipFill>
        <p:spPr bwMode="auto">
          <a:xfrm>
            <a:off x="6198919" y="1048368"/>
            <a:ext cx="2493819" cy="3096119"/>
          </a:xfrm>
          <a:prstGeom prst="rect">
            <a:avLst/>
          </a:prstGeom>
          <a:noFill/>
        </p:spPr>
      </p:pic>
    </p:spTree>
    <p:extLst>
      <p:ext uri="{BB962C8B-B14F-4D97-AF65-F5344CB8AC3E}">
        <p14:creationId xmlns:p14="http://schemas.microsoft.com/office/powerpoint/2010/main" val="1657607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28449" y="179756"/>
            <a:ext cx="1232526" cy="611875"/>
          </a:xfrm>
          <a:prstGeom prst="rect">
            <a:avLst/>
          </a:prstGeom>
          <a:noFill/>
          <a:ln>
            <a:noFill/>
          </a:ln>
        </p:spPr>
      </p:pic>
      <p:sp>
        <p:nvSpPr>
          <p:cNvPr id="72" name="Google Shape;72;p15"/>
          <p:cNvSpPr txBox="1"/>
          <p:nvPr/>
        </p:nvSpPr>
        <p:spPr>
          <a:xfrm>
            <a:off x="262165" y="1208679"/>
            <a:ext cx="8688300" cy="3171162"/>
          </a:xfrm>
          <a:prstGeom prst="rect">
            <a:avLst/>
          </a:prstGeom>
          <a:noFill/>
          <a:ln>
            <a:noFill/>
          </a:ln>
        </p:spPr>
        <p:txBody>
          <a:bodyPr spcFirstLastPara="1" wrap="square" lIns="91425" tIns="91425" rIns="91425" bIns="91425" anchor="t" anchorCtr="0">
            <a:noAutofit/>
          </a:bodyPr>
          <a:lstStyle/>
          <a:p>
            <a:pPr marL="342900" indent="-342900">
              <a:lnSpc>
                <a:spcPct val="150000"/>
              </a:lnSpc>
              <a:buFont typeface="Arial" pitchFamily="34" charset="0"/>
              <a:buChar char="•"/>
            </a:pPr>
            <a:r>
              <a:rPr lang="en-IN" dirty="0"/>
              <a:t>Siddhartha reached at the age of 29 with little experience of the world outside the walls of the palace. One day he rode out to the royal park, he saw sights which changed his life forever. He saw an old man, a sick man and a corpse. He was deeply saddened by the suffering he saw around him. Finally, he saw an ascetic, and was struck by the peace on the man’s face.</a:t>
            </a:r>
            <a:endParaRPr lang="en-US" dirty="0"/>
          </a:p>
          <a:p>
            <a:pPr marL="342900" indent="-342900">
              <a:lnSpc>
                <a:spcPct val="150000"/>
              </a:lnSpc>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BUDDHISM        </a:t>
            </a:r>
            <a:endParaRPr sz="1800" b="1" i="0" u="none" strike="noStrike" cap="none" dirty="0">
              <a:solidFill>
                <a:schemeClr val="tx1"/>
              </a:solidFill>
              <a:latin typeface="Calibri" pitchFamily="34" charset="0"/>
              <a:sym typeface="Arial"/>
            </a:endParaRPr>
          </a:p>
        </p:txBody>
      </p:sp>
      <p:pic>
        <p:nvPicPr>
          <p:cNvPr id="2050" name="Picture 2" descr="C:\Users\DELL\Desktop\download (2).jfif"/>
          <p:cNvPicPr>
            <a:picLocks noChangeAspect="1" noChangeArrowheads="1"/>
          </p:cNvPicPr>
          <p:nvPr/>
        </p:nvPicPr>
        <p:blipFill>
          <a:blip r:embed="rId4"/>
          <a:srcRect/>
          <a:stretch>
            <a:fillRect/>
          </a:stretch>
        </p:blipFill>
        <p:spPr bwMode="auto">
          <a:xfrm>
            <a:off x="4212028" y="2885704"/>
            <a:ext cx="3340677" cy="1911185"/>
          </a:xfrm>
          <a:prstGeom prst="rect">
            <a:avLst/>
          </a:prstGeom>
          <a:noFill/>
        </p:spPr>
      </p:pic>
      <p:pic>
        <p:nvPicPr>
          <p:cNvPr id="2051" name="Picture 3" descr="C:\Users\DELL\Desktop\download (4).jfif"/>
          <p:cNvPicPr>
            <a:picLocks noChangeAspect="1" noChangeArrowheads="1"/>
          </p:cNvPicPr>
          <p:nvPr/>
        </p:nvPicPr>
        <p:blipFill>
          <a:blip r:embed="rId5"/>
          <a:srcRect/>
          <a:stretch>
            <a:fillRect/>
          </a:stretch>
        </p:blipFill>
        <p:spPr bwMode="auto">
          <a:xfrm>
            <a:off x="320633" y="2885704"/>
            <a:ext cx="3455719" cy="1923184"/>
          </a:xfrm>
          <a:prstGeom prst="rect">
            <a:avLst/>
          </a:prstGeom>
          <a:noFill/>
        </p:spPr>
      </p:pic>
    </p:spTree>
    <p:extLst>
      <p:ext uri="{BB962C8B-B14F-4D97-AF65-F5344CB8AC3E}">
        <p14:creationId xmlns:p14="http://schemas.microsoft.com/office/powerpoint/2010/main" val="16576079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28449" y="138840"/>
            <a:ext cx="1232526" cy="611875"/>
          </a:xfrm>
          <a:prstGeom prst="rect">
            <a:avLst/>
          </a:prstGeom>
          <a:noFill/>
          <a:ln>
            <a:noFill/>
          </a:ln>
        </p:spPr>
      </p:pic>
      <p:sp>
        <p:nvSpPr>
          <p:cNvPr id="72" name="Google Shape;72;p15"/>
          <p:cNvSpPr txBox="1"/>
          <p:nvPr/>
        </p:nvSpPr>
        <p:spPr>
          <a:xfrm>
            <a:off x="262165" y="926275"/>
            <a:ext cx="8688300" cy="3453566"/>
          </a:xfrm>
          <a:prstGeom prst="rect">
            <a:avLst/>
          </a:prstGeom>
          <a:noFill/>
          <a:ln>
            <a:noFill/>
          </a:ln>
        </p:spPr>
        <p:txBody>
          <a:bodyPr spcFirstLastPara="1" wrap="square" lIns="91425" tIns="91425" rIns="91425" bIns="91425" anchor="t" anchorCtr="0">
            <a:noAutofit/>
          </a:bodyPr>
          <a:lstStyle/>
          <a:p>
            <a:r>
              <a:rPr lang="en-IN" dirty="0"/>
              <a:t>THE JOURNEY TO BECOME THE BUDDHA</a:t>
            </a:r>
            <a:endParaRPr lang="en-US" dirty="0"/>
          </a:p>
          <a:p>
            <a:pPr>
              <a:buFont typeface="Arial" pitchFamily="34" charset="0"/>
              <a:buChar char="•"/>
            </a:pPr>
            <a:r>
              <a:rPr lang="en-IN" dirty="0"/>
              <a:t>   Siddhartha one night left the palace and he began his quest for enlightenment. </a:t>
            </a:r>
          </a:p>
          <a:p>
            <a:pPr>
              <a:buFont typeface="Arial" pitchFamily="34" charset="0"/>
              <a:buChar char="•"/>
            </a:pPr>
            <a:r>
              <a:rPr lang="en-IN" dirty="0"/>
              <a:t>   He wandered for years, leading a life of great austerity. </a:t>
            </a:r>
          </a:p>
          <a:p>
            <a:pPr>
              <a:buFont typeface="Arial" pitchFamily="34" charset="0"/>
              <a:buChar char="•"/>
            </a:pPr>
            <a:r>
              <a:rPr lang="en-IN" dirty="0"/>
              <a:t>   He travelled over vast areas had reached Gaya(present Bihar) where he sat beneath a </a:t>
            </a:r>
            <a:r>
              <a:rPr lang="en-IN" dirty="0" err="1"/>
              <a:t>peepal</a:t>
            </a:r>
            <a:r>
              <a:rPr lang="en-IN" dirty="0"/>
              <a:t> tree and started meditation. </a:t>
            </a:r>
          </a:p>
          <a:p>
            <a:pPr>
              <a:buFont typeface="Arial" pitchFamily="34" charset="0"/>
              <a:buChar char="•"/>
            </a:pPr>
            <a:r>
              <a:rPr lang="en-IN" dirty="0"/>
              <a:t>   He attained enlightenment at the age of 35, around 528 BCE. He now came to be known as ‘Buddha’ or ‘the enlightened one’ and that is why that tree is known as </a:t>
            </a:r>
            <a:r>
              <a:rPr lang="en-IN" dirty="0" err="1"/>
              <a:t>Bodhi</a:t>
            </a:r>
            <a:r>
              <a:rPr lang="en-IN" dirty="0"/>
              <a:t> tree.</a:t>
            </a:r>
            <a:endParaRPr lang="en-US" dirty="0"/>
          </a:p>
          <a:p>
            <a:pPr marL="342900" indent="-342900">
              <a:lnSpc>
                <a:spcPct val="150000"/>
              </a:lnSpc>
            </a:pPr>
            <a:endParaRPr sz="1400" b="0" i="0" u="none" strike="noStrike" cap="none" dirty="0">
              <a:solidFill>
                <a:srgbClr val="000000"/>
              </a:solidFill>
              <a:latin typeface="Calibri"/>
              <a:ea typeface="Calibri"/>
              <a:cs typeface="Calibri"/>
              <a:sym typeface="Calibri"/>
            </a:endParaRPr>
          </a:p>
        </p:txBody>
      </p:sp>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BUDDHISM</a:t>
            </a:r>
            <a:endParaRPr sz="1800" b="1" i="0" u="none" strike="noStrike" cap="none" dirty="0">
              <a:solidFill>
                <a:schemeClr val="tx1"/>
              </a:solidFill>
              <a:latin typeface="Calibri" pitchFamily="34" charset="0"/>
              <a:sym typeface="Arial"/>
            </a:endParaRPr>
          </a:p>
        </p:txBody>
      </p:sp>
      <p:pic>
        <p:nvPicPr>
          <p:cNvPr id="2" name="Picture 2" descr="C:\Users\DELL\Desktop\images (1).jfif"/>
          <p:cNvPicPr>
            <a:picLocks noChangeAspect="1" noChangeArrowheads="1"/>
          </p:cNvPicPr>
          <p:nvPr/>
        </p:nvPicPr>
        <p:blipFill>
          <a:blip r:embed="rId4"/>
          <a:srcRect/>
          <a:stretch>
            <a:fillRect/>
          </a:stretch>
        </p:blipFill>
        <p:spPr bwMode="auto">
          <a:xfrm>
            <a:off x="546265" y="2628592"/>
            <a:ext cx="3467595" cy="2216540"/>
          </a:xfrm>
          <a:prstGeom prst="rect">
            <a:avLst/>
          </a:prstGeom>
          <a:noFill/>
        </p:spPr>
      </p:pic>
      <p:pic>
        <p:nvPicPr>
          <p:cNvPr id="3" name="Picture 3" descr="C:\Users\DELL\Desktop\download (1).jfif"/>
          <p:cNvPicPr>
            <a:picLocks noChangeAspect="1" noChangeArrowheads="1"/>
          </p:cNvPicPr>
          <p:nvPr/>
        </p:nvPicPr>
        <p:blipFill>
          <a:blip r:embed="rId5"/>
          <a:srcRect/>
          <a:stretch>
            <a:fillRect/>
          </a:stretch>
        </p:blipFill>
        <p:spPr bwMode="auto">
          <a:xfrm>
            <a:off x="4442919" y="2814452"/>
            <a:ext cx="3133538" cy="2046886"/>
          </a:xfrm>
          <a:prstGeom prst="rect">
            <a:avLst/>
          </a:prstGeom>
          <a:noFill/>
        </p:spPr>
      </p:pic>
    </p:spTree>
    <p:extLst>
      <p:ext uri="{BB962C8B-B14F-4D97-AF65-F5344CB8AC3E}">
        <p14:creationId xmlns:p14="http://schemas.microsoft.com/office/powerpoint/2010/main" val="1657607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688450" y="151784"/>
            <a:ext cx="1232526" cy="611875"/>
          </a:xfrm>
          <a:prstGeom prst="rect">
            <a:avLst/>
          </a:prstGeom>
          <a:noFill/>
          <a:ln>
            <a:noFill/>
          </a:ln>
        </p:spPr>
      </p:pic>
      <p:sp>
        <p:nvSpPr>
          <p:cNvPr id="72" name="Google Shape;72;p15"/>
          <p:cNvSpPr txBox="1"/>
          <p:nvPr/>
        </p:nvSpPr>
        <p:spPr>
          <a:xfrm>
            <a:off x="262165" y="1208679"/>
            <a:ext cx="8688300" cy="3171162"/>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a:t>Buddha gave his first sermon in the deer  park at </a:t>
            </a:r>
            <a:r>
              <a:rPr lang="en-IN" dirty="0" err="1"/>
              <a:t>Sarnath</a:t>
            </a:r>
            <a:r>
              <a:rPr lang="en-IN" dirty="0"/>
              <a:t>, near Varanasi. He expounded the doctrine of the four noble truths, which constitute the essence of his teachings. They are:</a:t>
            </a:r>
            <a:endParaRPr lang="en-US" dirty="0"/>
          </a:p>
          <a:p>
            <a:pPr lvl="0">
              <a:buFont typeface="Wingdings" pitchFamily="2" charset="2"/>
              <a:buChar char="Ø"/>
            </a:pPr>
            <a:r>
              <a:rPr lang="en-IN" dirty="0"/>
              <a:t>     Life is full of suffering.</a:t>
            </a:r>
            <a:endParaRPr lang="en-US" dirty="0"/>
          </a:p>
          <a:p>
            <a:pPr lvl="0">
              <a:buFont typeface="Wingdings" pitchFamily="2" charset="2"/>
              <a:buChar char="Ø"/>
            </a:pPr>
            <a:r>
              <a:rPr lang="en-IN" dirty="0"/>
              <a:t>    This suffering has a cause.</a:t>
            </a:r>
            <a:endParaRPr lang="en-US" dirty="0"/>
          </a:p>
          <a:p>
            <a:pPr lvl="0">
              <a:buFont typeface="Wingdings" pitchFamily="2" charset="2"/>
              <a:buChar char="Ø"/>
            </a:pPr>
            <a:r>
              <a:rPr lang="en-IN" dirty="0"/>
              <a:t>    The cause of this sorrow is desire.</a:t>
            </a:r>
            <a:endParaRPr lang="en-US" dirty="0"/>
          </a:p>
          <a:p>
            <a:pPr lvl="0">
              <a:buFont typeface="Wingdings" pitchFamily="2" charset="2"/>
              <a:buChar char="Ø"/>
            </a:pPr>
            <a:r>
              <a:rPr lang="en-IN" dirty="0"/>
              <a:t>    Getting rid of desires and wants will lead to peace.</a:t>
            </a:r>
          </a:p>
          <a:p>
            <a:pPr lvl="0">
              <a:buFont typeface="Arial" pitchFamily="34" charset="0"/>
              <a:buChar char="•"/>
            </a:pPr>
            <a:endParaRPr lang="en-US" dirty="0"/>
          </a:p>
          <a:p>
            <a:pPr>
              <a:buFont typeface="Arial" pitchFamily="34" charset="0"/>
              <a:buChar char="•"/>
            </a:pPr>
            <a:r>
              <a:rPr lang="en-IN" dirty="0"/>
              <a:t>    For 40 years after his enlightenment, Buddha wandered around the country, preaching to people about how to rid their lives of suffering and pain, and about desires and freedom. He died around 483 BCE at  </a:t>
            </a:r>
            <a:r>
              <a:rPr lang="en-IN" dirty="0" err="1"/>
              <a:t>Kushinagar</a:t>
            </a:r>
            <a:r>
              <a:rPr lang="en-IN" dirty="0"/>
              <a:t> in Bihar.</a:t>
            </a:r>
            <a:endParaRPr lang="en-US" dirty="0"/>
          </a:p>
          <a:p>
            <a:pPr marL="342900" indent="-342900">
              <a:lnSpc>
                <a:spcPct val="150000"/>
              </a:lnSpc>
            </a:pPr>
            <a:endParaRPr sz="1400" b="0" i="0" u="none" strike="noStrike" cap="none" dirty="0">
              <a:solidFill>
                <a:srgbClr val="000000"/>
              </a:solidFill>
              <a:latin typeface="Calibri"/>
              <a:ea typeface="Calibri"/>
              <a:cs typeface="Calibri"/>
              <a:sym typeface="Calibri"/>
            </a:endParaRPr>
          </a:p>
        </p:txBody>
      </p:sp>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BUDDHA’S DOCTRINE</a:t>
            </a:r>
            <a:endParaRPr sz="1800" b="1" i="0" u="none" strike="noStrike" cap="none" dirty="0">
              <a:solidFill>
                <a:schemeClr val="tx1"/>
              </a:solidFill>
              <a:latin typeface="Calibri" pitchFamily="34" charset="0"/>
              <a:sym typeface="Arial"/>
            </a:endParaRPr>
          </a:p>
        </p:txBody>
      </p:sp>
      <p:pic>
        <p:nvPicPr>
          <p:cNvPr id="25602" name="Picture 2" descr="C:\Users\DELL\Desktop\download.jfif"/>
          <p:cNvPicPr>
            <a:picLocks noChangeAspect="1" noChangeArrowheads="1"/>
          </p:cNvPicPr>
          <p:nvPr/>
        </p:nvPicPr>
        <p:blipFill>
          <a:blip r:embed="rId4"/>
          <a:srcRect/>
          <a:stretch>
            <a:fillRect/>
          </a:stretch>
        </p:blipFill>
        <p:spPr bwMode="auto">
          <a:xfrm>
            <a:off x="2268187" y="3310617"/>
            <a:ext cx="3586348" cy="1665144"/>
          </a:xfrm>
          <a:prstGeom prst="rect">
            <a:avLst/>
          </a:prstGeom>
          <a:noFill/>
        </p:spPr>
      </p:pic>
    </p:spTree>
    <p:extLst>
      <p:ext uri="{BB962C8B-B14F-4D97-AF65-F5344CB8AC3E}">
        <p14:creationId xmlns:p14="http://schemas.microsoft.com/office/powerpoint/2010/main" val="16576079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688450" y="285050"/>
            <a:ext cx="1232526" cy="611875"/>
          </a:xfrm>
          <a:prstGeom prst="rect">
            <a:avLst/>
          </a:prstGeom>
          <a:noFill/>
          <a:ln>
            <a:noFill/>
          </a:ln>
        </p:spPr>
      </p:pic>
      <p:sp>
        <p:nvSpPr>
          <p:cNvPr id="72" name="Google Shape;72;p15"/>
          <p:cNvSpPr txBox="1"/>
          <p:nvPr/>
        </p:nvSpPr>
        <p:spPr>
          <a:xfrm>
            <a:off x="262165" y="1208679"/>
            <a:ext cx="8688300" cy="3171162"/>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a:t>Buddha declared that a life of moderation is the way to attain peace and happiness. That is the noble eight fold path or the Middle Path.</a:t>
            </a:r>
            <a:endParaRPr lang="en-US" dirty="0"/>
          </a:p>
          <a:p>
            <a:pPr lvl="0">
              <a:buFont typeface="Wingdings" pitchFamily="2" charset="2"/>
              <a:buChar char="Ø"/>
            </a:pPr>
            <a:r>
              <a:rPr lang="en-IN" dirty="0"/>
              <a:t>    Right understanding</a:t>
            </a:r>
            <a:endParaRPr lang="en-US" dirty="0"/>
          </a:p>
          <a:p>
            <a:pPr lvl="0">
              <a:buFont typeface="Wingdings" pitchFamily="2" charset="2"/>
              <a:buChar char="Ø"/>
            </a:pPr>
            <a:r>
              <a:rPr lang="en-IN" dirty="0"/>
              <a:t>       Right thought</a:t>
            </a:r>
            <a:endParaRPr lang="en-US" dirty="0"/>
          </a:p>
          <a:p>
            <a:pPr lvl="0">
              <a:buFont typeface="Wingdings" pitchFamily="2" charset="2"/>
              <a:buChar char="Ø"/>
            </a:pPr>
            <a:r>
              <a:rPr lang="en-IN" dirty="0"/>
              <a:t>       Right speech</a:t>
            </a:r>
            <a:endParaRPr lang="en-US" dirty="0"/>
          </a:p>
          <a:p>
            <a:pPr lvl="0">
              <a:buFont typeface="Wingdings" pitchFamily="2" charset="2"/>
              <a:buChar char="Ø"/>
            </a:pPr>
            <a:r>
              <a:rPr lang="en-IN" dirty="0"/>
              <a:t>       Right action</a:t>
            </a:r>
            <a:endParaRPr lang="en-US" dirty="0"/>
          </a:p>
          <a:p>
            <a:pPr lvl="0">
              <a:buFont typeface="Wingdings" pitchFamily="2" charset="2"/>
              <a:buChar char="Ø"/>
            </a:pPr>
            <a:r>
              <a:rPr lang="en-IN" dirty="0"/>
              <a:t>       Right livelihood</a:t>
            </a:r>
            <a:endParaRPr lang="en-US" dirty="0"/>
          </a:p>
          <a:p>
            <a:pPr lvl="0">
              <a:buFont typeface="Wingdings" pitchFamily="2" charset="2"/>
              <a:buChar char="Ø"/>
            </a:pPr>
            <a:r>
              <a:rPr lang="en-IN" dirty="0"/>
              <a:t>       Right mindfulness</a:t>
            </a:r>
            <a:endParaRPr lang="en-US" dirty="0"/>
          </a:p>
          <a:p>
            <a:pPr lvl="0">
              <a:buFont typeface="Wingdings" pitchFamily="2" charset="2"/>
              <a:buChar char="Ø"/>
            </a:pPr>
            <a:r>
              <a:rPr lang="en-IN" dirty="0"/>
              <a:t>       Right effort</a:t>
            </a:r>
            <a:endParaRPr lang="en-US" dirty="0"/>
          </a:p>
          <a:p>
            <a:pPr lvl="0">
              <a:buFont typeface="Wingdings" pitchFamily="2" charset="2"/>
              <a:buChar char="Ø"/>
            </a:pPr>
            <a:r>
              <a:rPr lang="en-IN" dirty="0"/>
              <a:t>       Right contemplation or concentration</a:t>
            </a:r>
          </a:p>
          <a:p>
            <a:pPr lvl="0">
              <a:buFont typeface="Wingdings" pitchFamily="2" charset="2"/>
              <a:buChar char="Ø"/>
            </a:pPr>
            <a:endParaRPr lang="en-US" dirty="0"/>
          </a:p>
          <a:p>
            <a:pPr>
              <a:buFont typeface="Arial" pitchFamily="34" charset="0"/>
              <a:buChar char="•"/>
            </a:pPr>
            <a:r>
              <a:rPr lang="en-IN" dirty="0"/>
              <a:t>People followed this middle path would find peace and enlightenment. He taught people in </a:t>
            </a:r>
            <a:r>
              <a:rPr lang="en-IN" dirty="0" err="1"/>
              <a:t>Pali</a:t>
            </a:r>
            <a:r>
              <a:rPr lang="en-IN" dirty="0"/>
              <a:t>. He preached ahimsa or non – violence, and spoke against the caste system.</a:t>
            </a:r>
            <a:endParaRPr lang="en-US" dirty="0"/>
          </a:p>
          <a:p>
            <a:endParaRPr sz="1400" b="0" i="0" u="none" strike="noStrike" cap="none" dirty="0">
              <a:solidFill>
                <a:srgbClr val="000000"/>
              </a:solidFill>
              <a:latin typeface="Calibri"/>
              <a:ea typeface="Calibri"/>
              <a:cs typeface="Calibri"/>
              <a:sym typeface="Calibri"/>
            </a:endParaRPr>
          </a:p>
        </p:txBody>
      </p:sp>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BUDDHISM / LIFE OF MODERATION</a:t>
            </a:r>
            <a:endParaRPr sz="1800" b="1" i="0" u="none" strike="noStrike" cap="none" dirty="0">
              <a:solidFill>
                <a:schemeClr val="tx1"/>
              </a:solidFill>
              <a:latin typeface="Calibri" pitchFamily="34" charset="0"/>
              <a:sym typeface="Arial"/>
            </a:endParaRPr>
          </a:p>
        </p:txBody>
      </p:sp>
      <p:pic>
        <p:nvPicPr>
          <p:cNvPr id="5121" name="Picture 1" descr="C:\Users\DELL\Desktop\download.jfif"/>
          <p:cNvPicPr>
            <a:picLocks noChangeAspect="1" noChangeArrowheads="1"/>
          </p:cNvPicPr>
          <p:nvPr/>
        </p:nvPicPr>
        <p:blipFill>
          <a:blip r:embed="rId4"/>
          <a:srcRect/>
          <a:stretch>
            <a:fillRect/>
          </a:stretch>
        </p:blipFill>
        <p:spPr bwMode="auto">
          <a:xfrm>
            <a:off x="4366409" y="1698171"/>
            <a:ext cx="3566308" cy="1828799"/>
          </a:xfrm>
          <a:prstGeom prst="rect">
            <a:avLst/>
          </a:prstGeom>
          <a:noFill/>
        </p:spPr>
      </p:pic>
    </p:spTree>
    <p:extLst>
      <p:ext uri="{BB962C8B-B14F-4D97-AF65-F5344CB8AC3E}">
        <p14:creationId xmlns:p14="http://schemas.microsoft.com/office/powerpoint/2010/main" val="1657607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501825" y="124553"/>
            <a:ext cx="1232526" cy="611875"/>
          </a:xfrm>
          <a:prstGeom prst="rect">
            <a:avLst/>
          </a:prstGeom>
          <a:noFill/>
          <a:ln>
            <a:noFill/>
          </a:ln>
        </p:spPr>
      </p:pic>
      <p:sp>
        <p:nvSpPr>
          <p:cNvPr id="72" name="Google Shape;72;p15"/>
          <p:cNvSpPr txBox="1"/>
          <p:nvPr/>
        </p:nvSpPr>
        <p:spPr>
          <a:xfrm>
            <a:off x="262165" y="1208679"/>
            <a:ext cx="8688300" cy="3171162"/>
          </a:xfrm>
          <a:prstGeom prst="rect">
            <a:avLst/>
          </a:prstGeom>
          <a:noFill/>
          <a:ln>
            <a:noFill/>
          </a:ln>
        </p:spPr>
        <p:txBody>
          <a:bodyPr spcFirstLastPara="1" wrap="square" lIns="91425" tIns="91425" rIns="91425" bIns="91425" anchor="t" anchorCtr="0">
            <a:noAutofit/>
          </a:bodyPr>
          <a:lstStyle/>
          <a:p>
            <a:pPr marL="342900" indent="-342900">
              <a:lnSpc>
                <a:spcPct val="150000"/>
              </a:lnSpc>
              <a:buFont typeface="Arial" pitchFamily="34" charset="0"/>
              <a:buChar char="•"/>
            </a:pPr>
            <a:r>
              <a:rPr lang="en-IN" sz="1400" b="0" i="0" u="none" strike="noStrike" cap="none" dirty="0">
                <a:solidFill>
                  <a:srgbClr val="000000"/>
                </a:solidFill>
                <a:latin typeface="Calibri" pitchFamily="34" charset="0"/>
                <a:ea typeface="Calibri"/>
                <a:cs typeface="Calibri"/>
                <a:sym typeface="Calibri"/>
              </a:rPr>
              <a:t>Later Vedic Period</a:t>
            </a:r>
          </a:p>
          <a:p>
            <a:pPr marL="342900" indent="-342900">
              <a:lnSpc>
                <a:spcPct val="150000"/>
              </a:lnSpc>
              <a:buFont typeface="Arial" pitchFamily="34" charset="0"/>
              <a:buChar char="•"/>
            </a:pPr>
            <a:r>
              <a:rPr lang="en-IN" dirty="0">
                <a:latin typeface="Calibri" pitchFamily="34" charset="0"/>
                <a:ea typeface="Calibri"/>
                <a:cs typeface="Calibri"/>
                <a:sym typeface="Calibri"/>
              </a:rPr>
              <a:t>Upanishads</a:t>
            </a:r>
          </a:p>
          <a:p>
            <a:pPr marL="342900" indent="-342900">
              <a:lnSpc>
                <a:spcPct val="150000"/>
              </a:lnSpc>
              <a:buFont typeface="Arial" pitchFamily="34" charset="0"/>
              <a:buChar char="•"/>
            </a:pPr>
            <a:r>
              <a:rPr lang="en-IN" sz="1400" b="0" i="0" u="none" strike="noStrike" cap="none" dirty="0">
                <a:solidFill>
                  <a:srgbClr val="000000"/>
                </a:solidFill>
                <a:latin typeface="Calibri" pitchFamily="34" charset="0"/>
                <a:ea typeface="Calibri"/>
                <a:cs typeface="Calibri"/>
                <a:sym typeface="Calibri"/>
              </a:rPr>
              <a:t>Jainism</a:t>
            </a:r>
          </a:p>
          <a:p>
            <a:pPr marL="342900" indent="-342900">
              <a:lnSpc>
                <a:spcPct val="150000"/>
              </a:lnSpc>
              <a:buFont typeface="Arial" pitchFamily="34" charset="0"/>
              <a:buChar char="•"/>
            </a:pPr>
            <a:r>
              <a:rPr lang="en-IN" dirty="0">
                <a:latin typeface="Calibri" pitchFamily="34" charset="0"/>
                <a:ea typeface="Calibri"/>
                <a:cs typeface="Calibri"/>
                <a:sym typeface="Calibri"/>
              </a:rPr>
              <a:t>Teachings and Principles</a:t>
            </a:r>
          </a:p>
          <a:p>
            <a:pPr marL="342900" indent="-342900">
              <a:lnSpc>
                <a:spcPct val="150000"/>
              </a:lnSpc>
              <a:buFont typeface="Arial" pitchFamily="34" charset="0"/>
              <a:buChar char="•"/>
            </a:pPr>
            <a:r>
              <a:rPr lang="en-IN" sz="1400" b="0" i="0" u="none" strike="noStrike" cap="none" dirty="0">
                <a:solidFill>
                  <a:srgbClr val="000000"/>
                </a:solidFill>
                <a:latin typeface="Calibri" pitchFamily="34" charset="0"/>
                <a:ea typeface="Calibri"/>
                <a:cs typeface="Calibri"/>
                <a:sym typeface="Calibri"/>
              </a:rPr>
              <a:t>The spread of Jainism</a:t>
            </a:r>
          </a:p>
          <a:p>
            <a:pPr marL="342900" indent="-342900">
              <a:lnSpc>
                <a:spcPct val="150000"/>
              </a:lnSpc>
              <a:buFont typeface="Arial" pitchFamily="34" charset="0"/>
              <a:buChar char="•"/>
            </a:pPr>
            <a:r>
              <a:rPr lang="en-IN" dirty="0">
                <a:latin typeface="Calibri" pitchFamily="34" charset="0"/>
                <a:ea typeface="Calibri"/>
                <a:cs typeface="Calibri"/>
                <a:sym typeface="Calibri"/>
              </a:rPr>
              <a:t>Buddhism</a:t>
            </a:r>
          </a:p>
          <a:p>
            <a:pPr marL="342900" indent="-342900">
              <a:lnSpc>
                <a:spcPct val="150000"/>
              </a:lnSpc>
              <a:buFont typeface="Arial" pitchFamily="34" charset="0"/>
              <a:buChar char="•"/>
            </a:pPr>
            <a:r>
              <a:rPr lang="en-IN" sz="1400" b="0" i="0" u="none" strike="noStrike" cap="none" dirty="0">
                <a:solidFill>
                  <a:srgbClr val="000000"/>
                </a:solidFill>
                <a:latin typeface="Calibri" pitchFamily="34" charset="0"/>
                <a:ea typeface="Calibri"/>
                <a:cs typeface="Calibri"/>
                <a:sym typeface="Calibri"/>
              </a:rPr>
              <a:t>Early Life</a:t>
            </a:r>
          </a:p>
          <a:p>
            <a:pPr marL="342900" indent="-342900">
              <a:lnSpc>
                <a:spcPct val="150000"/>
              </a:lnSpc>
              <a:buFont typeface="Arial" pitchFamily="34" charset="0"/>
              <a:buChar char="•"/>
            </a:pPr>
            <a:r>
              <a:rPr lang="en-IN" dirty="0">
                <a:latin typeface="Calibri" pitchFamily="34" charset="0"/>
                <a:ea typeface="Calibri"/>
                <a:cs typeface="Calibri"/>
                <a:sym typeface="Calibri"/>
              </a:rPr>
              <a:t>The </a:t>
            </a:r>
            <a:r>
              <a:rPr lang="en-IN" dirty="0" err="1">
                <a:latin typeface="Calibri" pitchFamily="34" charset="0"/>
                <a:ea typeface="Calibri"/>
                <a:cs typeface="Calibri"/>
                <a:sym typeface="Calibri"/>
              </a:rPr>
              <a:t>Renounciation</a:t>
            </a:r>
            <a:endParaRPr lang="en-IN" dirty="0">
              <a:latin typeface="Calibri" pitchFamily="34" charset="0"/>
              <a:ea typeface="Calibri"/>
              <a:cs typeface="Calibri"/>
              <a:sym typeface="Calibri"/>
            </a:endParaRPr>
          </a:p>
          <a:p>
            <a:pPr marL="342900" indent="-342900">
              <a:lnSpc>
                <a:spcPct val="150000"/>
              </a:lnSpc>
              <a:buFont typeface="Arial" pitchFamily="34" charset="0"/>
              <a:buChar char="•"/>
            </a:pPr>
            <a:r>
              <a:rPr lang="en-IN" sz="1400" b="0" i="0" u="none" strike="noStrike" cap="none" dirty="0">
                <a:solidFill>
                  <a:srgbClr val="000000"/>
                </a:solidFill>
                <a:latin typeface="Calibri" pitchFamily="34" charset="0"/>
                <a:ea typeface="Calibri"/>
                <a:cs typeface="Calibri"/>
                <a:sym typeface="Calibri"/>
              </a:rPr>
              <a:t>Teachings and spread of Buddhism</a:t>
            </a:r>
          </a:p>
          <a:p>
            <a:pPr marL="342900" indent="-342900">
              <a:lnSpc>
                <a:spcPct val="150000"/>
              </a:lnSpc>
            </a:pPr>
            <a:endParaRPr lang="en-IN" sz="1400" b="0" i="0" u="none" strike="noStrike" cap="none" dirty="0">
              <a:solidFill>
                <a:srgbClr val="000000"/>
              </a:solidFill>
              <a:latin typeface="Calibri" pitchFamily="34" charset="0"/>
              <a:ea typeface="Calibri"/>
              <a:cs typeface="Calibri"/>
              <a:sym typeface="Calibri"/>
            </a:endParaRPr>
          </a:p>
        </p:txBody>
      </p:sp>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LEARNING OBJECTIVES</a:t>
            </a:r>
            <a:endParaRPr sz="1800" b="1" i="0" u="none" strike="noStrike" cap="none" dirty="0">
              <a:solidFill>
                <a:schemeClr val="tx1"/>
              </a:solidFill>
              <a:latin typeface="Calibri" pitchFamily="34" charset="0"/>
              <a:sym typeface="Arial"/>
            </a:endParaRPr>
          </a:p>
        </p:txBody>
      </p:sp>
      <p:pic>
        <p:nvPicPr>
          <p:cNvPr id="55297" name="Picture 1" descr="C:\Users\DELL\Desktop\download (3).jfif"/>
          <p:cNvPicPr>
            <a:picLocks noChangeAspect="1" noChangeArrowheads="1"/>
          </p:cNvPicPr>
          <p:nvPr/>
        </p:nvPicPr>
        <p:blipFill>
          <a:blip r:embed="rId4"/>
          <a:srcRect/>
          <a:stretch>
            <a:fillRect/>
          </a:stretch>
        </p:blipFill>
        <p:spPr bwMode="auto">
          <a:xfrm>
            <a:off x="3357526" y="851003"/>
            <a:ext cx="3764478" cy="2195142"/>
          </a:xfrm>
          <a:prstGeom prst="rect">
            <a:avLst/>
          </a:prstGeom>
          <a:noFill/>
        </p:spPr>
      </p:pic>
      <p:pic>
        <p:nvPicPr>
          <p:cNvPr id="55298" name="Picture 2" descr="C:\Users\DELL\Desktop\download (4).jfif"/>
          <p:cNvPicPr>
            <a:picLocks noChangeAspect="1" noChangeArrowheads="1"/>
          </p:cNvPicPr>
          <p:nvPr/>
        </p:nvPicPr>
        <p:blipFill>
          <a:blip r:embed="rId5"/>
          <a:srcRect/>
          <a:stretch>
            <a:fillRect/>
          </a:stretch>
        </p:blipFill>
        <p:spPr bwMode="auto">
          <a:xfrm>
            <a:off x="5447921" y="3046145"/>
            <a:ext cx="3610099" cy="2040205"/>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688450" y="167581"/>
            <a:ext cx="1232526" cy="611875"/>
          </a:xfrm>
          <a:prstGeom prst="rect">
            <a:avLst/>
          </a:prstGeom>
          <a:noFill/>
          <a:ln>
            <a:noFill/>
          </a:ln>
        </p:spPr>
      </p:pic>
      <p:sp>
        <p:nvSpPr>
          <p:cNvPr id="72" name="Google Shape;72;p15"/>
          <p:cNvSpPr txBox="1"/>
          <p:nvPr/>
        </p:nvSpPr>
        <p:spPr>
          <a:xfrm>
            <a:off x="262165" y="1208679"/>
            <a:ext cx="8688300" cy="3171162"/>
          </a:xfrm>
          <a:prstGeom prst="rect">
            <a:avLst/>
          </a:prstGeom>
          <a:noFill/>
          <a:ln>
            <a:noFill/>
          </a:ln>
        </p:spPr>
        <p:txBody>
          <a:bodyPr spcFirstLastPara="1" wrap="square" lIns="91425" tIns="91425" rIns="91425" bIns="91425" anchor="t" anchorCtr="0">
            <a:noAutofit/>
          </a:bodyPr>
          <a:lstStyle/>
          <a:p>
            <a:r>
              <a:rPr lang="en-US" dirty="0">
                <a:latin typeface="Calibri" pitchFamily="34" charset="0"/>
              </a:rPr>
              <a:t>Q1.</a:t>
            </a:r>
            <a:r>
              <a:rPr lang="en-US" dirty="0"/>
              <a:t>   Name the tree under which Lord Buddha meditated.</a:t>
            </a:r>
          </a:p>
          <a:p>
            <a:endParaRPr lang="en-US" dirty="0"/>
          </a:p>
          <a:p>
            <a:r>
              <a:rPr lang="en-US" dirty="0"/>
              <a:t>Q2.  Where did Lord Buddha attain enlightenment?</a:t>
            </a:r>
          </a:p>
          <a:p>
            <a:endParaRPr lang="en-US" dirty="0"/>
          </a:p>
          <a:p>
            <a:r>
              <a:rPr lang="en-US" dirty="0"/>
              <a:t>Q3.  Why did Lord Buddha leave his home?</a:t>
            </a:r>
          </a:p>
          <a:p>
            <a:endParaRPr lang="en-US" dirty="0"/>
          </a:p>
          <a:p>
            <a:r>
              <a:rPr lang="en-US" dirty="0"/>
              <a:t>Q4.  Describe the four noble truth of Buddha.</a:t>
            </a:r>
          </a:p>
          <a:p>
            <a:r>
              <a:rPr lang="en-US" dirty="0"/>
              <a:t>	</a:t>
            </a:r>
          </a:p>
          <a:p>
            <a:r>
              <a:rPr lang="en-US" dirty="0"/>
              <a:t>Q5.  Describe the eight-fold path preached by Buddha to obtain nirvana.</a:t>
            </a:r>
          </a:p>
          <a:p>
            <a:endParaRPr lang="en-US" dirty="0"/>
          </a:p>
          <a:p>
            <a:endParaRPr lang="en-US" dirty="0"/>
          </a:p>
          <a:p>
            <a:pPr marL="342900" indent="-342900">
              <a:lnSpc>
                <a:spcPct val="150000"/>
              </a:lnSpc>
            </a:pPr>
            <a:endParaRPr lang="en-IN" sz="1400" b="0" i="0" u="none" strike="noStrike" cap="none" dirty="0">
              <a:solidFill>
                <a:srgbClr val="000000"/>
              </a:solidFill>
              <a:latin typeface="Calibri" pitchFamily="34" charset="0"/>
              <a:ea typeface="Calibri"/>
              <a:cs typeface="Calibri"/>
              <a:sym typeface="Calibri"/>
            </a:endParaRPr>
          </a:p>
          <a:p>
            <a:pPr marL="342900" indent="-342900">
              <a:lnSpc>
                <a:spcPct val="150000"/>
              </a:lnSpc>
            </a:pPr>
            <a:endParaRPr sz="1400" b="0" i="0" u="none" strike="noStrike" cap="none" dirty="0">
              <a:solidFill>
                <a:srgbClr val="000000"/>
              </a:solidFill>
              <a:latin typeface="Calibri"/>
              <a:ea typeface="Calibri"/>
              <a:cs typeface="Calibri"/>
              <a:sym typeface="Calibri"/>
            </a:endParaRPr>
          </a:p>
        </p:txBody>
      </p:sp>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QUESTIONS AND ANSWERS        </a:t>
            </a:r>
            <a:endParaRPr sz="1800" b="1" i="0" u="none" strike="noStrike" cap="none" dirty="0">
              <a:solidFill>
                <a:schemeClr val="tx1"/>
              </a:solidFill>
              <a:latin typeface="Calibri" pitchFamily="34" charset="0"/>
              <a:sym typeface="Arial"/>
            </a:endParaRPr>
          </a:p>
        </p:txBody>
      </p:sp>
    </p:spTree>
    <p:extLst>
      <p:ext uri="{BB962C8B-B14F-4D97-AF65-F5344CB8AC3E}">
        <p14:creationId xmlns:p14="http://schemas.microsoft.com/office/powerpoint/2010/main" val="16576079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806362" y="22592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407274" y="213747"/>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a:solidFill>
                  <a:srgbClr val="FF0000"/>
                </a:solidFill>
                <a:ea typeface="Calibri"/>
              </a:rPr>
              <a:t>GREAT THINKERS AND NEW BELIEFS</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(HISTORY)</a:t>
            </a:r>
            <a:endParaRPr b="1" dirty="0"/>
          </a:p>
          <a:p>
            <a:pPr marL="0" lvl="0" indent="0" algn="l" rtl="0">
              <a:spcBef>
                <a:spcPts val="0"/>
              </a:spcBef>
              <a:spcAft>
                <a:spcPts val="0"/>
              </a:spcAft>
              <a:buNone/>
            </a:pPr>
            <a:r>
              <a:rPr lang="en" b="1" dirty="0"/>
              <a:t>CHAPTER NUMBER: 8 PERIOD-4</a:t>
            </a:r>
            <a:endParaRPr b="1" dirty="0"/>
          </a:p>
          <a:p>
            <a:pPr lvl="0"/>
            <a:r>
              <a:rPr lang="en" b="1" dirty="0"/>
              <a:t>CHAPTER NAME :GREAT THINKERS AND NEW BELIEFS</a:t>
            </a:r>
            <a:endParaRPr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28449" y="285050"/>
            <a:ext cx="1232526" cy="611875"/>
          </a:xfrm>
          <a:prstGeom prst="rect">
            <a:avLst/>
          </a:prstGeom>
          <a:noFill/>
          <a:ln>
            <a:noFill/>
          </a:ln>
        </p:spPr>
      </p:pic>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 </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MAHAYANA AND  HINAYANA </a:t>
            </a:r>
            <a:endParaRPr sz="1800" b="1" i="0" u="none" strike="noStrike" cap="none" dirty="0">
              <a:solidFill>
                <a:schemeClr val="tx1"/>
              </a:solidFill>
              <a:latin typeface="Calibri" pitchFamily="34" charset="0"/>
              <a:sym typeface="Arial"/>
            </a:endParaRPr>
          </a:p>
        </p:txBody>
      </p:sp>
      <p:sp>
        <p:nvSpPr>
          <p:cNvPr id="8" name="TextBox 7"/>
          <p:cNvSpPr txBox="1"/>
          <p:nvPr/>
        </p:nvSpPr>
        <p:spPr>
          <a:xfrm>
            <a:off x="308758" y="1116281"/>
            <a:ext cx="8217725" cy="2246769"/>
          </a:xfrm>
          <a:prstGeom prst="rect">
            <a:avLst/>
          </a:prstGeom>
          <a:noFill/>
        </p:spPr>
        <p:txBody>
          <a:bodyPr wrap="square" rtlCol="0">
            <a:spAutoFit/>
          </a:bodyPr>
          <a:lstStyle/>
          <a:p>
            <a:endParaRPr lang="en-US" dirty="0"/>
          </a:p>
          <a:p>
            <a:pPr>
              <a:buFont typeface="Arial" pitchFamily="34" charset="0"/>
              <a:buChar char="•"/>
            </a:pPr>
            <a:r>
              <a:rPr lang="en-IN" dirty="0"/>
              <a:t>   The followers of Buddhism split into two groups-- Mahayana and </a:t>
            </a:r>
            <a:r>
              <a:rPr lang="en-IN" dirty="0" err="1"/>
              <a:t>Hinayana</a:t>
            </a:r>
            <a:r>
              <a:rPr lang="en-IN" dirty="0"/>
              <a:t> Buddhism.</a:t>
            </a:r>
          </a:p>
          <a:p>
            <a:endParaRPr lang="en-IN" dirty="0"/>
          </a:p>
          <a:p>
            <a:pPr>
              <a:buFont typeface="Arial" pitchFamily="34" charset="0"/>
              <a:buChar char="•"/>
            </a:pPr>
            <a:r>
              <a:rPr lang="en-IN" dirty="0"/>
              <a:t>   The Mahayana Buddhists made images of Buddha and worshipped them. They also started  performing rituals.</a:t>
            </a:r>
          </a:p>
          <a:p>
            <a:r>
              <a:rPr lang="en-IN" dirty="0"/>
              <a:t>.</a:t>
            </a:r>
          </a:p>
          <a:p>
            <a:pPr>
              <a:buFont typeface="Arial" pitchFamily="34" charset="0"/>
              <a:buChar char="•"/>
            </a:pPr>
            <a:r>
              <a:rPr lang="en-IN" dirty="0"/>
              <a:t>   The </a:t>
            </a:r>
            <a:r>
              <a:rPr lang="en-IN" dirty="0" err="1"/>
              <a:t>Hinayana</a:t>
            </a:r>
            <a:r>
              <a:rPr lang="en-IN" dirty="0"/>
              <a:t> believed that nirvana could be achieved only by following the middle path or the four noble truth.</a:t>
            </a:r>
            <a:endParaRPr lang="en-US" dirty="0"/>
          </a:p>
          <a:p>
            <a:endParaRPr lang="en-US" dirty="0"/>
          </a:p>
          <a:p>
            <a:endParaRPr lang="en-US" dirty="0"/>
          </a:p>
        </p:txBody>
      </p:sp>
      <p:pic>
        <p:nvPicPr>
          <p:cNvPr id="1026" name="Picture 2" descr="C:\Users\DELL\Desktop\download (2).jfif"/>
          <p:cNvPicPr>
            <a:picLocks noChangeAspect="1" noChangeArrowheads="1"/>
          </p:cNvPicPr>
          <p:nvPr/>
        </p:nvPicPr>
        <p:blipFill>
          <a:blip r:embed="rId4"/>
          <a:srcRect/>
          <a:stretch>
            <a:fillRect/>
          </a:stretch>
        </p:blipFill>
        <p:spPr bwMode="auto">
          <a:xfrm>
            <a:off x="186294" y="2945082"/>
            <a:ext cx="2857500" cy="1995054"/>
          </a:xfrm>
          <a:prstGeom prst="rect">
            <a:avLst/>
          </a:prstGeom>
          <a:noFill/>
        </p:spPr>
      </p:pic>
      <p:pic>
        <p:nvPicPr>
          <p:cNvPr id="1027" name="Picture 3" descr="C:\Users\DELL\Desktop\download (1).jfif"/>
          <p:cNvPicPr>
            <a:picLocks noChangeAspect="1" noChangeArrowheads="1"/>
          </p:cNvPicPr>
          <p:nvPr/>
        </p:nvPicPr>
        <p:blipFill>
          <a:blip r:embed="rId5"/>
          <a:srcRect/>
          <a:stretch>
            <a:fillRect/>
          </a:stretch>
        </p:blipFill>
        <p:spPr bwMode="auto">
          <a:xfrm>
            <a:off x="5498275" y="2897579"/>
            <a:ext cx="2066307" cy="2090057"/>
          </a:xfrm>
          <a:prstGeom prst="rect">
            <a:avLst/>
          </a:prstGeom>
          <a:noFill/>
        </p:spPr>
      </p:pic>
      <p:pic>
        <p:nvPicPr>
          <p:cNvPr id="1028" name="Picture 4" descr="C:\Users\DELL\Desktop\download (3).jfif"/>
          <p:cNvPicPr>
            <a:picLocks noChangeAspect="1" noChangeArrowheads="1"/>
          </p:cNvPicPr>
          <p:nvPr/>
        </p:nvPicPr>
        <p:blipFill>
          <a:blip r:embed="rId6"/>
          <a:srcRect/>
          <a:stretch>
            <a:fillRect/>
          </a:stretch>
        </p:blipFill>
        <p:spPr bwMode="auto">
          <a:xfrm>
            <a:off x="3384468" y="2897579"/>
            <a:ext cx="1916567" cy="2066307"/>
          </a:xfrm>
          <a:prstGeom prst="rect">
            <a:avLst/>
          </a:prstGeom>
          <a:noFill/>
        </p:spPr>
      </p:pic>
    </p:spTree>
    <p:extLst>
      <p:ext uri="{BB962C8B-B14F-4D97-AF65-F5344CB8AC3E}">
        <p14:creationId xmlns:p14="http://schemas.microsoft.com/office/powerpoint/2010/main" val="27412905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586407" y="179614"/>
            <a:ext cx="1232526" cy="611875"/>
          </a:xfrm>
          <a:prstGeom prst="rect">
            <a:avLst/>
          </a:prstGeom>
          <a:noFill/>
          <a:ln>
            <a:noFill/>
          </a:ln>
        </p:spPr>
      </p:pic>
      <p:sp>
        <p:nvSpPr>
          <p:cNvPr id="72" name="Google Shape;72;p15"/>
          <p:cNvSpPr txBox="1"/>
          <p:nvPr/>
        </p:nvSpPr>
        <p:spPr>
          <a:xfrm>
            <a:off x="262165" y="855023"/>
            <a:ext cx="8688300" cy="2280064"/>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a:t>       One of the most important features of both Jainism and  Buddhism was the </a:t>
            </a:r>
            <a:r>
              <a:rPr lang="en-IN" dirty="0" err="1"/>
              <a:t>sangha</a:t>
            </a:r>
            <a:r>
              <a:rPr lang="en-IN" dirty="0"/>
              <a:t>. </a:t>
            </a:r>
          </a:p>
          <a:p>
            <a:pPr>
              <a:buFont typeface="Arial" pitchFamily="34" charset="0"/>
              <a:buChar char="•"/>
            </a:pPr>
            <a:r>
              <a:rPr lang="en-IN" dirty="0"/>
              <a:t>       The </a:t>
            </a:r>
            <a:r>
              <a:rPr lang="en-IN" dirty="0" err="1"/>
              <a:t>Sangha</a:t>
            </a:r>
            <a:r>
              <a:rPr lang="en-IN" dirty="0"/>
              <a:t> was an order of monks and nuns who travelled around the country spreading the teachings of </a:t>
            </a:r>
            <a:r>
              <a:rPr lang="en-IN" dirty="0" err="1"/>
              <a:t>Mahavira</a:t>
            </a:r>
            <a:r>
              <a:rPr lang="en-IN" dirty="0"/>
              <a:t> or Buddha. </a:t>
            </a:r>
          </a:p>
          <a:p>
            <a:pPr>
              <a:buFont typeface="Arial" pitchFamily="34" charset="0"/>
              <a:buChar char="•"/>
            </a:pPr>
            <a:r>
              <a:rPr lang="en-IN" dirty="0"/>
              <a:t>       Both made the spiritual training to attain enlightenment.</a:t>
            </a:r>
            <a:endParaRPr lang="en-US" dirty="0"/>
          </a:p>
          <a:p>
            <a:pPr>
              <a:buFont typeface="Arial" pitchFamily="34" charset="0"/>
              <a:buChar char="•"/>
            </a:pPr>
            <a:r>
              <a:rPr lang="en-IN" dirty="0"/>
              <a:t>      The monks had to lead a life of poverty, simplicity and chastity. This voluntarily chosen life of hardship commanded respect from the ordinary people.</a:t>
            </a:r>
            <a:endParaRPr lang="en-US" dirty="0"/>
          </a:p>
          <a:p>
            <a:pPr>
              <a:buFont typeface="Arial" pitchFamily="34" charset="0"/>
              <a:buChar char="•"/>
            </a:pPr>
            <a:r>
              <a:rPr lang="en-IN" dirty="0"/>
              <a:t>     It was mainly through the efforts of the </a:t>
            </a:r>
            <a:r>
              <a:rPr lang="en-IN" dirty="0" err="1"/>
              <a:t>Sangha</a:t>
            </a:r>
            <a:r>
              <a:rPr lang="en-IN" dirty="0"/>
              <a:t> that Buddhism and Jainism spread the way they did.             Buddhism spread across India. From India, over the years, the religion spread  to Sri Lanka and South – East Asia( Myanmar, Thailand, Kampuchea, Vietnam, Laos, Malaysia and Indonesia).</a:t>
            </a:r>
            <a:endParaRPr lang="en-US" dirty="0"/>
          </a:p>
          <a:p>
            <a:pPr marL="342900" indent="-342900">
              <a:lnSpc>
                <a:spcPct val="150000"/>
              </a:lnSpc>
              <a:buFont typeface="Arial" pitchFamily="34" charset="0"/>
              <a:buChar char="•"/>
            </a:pPr>
            <a:endParaRPr lang="en-US" dirty="0">
              <a:latin typeface="Calibri" pitchFamily="34" charset="0"/>
            </a:endParaRPr>
          </a:p>
          <a:p>
            <a:pPr marL="342900" indent="-342900">
              <a:lnSpc>
                <a:spcPct val="150000"/>
              </a:lnSpc>
            </a:pPr>
            <a:endParaRPr lang="en-IN" dirty="0">
              <a:latin typeface="Calibri" pitchFamily="34" charset="0"/>
              <a:ea typeface="Calibri"/>
              <a:cs typeface="Calibri"/>
              <a:sym typeface="Calibri"/>
            </a:endParaRPr>
          </a:p>
          <a:p>
            <a:pPr marL="342900" indent="-342900">
              <a:lnSpc>
                <a:spcPct val="150000"/>
              </a:lnSpc>
            </a:pPr>
            <a:endParaRPr lang="en-IN" sz="1400" b="0" i="0" u="none" strike="noStrike" cap="none" dirty="0">
              <a:solidFill>
                <a:srgbClr val="000000"/>
              </a:solidFill>
              <a:latin typeface="Calibri" pitchFamily="34" charset="0"/>
              <a:ea typeface="Calibri"/>
              <a:cs typeface="Calibri"/>
              <a:sym typeface="Calibri"/>
            </a:endParaRPr>
          </a:p>
          <a:p>
            <a:pPr marL="342900" indent="-342900">
              <a:lnSpc>
                <a:spcPct val="150000"/>
              </a:lnSpc>
            </a:pPr>
            <a:endParaRPr sz="1400" b="0" i="0" u="none" strike="noStrike" cap="none" dirty="0">
              <a:solidFill>
                <a:srgbClr val="000000"/>
              </a:solidFill>
              <a:latin typeface="Calibri"/>
              <a:ea typeface="Calibri"/>
              <a:cs typeface="Calibri"/>
              <a:sym typeface="Calibri"/>
            </a:endParaRPr>
          </a:p>
        </p:txBody>
      </p:sp>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SPREAD OF BUDDHISM/ SANGHA</a:t>
            </a:r>
            <a:endParaRPr sz="1800" b="1" i="0" u="none" strike="noStrike" cap="none" dirty="0">
              <a:solidFill>
                <a:schemeClr val="tx1"/>
              </a:solidFill>
              <a:latin typeface="Calibri" pitchFamily="34" charset="0"/>
              <a:sym typeface="Arial"/>
            </a:endParaRPr>
          </a:p>
        </p:txBody>
      </p:sp>
      <p:pic>
        <p:nvPicPr>
          <p:cNvPr id="2050" name="Picture 2" descr="C:\Users\DELL\Desktop\download (4).jfif"/>
          <p:cNvPicPr>
            <a:picLocks noChangeAspect="1" noChangeArrowheads="1"/>
          </p:cNvPicPr>
          <p:nvPr/>
        </p:nvPicPr>
        <p:blipFill>
          <a:blip r:embed="rId4"/>
          <a:srcRect/>
          <a:stretch>
            <a:fillRect/>
          </a:stretch>
        </p:blipFill>
        <p:spPr bwMode="auto">
          <a:xfrm>
            <a:off x="198664" y="2968832"/>
            <a:ext cx="2476500" cy="1995054"/>
          </a:xfrm>
          <a:prstGeom prst="rect">
            <a:avLst/>
          </a:prstGeom>
          <a:noFill/>
        </p:spPr>
      </p:pic>
      <p:pic>
        <p:nvPicPr>
          <p:cNvPr id="2051" name="Picture 3" descr="C:\Users\DELL\Desktop\download (5).jfif"/>
          <p:cNvPicPr>
            <a:picLocks noChangeAspect="1" noChangeArrowheads="1"/>
          </p:cNvPicPr>
          <p:nvPr/>
        </p:nvPicPr>
        <p:blipFill>
          <a:blip r:embed="rId5"/>
          <a:srcRect/>
          <a:stretch>
            <a:fillRect/>
          </a:stretch>
        </p:blipFill>
        <p:spPr bwMode="auto">
          <a:xfrm>
            <a:off x="5640779" y="2933205"/>
            <a:ext cx="2042556" cy="2030681"/>
          </a:xfrm>
          <a:prstGeom prst="rect">
            <a:avLst/>
          </a:prstGeom>
          <a:noFill/>
        </p:spPr>
      </p:pic>
      <p:pic>
        <p:nvPicPr>
          <p:cNvPr id="2052" name="Picture 4" descr="C:\Users\DELL\Desktop\images.jfif"/>
          <p:cNvPicPr>
            <a:picLocks noChangeAspect="1" noChangeArrowheads="1"/>
          </p:cNvPicPr>
          <p:nvPr/>
        </p:nvPicPr>
        <p:blipFill>
          <a:blip r:embed="rId6"/>
          <a:srcRect/>
          <a:stretch>
            <a:fillRect/>
          </a:stretch>
        </p:blipFill>
        <p:spPr bwMode="auto">
          <a:xfrm>
            <a:off x="2858554" y="2984787"/>
            <a:ext cx="2619375" cy="1990974"/>
          </a:xfrm>
          <a:prstGeom prst="rect">
            <a:avLst/>
          </a:prstGeom>
          <a:noFill/>
        </p:spPr>
      </p:pic>
    </p:spTree>
    <p:extLst>
      <p:ext uri="{BB962C8B-B14F-4D97-AF65-F5344CB8AC3E}">
        <p14:creationId xmlns:p14="http://schemas.microsoft.com/office/powerpoint/2010/main" val="16576079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28449" y="261506"/>
            <a:ext cx="1232526" cy="611875"/>
          </a:xfrm>
          <a:prstGeom prst="rect">
            <a:avLst/>
          </a:prstGeom>
          <a:noFill/>
          <a:ln>
            <a:noFill/>
          </a:ln>
        </p:spPr>
      </p:pic>
      <p:sp>
        <p:nvSpPr>
          <p:cNvPr id="72" name="Google Shape;72;p15"/>
          <p:cNvSpPr txBox="1"/>
          <p:nvPr/>
        </p:nvSpPr>
        <p:spPr>
          <a:xfrm>
            <a:off x="262165" y="985652"/>
            <a:ext cx="8688300" cy="3394189"/>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a:t>    The followers of Buddha built several monasteries, </a:t>
            </a:r>
            <a:r>
              <a:rPr lang="en-IN" dirty="0" err="1"/>
              <a:t>stupas</a:t>
            </a:r>
            <a:r>
              <a:rPr lang="en-IN" dirty="0"/>
              <a:t> and </a:t>
            </a:r>
            <a:r>
              <a:rPr lang="en-IN" dirty="0" err="1"/>
              <a:t>chaityas</a:t>
            </a:r>
            <a:r>
              <a:rPr lang="en-IN" dirty="0"/>
              <a:t>  adorned with beautiful sculptures depicting the life of Buddha.</a:t>
            </a:r>
            <a:endParaRPr lang="en-US" dirty="0"/>
          </a:p>
          <a:p>
            <a:pPr>
              <a:buFont typeface="Arial" pitchFamily="34" charset="0"/>
              <a:buChar char="•"/>
            </a:pPr>
            <a:r>
              <a:rPr lang="en-IN" dirty="0"/>
              <a:t>     Monasteries were places where the monks of the </a:t>
            </a:r>
            <a:r>
              <a:rPr lang="en-IN" dirty="0" err="1"/>
              <a:t>sangha</a:t>
            </a:r>
            <a:r>
              <a:rPr lang="en-IN" dirty="0"/>
              <a:t> lived and prayed. Some of the Buddhist monasteries became great centres of learning like </a:t>
            </a:r>
            <a:r>
              <a:rPr lang="en-IN" dirty="0" err="1"/>
              <a:t>Nalanda</a:t>
            </a:r>
            <a:r>
              <a:rPr lang="en-IN" dirty="0"/>
              <a:t>, </a:t>
            </a:r>
            <a:r>
              <a:rPr lang="en-IN" dirty="0" err="1"/>
              <a:t>Takshashila</a:t>
            </a:r>
            <a:r>
              <a:rPr lang="en-IN" dirty="0"/>
              <a:t> and </a:t>
            </a:r>
            <a:r>
              <a:rPr lang="en-IN" dirty="0" err="1"/>
              <a:t>Sarnath</a:t>
            </a:r>
            <a:r>
              <a:rPr lang="en-IN" dirty="0"/>
              <a:t>.</a:t>
            </a:r>
            <a:endParaRPr lang="en-US" dirty="0"/>
          </a:p>
          <a:p>
            <a:pPr>
              <a:buFont typeface="Arial" pitchFamily="34" charset="0"/>
              <a:buChar char="•"/>
            </a:pPr>
            <a:r>
              <a:rPr lang="en-IN" dirty="0"/>
              <a:t>    </a:t>
            </a:r>
            <a:r>
              <a:rPr lang="en-IN" dirty="0" err="1"/>
              <a:t>Stupas</a:t>
            </a:r>
            <a:r>
              <a:rPr lang="en-IN" dirty="0"/>
              <a:t> are dome shaped structures where the relics of  Buddha’s are preserved.</a:t>
            </a:r>
            <a:endParaRPr lang="en-US" dirty="0"/>
          </a:p>
          <a:p>
            <a:pPr>
              <a:buFont typeface="Arial" pitchFamily="34" charset="0"/>
              <a:buChar char="•"/>
            </a:pPr>
            <a:r>
              <a:rPr lang="en-IN" dirty="0"/>
              <a:t>    </a:t>
            </a:r>
            <a:r>
              <a:rPr lang="en-IN" dirty="0" err="1"/>
              <a:t>Chaitya</a:t>
            </a:r>
            <a:r>
              <a:rPr lang="en-IN" dirty="0"/>
              <a:t>  is a Buddhist shrine or hall of worship.</a:t>
            </a:r>
            <a:endParaRPr lang="en-US" dirty="0"/>
          </a:p>
          <a:p>
            <a:r>
              <a:rPr lang="en-IN" dirty="0"/>
              <a:t> </a:t>
            </a:r>
            <a:endParaRPr lang="en-US" dirty="0"/>
          </a:p>
          <a:p>
            <a:pPr marL="342900" indent="-342900">
              <a:lnSpc>
                <a:spcPct val="150000"/>
              </a:lnSpc>
              <a:buFont typeface="Arial" pitchFamily="34" charset="0"/>
              <a:buChar char="•"/>
            </a:pPr>
            <a:endParaRPr lang="en-IN" dirty="0">
              <a:latin typeface="Calibri" pitchFamily="34" charset="0"/>
              <a:ea typeface="Calibri"/>
              <a:cs typeface="Calibri"/>
              <a:sym typeface="Calibri"/>
            </a:endParaRPr>
          </a:p>
          <a:p>
            <a:pPr marL="342900" indent="-342900">
              <a:lnSpc>
                <a:spcPct val="150000"/>
              </a:lnSpc>
            </a:pPr>
            <a:endParaRPr lang="en-IN" sz="1400" b="0" i="0" u="none" strike="noStrike" cap="none" dirty="0">
              <a:solidFill>
                <a:srgbClr val="000000"/>
              </a:solidFill>
              <a:latin typeface="Calibri" pitchFamily="34" charset="0"/>
              <a:ea typeface="Calibri"/>
              <a:cs typeface="Calibri"/>
              <a:sym typeface="Calibri"/>
            </a:endParaRPr>
          </a:p>
          <a:p>
            <a:pPr marL="342900" indent="-342900">
              <a:lnSpc>
                <a:spcPct val="150000"/>
              </a:lnSpc>
            </a:pPr>
            <a:endParaRPr sz="1400" b="0" i="0" u="none" strike="noStrike" cap="none" dirty="0">
              <a:solidFill>
                <a:srgbClr val="000000"/>
              </a:solidFill>
              <a:latin typeface="Calibri"/>
              <a:ea typeface="Calibri"/>
              <a:cs typeface="Calibri"/>
              <a:sym typeface="Calibri"/>
            </a:endParaRPr>
          </a:p>
        </p:txBody>
      </p:sp>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MONASTERIES, STUPAS AND CHAITYAS</a:t>
            </a:r>
            <a:endParaRPr sz="1800" b="1" i="0" u="none" strike="noStrike" cap="none" dirty="0">
              <a:solidFill>
                <a:schemeClr val="tx1"/>
              </a:solidFill>
              <a:latin typeface="Calibri" pitchFamily="34" charset="0"/>
              <a:sym typeface="Arial"/>
            </a:endParaRPr>
          </a:p>
        </p:txBody>
      </p:sp>
      <p:pic>
        <p:nvPicPr>
          <p:cNvPr id="3074" name="Picture 2" descr="C:\Users\DELL\Desktop\download (3).jfif"/>
          <p:cNvPicPr>
            <a:picLocks noChangeAspect="1" noChangeArrowheads="1"/>
          </p:cNvPicPr>
          <p:nvPr/>
        </p:nvPicPr>
        <p:blipFill>
          <a:blip r:embed="rId4"/>
          <a:srcRect/>
          <a:stretch>
            <a:fillRect/>
          </a:stretch>
        </p:blipFill>
        <p:spPr bwMode="auto">
          <a:xfrm>
            <a:off x="2683822" y="2731325"/>
            <a:ext cx="2291939" cy="2268188"/>
          </a:xfrm>
          <a:prstGeom prst="rect">
            <a:avLst/>
          </a:prstGeom>
          <a:noFill/>
        </p:spPr>
      </p:pic>
      <p:pic>
        <p:nvPicPr>
          <p:cNvPr id="3075" name="Picture 3" descr="C:\Users\DELL\Desktop\download (7).jfif"/>
          <p:cNvPicPr>
            <a:picLocks noChangeAspect="1" noChangeArrowheads="1"/>
          </p:cNvPicPr>
          <p:nvPr/>
        </p:nvPicPr>
        <p:blipFill>
          <a:blip r:embed="rId5"/>
          <a:srcRect/>
          <a:stretch>
            <a:fillRect/>
          </a:stretch>
        </p:blipFill>
        <p:spPr bwMode="auto">
          <a:xfrm>
            <a:off x="5177642" y="2778826"/>
            <a:ext cx="2601994" cy="2196935"/>
          </a:xfrm>
          <a:prstGeom prst="rect">
            <a:avLst/>
          </a:prstGeom>
          <a:noFill/>
        </p:spPr>
      </p:pic>
      <p:pic>
        <p:nvPicPr>
          <p:cNvPr id="3076" name="Picture 4" descr="C:\Users\DELL\Desktop\download (1).jfif"/>
          <p:cNvPicPr>
            <a:picLocks noChangeAspect="1" noChangeArrowheads="1"/>
          </p:cNvPicPr>
          <p:nvPr/>
        </p:nvPicPr>
        <p:blipFill>
          <a:blip r:embed="rId6"/>
          <a:srcRect/>
          <a:stretch>
            <a:fillRect/>
          </a:stretch>
        </p:blipFill>
        <p:spPr bwMode="auto">
          <a:xfrm>
            <a:off x="201880" y="2755075"/>
            <a:ext cx="2303813" cy="2208811"/>
          </a:xfrm>
          <a:prstGeom prst="rect">
            <a:avLst/>
          </a:prstGeom>
          <a:noFill/>
        </p:spPr>
      </p:pic>
    </p:spTree>
    <p:extLst>
      <p:ext uri="{BB962C8B-B14F-4D97-AF65-F5344CB8AC3E}">
        <p14:creationId xmlns:p14="http://schemas.microsoft.com/office/powerpoint/2010/main" val="16576079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806362" y="22592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28449" y="151784"/>
            <a:ext cx="1232526" cy="611875"/>
          </a:xfrm>
          <a:prstGeom prst="rect">
            <a:avLst/>
          </a:prstGeom>
          <a:noFill/>
          <a:ln>
            <a:noFill/>
          </a:ln>
        </p:spPr>
      </p:pic>
      <p:sp>
        <p:nvSpPr>
          <p:cNvPr id="72" name="Google Shape;72;p15"/>
          <p:cNvSpPr txBox="1"/>
          <p:nvPr/>
        </p:nvSpPr>
        <p:spPr>
          <a:xfrm>
            <a:off x="262165" y="1208679"/>
            <a:ext cx="8688300" cy="3171162"/>
          </a:xfrm>
          <a:prstGeom prst="rect">
            <a:avLst/>
          </a:prstGeom>
          <a:noFill/>
          <a:ln>
            <a:noFill/>
          </a:ln>
        </p:spPr>
        <p:txBody>
          <a:bodyPr spcFirstLastPara="1" wrap="square" lIns="91425" tIns="91425" rIns="91425" bIns="91425" anchor="t" anchorCtr="0">
            <a:noAutofit/>
          </a:bodyPr>
          <a:lstStyle/>
          <a:p>
            <a:pPr marL="342900" indent="-342900">
              <a:lnSpc>
                <a:spcPct val="150000"/>
              </a:lnSpc>
              <a:buFont typeface="Arial" pitchFamily="34" charset="0"/>
              <a:buChar char="•"/>
            </a:pPr>
            <a:r>
              <a:rPr lang="en-IN" dirty="0"/>
              <a:t>The Later Vedic Age was a period of prosperity in several parts of the fertile </a:t>
            </a:r>
            <a:r>
              <a:rPr lang="en-IN" dirty="0" err="1"/>
              <a:t>Gangetic</a:t>
            </a:r>
            <a:r>
              <a:rPr lang="en-IN" dirty="0"/>
              <a:t> Plains. People too arts, trade flourished, and towns and cities sprang up.</a:t>
            </a:r>
          </a:p>
          <a:p>
            <a:pPr marL="342900" indent="-342900">
              <a:lnSpc>
                <a:spcPct val="150000"/>
              </a:lnSpc>
              <a:buFont typeface="Arial" pitchFamily="34" charset="0"/>
              <a:buChar char="•"/>
            </a:pPr>
            <a:r>
              <a:rPr lang="en-IN" dirty="0"/>
              <a:t>Some great thinkers who emerged around  Magadha during the Later Vedic Age  and about the faiths they established.</a:t>
            </a:r>
          </a:p>
          <a:p>
            <a:pPr marL="342900" indent="-342900">
              <a:lnSpc>
                <a:spcPct val="150000"/>
              </a:lnSpc>
              <a:buFont typeface="Arial" pitchFamily="34" charset="0"/>
              <a:buChar char="•"/>
            </a:pPr>
            <a:r>
              <a:rPr lang="en-IN" dirty="0"/>
              <a:t> The religious beliefs were becoming too complex and the society was getting divided. Battles for greed of land, property and power were on rise. </a:t>
            </a:r>
          </a:p>
          <a:p>
            <a:pPr marL="342900" indent="-342900">
              <a:lnSpc>
                <a:spcPct val="150000"/>
              </a:lnSpc>
              <a:buFont typeface="Arial" pitchFamily="34" charset="0"/>
              <a:buChar char="•"/>
            </a:pPr>
            <a:r>
              <a:rPr lang="en-IN" dirty="0"/>
              <a:t>The new ideas about  religion and social life, harmony and peace, non-violence and self – actualisation emerged.</a:t>
            </a:r>
            <a:endParaRPr lang="en-US" dirty="0"/>
          </a:p>
          <a:p>
            <a:pPr marL="342900" indent="-342900">
              <a:lnSpc>
                <a:spcPct val="150000"/>
              </a:lnSpc>
              <a:buFont typeface="Arial" pitchFamily="34" charset="0"/>
              <a:buChar char="•"/>
            </a:pPr>
            <a:endParaRPr lang="en-US" dirty="0">
              <a:latin typeface="Calibri" pitchFamily="34" charset="0"/>
            </a:endParaRPr>
          </a:p>
        </p:txBody>
      </p:sp>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INTRODUCTION</a:t>
            </a:r>
            <a:endParaRPr sz="1800" b="1" i="0" u="none" strike="noStrike" cap="none" dirty="0">
              <a:solidFill>
                <a:schemeClr val="tx1"/>
              </a:solidFill>
              <a:latin typeface="Calibri" pitchFamily="34" charset="0"/>
              <a:sym typeface="Arial"/>
            </a:endParaRPr>
          </a:p>
        </p:txBody>
      </p:sp>
    </p:spTree>
    <p:extLst>
      <p:ext uri="{BB962C8B-B14F-4D97-AF65-F5344CB8AC3E}">
        <p14:creationId xmlns:p14="http://schemas.microsoft.com/office/powerpoint/2010/main" val="910273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44840" y="66504"/>
            <a:ext cx="1232526" cy="611875"/>
          </a:xfrm>
          <a:prstGeom prst="rect">
            <a:avLst/>
          </a:prstGeom>
          <a:noFill/>
          <a:ln>
            <a:noFill/>
          </a:ln>
        </p:spPr>
      </p:pic>
      <p:sp>
        <p:nvSpPr>
          <p:cNvPr id="72" name="Google Shape;72;p15"/>
          <p:cNvSpPr txBox="1"/>
          <p:nvPr/>
        </p:nvSpPr>
        <p:spPr>
          <a:xfrm>
            <a:off x="262165" y="1009403"/>
            <a:ext cx="8688300" cy="3455718"/>
          </a:xfrm>
          <a:prstGeom prst="rect">
            <a:avLst/>
          </a:prstGeom>
          <a:noFill/>
          <a:ln>
            <a:noFill/>
          </a:ln>
        </p:spPr>
        <p:txBody>
          <a:bodyPr spcFirstLastPara="1" wrap="square" lIns="91425" tIns="91425" rIns="91425" bIns="91425" anchor="t" anchorCtr="0">
            <a:noAutofit/>
          </a:bodyPr>
          <a:lstStyle/>
          <a:p>
            <a:pPr marL="342900" indent="-342900">
              <a:lnSpc>
                <a:spcPct val="150000"/>
              </a:lnSpc>
              <a:buFont typeface="Arial" pitchFamily="34" charset="0"/>
              <a:buChar char="•"/>
            </a:pPr>
            <a:r>
              <a:rPr lang="en-IN" dirty="0"/>
              <a:t> By the 7</a:t>
            </a:r>
            <a:r>
              <a:rPr lang="en-IN" baseline="30000" dirty="0"/>
              <a:t>th</a:t>
            </a:r>
            <a:r>
              <a:rPr lang="en-IN" dirty="0"/>
              <a:t> century BCE, the Vedic religion had lost its simplicity. Its main focus was on a variety of expensive rituals. Elaborate sacrifices such as </a:t>
            </a:r>
            <a:r>
              <a:rPr lang="en-IN" dirty="0" err="1"/>
              <a:t>Rajasuya</a:t>
            </a:r>
            <a:r>
              <a:rPr lang="en-IN" dirty="0"/>
              <a:t> and the </a:t>
            </a:r>
            <a:r>
              <a:rPr lang="en-IN" dirty="0" err="1"/>
              <a:t>Aswamedha</a:t>
            </a:r>
            <a:r>
              <a:rPr lang="en-IN" dirty="0"/>
              <a:t>  were performed by Brahmin priests.</a:t>
            </a:r>
            <a:endParaRPr lang="en-US" dirty="0">
              <a:latin typeface="Calibri" pitchFamily="34" charset="0"/>
            </a:endParaRPr>
          </a:p>
          <a:p>
            <a:pPr marL="342900" indent="-342900">
              <a:lnSpc>
                <a:spcPct val="150000"/>
              </a:lnSpc>
              <a:buFont typeface="Arial" pitchFamily="34" charset="0"/>
              <a:buChar char="•"/>
            </a:pPr>
            <a:r>
              <a:rPr lang="en-IN" dirty="0"/>
              <a:t>The </a:t>
            </a:r>
            <a:r>
              <a:rPr lang="en-IN" dirty="0" err="1"/>
              <a:t>varna</a:t>
            </a:r>
            <a:r>
              <a:rPr lang="en-IN" dirty="0"/>
              <a:t> system was no longer flexible. In the Later Vedic Period the Brahmins had acquired a very important position in the society. They were dominating every aspect of the life of people . They declared that the only way to reach god was through them.</a:t>
            </a:r>
            <a:endParaRPr lang="en-US" dirty="0"/>
          </a:p>
          <a:p>
            <a:pPr marL="342900" indent="-342900">
              <a:lnSpc>
                <a:spcPct val="150000"/>
              </a:lnSpc>
              <a:buFont typeface="Arial" pitchFamily="34" charset="0"/>
              <a:buChar char="•"/>
            </a:pPr>
            <a:r>
              <a:rPr lang="en-IN" dirty="0"/>
              <a:t>As people become more prosperous, many of them started questioning the power of the Brahmins. They questioned the relevance of rituals and sacrifices and the importance  given to Sanskrit by the upper castes. It became a cause of resentment and discontentment among the common people. The new developments taken place in the society in India around the 6</a:t>
            </a:r>
            <a:r>
              <a:rPr lang="en-IN" baseline="30000" dirty="0"/>
              <a:t>th</a:t>
            </a:r>
            <a:r>
              <a:rPr lang="en-IN" dirty="0"/>
              <a:t> century BCE new thinking and beliefs emerged.</a:t>
            </a:r>
            <a:endParaRPr lang="en-US" dirty="0"/>
          </a:p>
          <a:p>
            <a:pPr marL="342900" indent="-342900">
              <a:lnSpc>
                <a:spcPct val="150000"/>
              </a:lnSpc>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SOCIETY IN THE 7</a:t>
            </a:r>
            <a:r>
              <a:rPr lang="en-US" sz="1800" b="1" baseline="30000" dirty="0">
                <a:solidFill>
                  <a:schemeClr val="tx1"/>
                </a:solidFill>
                <a:latin typeface="Calibri" pitchFamily="34" charset="0"/>
              </a:rPr>
              <a:t>TH</a:t>
            </a:r>
            <a:r>
              <a:rPr lang="en-US" sz="1800" b="1" dirty="0">
                <a:solidFill>
                  <a:schemeClr val="tx1"/>
                </a:solidFill>
                <a:latin typeface="Calibri" pitchFamily="34" charset="0"/>
              </a:rPr>
              <a:t> CENTURY BCE</a:t>
            </a:r>
            <a:endParaRPr sz="1800" b="1" i="0" u="none" strike="noStrike" cap="none" dirty="0">
              <a:solidFill>
                <a:schemeClr val="tx1"/>
              </a:solidFill>
              <a:latin typeface="Calibri" pitchFamily="34" charset="0"/>
              <a:sym typeface="Arial"/>
            </a:endParaRPr>
          </a:p>
        </p:txBody>
      </p:sp>
    </p:spTree>
    <p:extLst>
      <p:ext uri="{BB962C8B-B14F-4D97-AF65-F5344CB8AC3E}">
        <p14:creationId xmlns:p14="http://schemas.microsoft.com/office/powerpoint/2010/main" val="209517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688450" y="237755"/>
            <a:ext cx="1232526" cy="611875"/>
          </a:xfrm>
          <a:prstGeom prst="rect">
            <a:avLst/>
          </a:prstGeom>
          <a:noFill/>
          <a:ln>
            <a:noFill/>
          </a:ln>
        </p:spPr>
      </p:pic>
      <p:sp>
        <p:nvSpPr>
          <p:cNvPr id="72" name="Google Shape;72;p15"/>
          <p:cNvSpPr txBox="1"/>
          <p:nvPr/>
        </p:nvSpPr>
        <p:spPr>
          <a:xfrm>
            <a:off x="262165" y="1009403"/>
            <a:ext cx="8688300" cy="3455718"/>
          </a:xfrm>
          <a:prstGeom prst="rect">
            <a:avLst/>
          </a:prstGeom>
          <a:noFill/>
          <a:ln>
            <a:noFill/>
          </a:ln>
        </p:spPr>
        <p:txBody>
          <a:bodyPr spcFirstLastPara="1" wrap="square" lIns="91425" tIns="91425" rIns="91425" bIns="91425" anchor="t" anchorCtr="0">
            <a:noAutofit/>
          </a:bodyPr>
          <a:lstStyle/>
          <a:p>
            <a:pPr marL="342900" indent="-342900">
              <a:lnSpc>
                <a:spcPct val="150000"/>
              </a:lnSpc>
              <a:buFont typeface="Arial" pitchFamily="34" charset="0"/>
              <a:buChar char="•"/>
            </a:pPr>
            <a:r>
              <a:rPr lang="en-IN" dirty="0"/>
              <a:t>The Sanskrit word Upanishad means ‘sitting near’ or ‘sitting close to’ , and implies listening closely to the Guru or a spiritual teacher who has the basic knowledge about the universe.</a:t>
            </a:r>
            <a:endParaRPr lang="en-US" dirty="0"/>
          </a:p>
          <a:p>
            <a:pPr marL="342900" indent="-342900">
              <a:lnSpc>
                <a:spcPct val="150000"/>
              </a:lnSpc>
              <a:buFont typeface="Arial" pitchFamily="34" charset="0"/>
              <a:buChar char="•"/>
            </a:pPr>
            <a:r>
              <a:rPr lang="en-IN" dirty="0"/>
              <a:t>According to the Upanishads, the human body has a soul, the atman, which survives even after the body dies. According to the Upanishads, a person could reach god through  </a:t>
            </a:r>
            <a:r>
              <a:rPr lang="en-IN" dirty="0" err="1"/>
              <a:t>bhakti</a:t>
            </a:r>
            <a:r>
              <a:rPr lang="en-IN" dirty="0"/>
              <a:t>( personal devotion to god).</a:t>
            </a:r>
          </a:p>
          <a:p>
            <a:pPr marL="342900" indent="-342900">
              <a:lnSpc>
                <a:spcPct val="150000"/>
              </a:lnSpc>
              <a:buFont typeface="Arial" pitchFamily="34" charset="0"/>
              <a:buChar char="•"/>
            </a:pPr>
            <a:r>
              <a:rPr lang="en-IN" dirty="0"/>
              <a:t> It also taught the law of Karma- the concept that what we experience in our life is a result of our past actions. </a:t>
            </a:r>
            <a:endParaRPr lang="en-US" dirty="0"/>
          </a:p>
          <a:p>
            <a:pPr marL="342900" indent="-342900">
              <a:lnSpc>
                <a:spcPct val="150000"/>
              </a:lnSpc>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UPANISHADS</a:t>
            </a:r>
            <a:endParaRPr sz="1800" b="1" i="0" u="none" strike="noStrike" cap="none" dirty="0">
              <a:solidFill>
                <a:schemeClr val="tx1"/>
              </a:solidFill>
              <a:latin typeface="Calibri" pitchFamily="34" charset="0"/>
              <a:sym typeface="Arial"/>
            </a:endParaRPr>
          </a:p>
        </p:txBody>
      </p:sp>
      <p:pic>
        <p:nvPicPr>
          <p:cNvPr id="71682" name="Picture 2" descr="C:\Users\DELL\Desktop\download (2).jfif"/>
          <p:cNvPicPr>
            <a:picLocks noChangeAspect="1" noChangeArrowheads="1"/>
          </p:cNvPicPr>
          <p:nvPr/>
        </p:nvPicPr>
        <p:blipFill>
          <a:blip r:embed="rId4"/>
          <a:srcRect/>
          <a:stretch>
            <a:fillRect/>
          </a:stretch>
        </p:blipFill>
        <p:spPr bwMode="auto">
          <a:xfrm>
            <a:off x="1005690" y="3289465"/>
            <a:ext cx="3138797" cy="1854035"/>
          </a:xfrm>
          <a:prstGeom prst="rect">
            <a:avLst/>
          </a:prstGeom>
          <a:noFill/>
        </p:spPr>
      </p:pic>
      <p:pic>
        <p:nvPicPr>
          <p:cNvPr id="71683" name="Picture 3" descr="C:\Users\DELL\Desktop\download (1).jfif"/>
          <p:cNvPicPr>
            <a:picLocks noChangeAspect="1" noChangeArrowheads="1"/>
          </p:cNvPicPr>
          <p:nvPr/>
        </p:nvPicPr>
        <p:blipFill>
          <a:blip r:embed="rId5"/>
          <a:srcRect/>
          <a:stretch>
            <a:fillRect/>
          </a:stretch>
        </p:blipFill>
        <p:spPr bwMode="auto">
          <a:xfrm>
            <a:off x="4775427" y="3277590"/>
            <a:ext cx="2729779" cy="1721922"/>
          </a:xfrm>
          <a:prstGeom prst="rect">
            <a:avLst/>
          </a:prstGeom>
          <a:noFill/>
        </p:spPr>
      </p:pic>
    </p:spTree>
    <p:extLst>
      <p:ext uri="{BB962C8B-B14F-4D97-AF65-F5344CB8AC3E}">
        <p14:creationId xmlns:p14="http://schemas.microsoft.com/office/powerpoint/2010/main" val="209517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583468" y="133447"/>
            <a:ext cx="1232526" cy="611875"/>
          </a:xfrm>
          <a:prstGeom prst="rect">
            <a:avLst/>
          </a:prstGeom>
          <a:noFill/>
          <a:ln>
            <a:noFill/>
          </a:ln>
        </p:spPr>
      </p:pic>
      <p:sp>
        <p:nvSpPr>
          <p:cNvPr id="72" name="Google Shape;72;p15"/>
          <p:cNvSpPr txBox="1"/>
          <p:nvPr/>
        </p:nvSpPr>
        <p:spPr>
          <a:xfrm>
            <a:off x="262165" y="1009403"/>
            <a:ext cx="8553829" cy="3455718"/>
          </a:xfrm>
          <a:prstGeom prst="rect">
            <a:avLst/>
          </a:prstGeom>
          <a:noFill/>
          <a:ln>
            <a:noFill/>
          </a:ln>
        </p:spPr>
        <p:txBody>
          <a:bodyPr spcFirstLastPara="1" wrap="square" lIns="91425" tIns="91425" rIns="91425" bIns="91425" anchor="t" anchorCtr="0">
            <a:noAutofit/>
          </a:bodyPr>
          <a:lstStyle/>
          <a:p>
            <a:pPr marL="342900" indent="-342900">
              <a:lnSpc>
                <a:spcPct val="150000"/>
              </a:lnSpc>
              <a:buFont typeface="Arial" pitchFamily="34" charset="0"/>
              <a:buChar char="•"/>
            </a:pPr>
            <a:r>
              <a:rPr lang="en-US" dirty="0">
                <a:latin typeface="Calibri" pitchFamily="34" charset="0"/>
              </a:rPr>
              <a:t>The taxes were imposed  by the rulers on the revenue or income earned by the people of the kingdom.</a:t>
            </a:r>
          </a:p>
          <a:p>
            <a:pPr marL="342900" indent="-342900">
              <a:lnSpc>
                <a:spcPct val="150000"/>
              </a:lnSpc>
              <a:buFont typeface="Arial" pitchFamily="34" charset="0"/>
              <a:buChar char="•"/>
            </a:pPr>
            <a:r>
              <a:rPr lang="en-IN" dirty="0">
                <a:latin typeface="Calibri" pitchFamily="34" charset="0"/>
                <a:ea typeface="Calibri"/>
                <a:cs typeface="Calibri"/>
                <a:sym typeface="Calibri"/>
              </a:rPr>
              <a:t>The </a:t>
            </a:r>
            <a:r>
              <a:rPr lang="en-IN" dirty="0" err="1">
                <a:latin typeface="Calibri" pitchFamily="34" charset="0"/>
                <a:ea typeface="Calibri"/>
                <a:cs typeface="Calibri"/>
                <a:sym typeface="Calibri"/>
              </a:rPr>
              <a:t>rajan</a:t>
            </a:r>
            <a:r>
              <a:rPr lang="en-IN" dirty="0">
                <a:latin typeface="Calibri" pitchFamily="34" charset="0"/>
                <a:ea typeface="Calibri"/>
                <a:cs typeface="Calibri"/>
                <a:sym typeface="Calibri"/>
              </a:rPr>
              <a:t> of the </a:t>
            </a:r>
            <a:r>
              <a:rPr lang="en-IN" dirty="0" err="1">
                <a:latin typeface="Calibri" pitchFamily="34" charset="0"/>
                <a:ea typeface="Calibri"/>
                <a:cs typeface="Calibri"/>
                <a:sym typeface="Calibri"/>
              </a:rPr>
              <a:t>mahajanapads</a:t>
            </a:r>
            <a:r>
              <a:rPr lang="en-IN" dirty="0">
                <a:latin typeface="Calibri" pitchFamily="34" charset="0"/>
                <a:ea typeface="Calibri"/>
                <a:cs typeface="Calibri"/>
                <a:sym typeface="Calibri"/>
              </a:rPr>
              <a:t> collected taxes to administer the land and to maintain a large army for defending the kingdom.</a:t>
            </a:r>
          </a:p>
          <a:p>
            <a:pPr marL="342900" indent="-342900">
              <a:lnSpc>
                <a:spcPct val="150000"/>
              </a:lnSpc>
              <a:buFont typeface="Arial" pitchFamily="34" charset="0"/>
              <a:buChar char="•"/>
            </a:pPr>
            <a:r>
              <a:rPr lang="en-IN" dirty="0">
                <a:latin typeface="Calibri" pitchFamily="34" charset="0"/>
                <a:ea typeface="Calibri"/>
                <a:cs typeface="Calibri"/>
                <a:sym typeface="Calibri"/>
              </a:rPr>
              <a:t>Types of taxes collected from the people of </a:t>
            </a:r>
            <a:r>
              <a:rPr lang="en-IN" dirty="0" err="1">
                <a:latin typeface="Calibri" pitchFamily="34" charset="0"/>
                <a:ea typeface="Calibri"/>
                <a:cs typeface="Calibri"/>
                <a:sym typeface="Calibri"/>
              </a:rPr>
              <a:t>mahajanapads</a:t>
            </a:r>
            <a:r>
              <a:rPr lang="en-IN" dirty="0">
                <a:latin typeface="Calibri" pitchFamily="34" charset="0"/>
                <a:ea typeface="Calibri"/>
                <a:cs typeface="Calibri"/>
                <a:sym typeface="Calibri"/>
              </a:rPr>
              <a:t>:</a:t>
            </a:r>
          </a:p>
          <a:p>
            <a:pPr marL="342900" indent="-342900">
              <a:lnSpc>
                <a:spcPct val="150000"/>
              </a:lnSpc>
            </a:pPr>
            <a:r>
              <a:rPr lang="en-IN" dirty="0">
                <a:latin typeface="Calibri" pitchFamily="34" charset="0"/>
                <a:ea typeface="Calibri"/>
                <a:cs typeface="Calibri"/>
                <a:sym typeface="Calibri"/>
              </a:rPr>
              <a:t>           </a:t>
            </a:r>
            <a:r>
              <a:rPr lang="en-IN" dirty="0" err="1">
                <a:latin typeface="Calibri" pitchFamily="34" charset="0"/>
                <a:ea typeface="Calibri"/>
                <a:cs typeface="Calibri"/>
                <a:sym typeface="Calibri"/>
              </a:rPr>
              <a:t>i</a:t>
            </a:r>
            <a:r>
              <a:rPr lang="en-IN" dirty="0">
                <a:latin typeface="Calibri" pitchFamily="34" charset="0"/>
                <a:ea typeface="Calibri"/>
                <a:cs typeface="Calibri"/>
                <a:sym typeface="Calibri"/>
              </a:rPr>
              <a:t>)  The farmers were required to pay 1/6</a:t>
            </a:r>
            <a:r>
              <a:rPr lang="en-IN" baseline="30000" dirty="0">
                <a:latin typeface="Calibri" pitchFamily="34" charset="0"/>
                <a:ea typeface="Calibri"/>
                <a:cs typeface="Calibri"/>
                <a:sym typeface="Calibri"/>
              </a:rPr>
              <a:t>th</a:t>
            </a:r>
            <a:r>
              <a:rPr lang="en-IN" dirty="0">
                <a:latin typeface="Calibri" pitchFamily="34" charset="0"/>
                <a:ea typeface="Calibri"/>
                <a:cs typeface="Calibri"/>
                <a:sym typeface="Calibri"/>
              </a:rPr>
              <a:t> of their agricultural produce as tax.</a:t>
            </a:r>
          </a:p>
          <a:p>
            <a:pPr marL="342900" indent="-342900">
              <a:lnSpc>
                <a:spcPct val="150000"/>
              </a:lnSpc>
            </a:pPr>
            <a:r>
              <a:rPr lang="en-IN" dirty="0">
                <a:latin typeface="Calibri" pitchFamily="34" charset="0"/>
                <a:ea typeface="Calibri"/>
                <a:cs typeface="Calibri"/>
                <a:sym typeface="Calibri"/>
              </a:rPr>
              <a:t>           ii) Craftsmen paid taxes either by supplying craft items or by working for a certain number of days for the king.</a:t>
            </a:r>
          </a:p>
          <a:p>
            <a:pPr marL="342900" indent="-342900">
              <a:lnSpc>
                <a:spcPct val="150000"/>
              </a:lnSpc>
            </a:pPr>
            <a:r>
              <a:rPr lang="en-IN" dirty="0">
                <a:latin typeface="Calibri" pitchFamily="34" charset="0"/>
                <a:ea typeface="Calibri"/>
                <a:cs typeface="Calibri"/>
                <a:sym typeface="Calibri"/>
              </a:rPr>
              <a:t>           iii) The herders and hunters used to provide a portion of their produce as tax.</a:t>
            </a:r>
          </a:p>
          <a:p>
            <a:pPr marL="342900" indent="-342900">
              <a:lnSpc>
                <a:spcPct val="150000"/>
              </a:lnSpc>
            </a:pPr>
            <a:r>
              <a:rPr lang="en-IN" dirty="0">
                <a:latin typeface="Calibri" pitchFamily="34" charset="0"/>
                <a:ea typeface="Calibri"/>
                <a:cs typeface="Calibri"/>
                <a:sym typeface="Calibri"/>
              </a:rPr>
              <a:t>            iv) Traders were also taxed on goods bought and sold.</a:t>
            </a:r>
          </a:p>
          <a:p>
            <a:pPr marL="342900" indent="-342900">
              <a:lnSpc>
                <a:spcPct val="150000"/>
              </a:lnSpc>
              <a:buFont typeface="Arial" pitchFamily="34" charset="0"/>
              <a:buChar char="•"/>
            </a:pPr>
            <a:endParaRPr sz="1400" b="0" i="0" u="none" strike="noStrike" cap="none" dirty="0">
              <a:solidFill>
                <a:srgbClr val="000000"/>
              </a:solidFill>
              <a:latin typeface="Calibri"/>
              <a:ea typeface="Calibri"/>
              <a:cs typeface="Calibri"/>
              <a:sym typeface="Calibri"/>
            </a:endParaRPr>
          </a:p>
        </p:txBody>
      </p:sp>
      <p:sp>
        <p:nvSpPr>
          <p:cNvPr id="5" name="Google Shape;71;p15"/>
          <p:cNvSpPr txBox="1"/>
          <p:nvPr/>
        </p:nvSpPr>
        <p:spPr>
          <a:xfrm>
            <a:off x="203024" y="211003"/>
            <a:ext cx="8026576"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p>
          <a:p>
            <a:pPr lvl="0">
              <a:buSzPts val="2200"/>
            </a:pPr>
            <a:r>
              <a:rPr lang="en-US" sz="1800" b="1" dirty="0">
                <a:solidFill>
                  <a:schemeClr val="tx1"/>
                </a:solidFill>
                <a:latin typeface="Calibri" pitchFamily="34" charset="0"/>
              </a:rPr>
              <a:t>QUESTIONS</a:t>
            </a:r>
            <a:endParaRPr sz="1800" b="1" i="0" u="none" strike="noStrike" cap="none" dirty="0">
              <a:solidFill>
                <a:schemeClr val="tx1"/>
              </a:solidFill>
              <a:latin typeface="Calibri" pitchFamily="34" charset="0"/>
              <a:sym typeface="Arial"/>
            </a:endParaRPr>
          </a:p>
        </p:txBody>
      </p:sp>
    </p:spTree>
    <p:extLst>
      <p:ext uri="{BB962C8B-B14F-4D97-AF65-F5344CB8AC3E}">
        <p14:creationId xmlns:p14="http://schemas.microsoft.com/office/powerpoint/2010/main" val="209517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14096" y="13162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8599232" y="584693"/>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a:solidFill>
                  <a:srgbClr val="FF0000"/>
                </a:solidFill>
                <a:ea typeface="Calibri"/>
              </a:rPr>
              <a:t>GREAT THINKERS AND NEW BELIEFS</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3751561" y="821543"/>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(HISTORY)</a:t>
            </a:r>
            <a:endParaRPr b="1" dirty="0"/>
          </a:p>
          <a:p>
            <a:pPr marL="0" lvl="0" indent="0" algn="l" rtl="0">
              <a:spcBef>
                <a:spcPts val="0"/>
              </a:spcBef>
              <a:spcAft>
                <a:spcPts val="0"/>
              </a:spcAft>
              <a:buNone/>
            </a:pPr>
            <a:r>
              <a:rPr lang="en" b="1" dirty="0"/>
              <a:t>CHAPTER NUMBER: 8 PERIOD-2</a:t>
            </a:r>
            <a:endParaRPr b="1" dirty="0"/>
          </a:p>
          <a:p>
            <a:pPr lvl="0"/>
            <a:r>
              <a:rPr lang="en" b="1" dirty="0"/>
              <a:t>CHAPTER NAME :  GREAT THINKERS AND NEW BELIEFS</a:t>
            </a:r>
            <a:endParaRPr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2" name="Google Shape;72;p15"/>
          <p:cNvSpPr txBox="1"/>
          <p:nvPr/>
        </p:nvSpPr>
        <p:spPr>
          <a:xfrm>
            <a:off x="262165" y="973777"/>
            <a:ext cx="6114884" cy="3277590"/>
          </a:xfrm>
          <a:prstGeom prst="rect">
            <a:avLst/>
          </a:prstGeom>
          <a:noFill/>
          <a:ln>
            <a:noFill/>
          </a:ln>
        </p:spPr>
        <p:txBody>
          <a:bodyPr spcFirstLastPara="1" wrap="square" lIns="91425" tIns="91425" rIns="91425" bIns="91425" anchor="t" anchorCtr="0">
            <a:noAutofit/>
          </a:bodyPr>
          <a:lstStyle/>
          <a:p>
            <a:pPr marL="342900" indent="-342900">
              <a:lnSpc>
                <a:spcPct val="150000"/>
              </a:lnSpc>
              <a:buFont typeface="Arial" pitchFamily="34" charset="0"/>
              <a:buChar char="•"/>
            </a:pPr>
            <a:r>
              <a:rPr lang="en-IN" dirty="0"/>
              <a:t>Lord  </a:t>
            </a:r>
            <a:r>
              <a:rPr lang="en-IN" dirty="0" err="1"/>
              <a:t>Mahavira</a:t>
            </a:r>
            <a:r>
              <a:rPr lang="en-IN" dirty="0"/>
              <a:t> is said to be the founder of the Jain religion. The roots of the Jain faith can be traced to a succession of 24 </a:t>
            </a:r>
            <a:r>
              <a:rPr lang="en-IN" dirty="0" err="1"/>
              <a:t>jinas</a:t>
            </a:r>
            <a:r>
              <a:rPr lang="en-IN" dirty="0"/>
              <a:t> or </a:t>
            </a:r>
            <a:r>
              <a:rPr lang="en-IN" dirty="0" err="1"/>
              <a:t>trithankaras</a:t>
            </a:r>
            <a:r>
              <a:rPr lang="en-IN" dirty="0"/>
              <a:t>.  A </a:t>
            </a:r>
            <a:r>
              <a:rPr lang="en-IN" dirty="0" err="1"/>
              <a:t>jina</a:t>
            </a:r>
            <a:r>
              <a:rPr lang="en-IN" dirty="0"/>
              <a:t> is a one who has conquered anger, passion, greed and ego through meditation and self awareness. The followers of a </a:t>
            </a:r>
            <a:r>
              <a:rPr lang="en-IN" dirty="0" err="1"/>
              <a:t>jina</a:t>
            </a:r>
            <a:r>
              <a:rPr lang="en-IN" dirty="0"/>
              <a:t> are called </a:t>
            </a:r>
            <a:r>
              <a:rPr lang="en-IN" dirty="0" err="1"/>
              <a:t>Jains</a:t>
            </a:r>
            <a:r>
              <a:rPr lang="en-IN" dirty="0"/>
              <a:t>. </a:t>
            </a:r>
            <a:endParaRPr lang="en-US" dirty="0"/>
          </a:p>
          <a:p>
            <a:pPr marL="342900" indent="-342900">
              <a:lnSpc>
                <a:spcPct val="150000"/>
              </a:lnSpc>
              <a:buFont typeface="Arial" pitchFamily="34" charset="0"/>
              <a:buChar char="•"/>
            </a:pPr>
            <a:r>
              <a:rPr lang="en-IN" dirty="0" err="1"/>
              <a:t>Vardhaman</a:t>
            </a:r>
            <a:r>
              <a:rPr lang="en-IN" dirty="0"/>
              <a:t>  </a:t>
            </a:r>
            <a:r>
              <a:rPr lang="en-IN" dirty="0" err="1"/>
              <a:t>Mahavira</a:t>
            </a:r>
            <a:r>
              <a:rPr lang="en-IN" dirty="0"/>
              <a:t> was born around 599 BCE near </a:t>
            </a:r>
            <a:r>
              <a:rPr lang="en-IN" dirty="0" err="1"/>
              <a:t>Vaishali</a:t>
            </a:r>
            <a:r>
              <a:rPr lang="en-IN" dirty="0"/>
              <a:t> in Bihar. His father, </a:t>
            </a:r>
            <a:r>
              <a:rPr lang="en-IN" dirty="0" err="1"/>
              <a:t>Siddhanta</a:t>
            </a:r>
            <a:r>
              <a:rPr lang="en-IN" dirty="0"/>
              <a:t>, was a chieftain of the </a:t>
            </a:r>
            <a:r>
              <a:rPr lang="en-IN" dirty="0" err="1"/>
              <a:t>Lichhavavi</a:t>
            </a:r>
            <a:r>
              <a:rPr lang="en-IN" dirty="0"/>
              <a:t> clan, and his wife was </a:t>
            </a:r>
            <a:r>
              <a:rPr lang="en-IN" dirty="0" err="1"/>
              <a:t>Trishala</a:t>
            </a:r>
            <a:r>
              <a:rPr lang="en-IN" dirty="0"/>
              <a:t>.</a:t>
            </a:r>
            <a:endParaRPr lang="en-US" dirty="0"/>
          </a:p>
          <a:p>
            <a:pPr marL="342900" indent="-342900">
              <a:lnSpc>
                <a:spcPct val="150000"/>
              </a:lnSpc>
              <a:buFont typeface="Arial" pitchFamily="34" charset="0"/>
              <a:buChar char="•"/>
            </a:pPr>
            <a:r>
              <a:rPr lang="en-IN" dirty="0"/>
              <a:t>At the age 30, </a:t>
            </a:r>
            <a:r>
              <a:rPr lang="en-IN" dirty="0" err="1"/>
              <a:t>Vardhaman</a:t>
            </a:r>
            <a:r>
              <a:rPr lang="en-IN" dirty="0"/>
              <a:t>  renounced his family ties to search for the truth. He spent 12 long years in prayer and penance, after which he attained enlightenment. He came to be known as </a:t>
            </a:r>
            <a:r>
              <a:rPr lang="en-IN" dirty="0" err="1"/>
              <a:t>Jina</a:t>
            </a:r>
            <a:r>
              <a:rPr lang="en-IN" dirty="0"/>
              <a:t> or </a:t>
            </a:r>
            <a:r>
              <a:rPr lang="en-IN" dirty="0" err="1"/>
              <a:t>Mahavira</a:t>
            </a:r>
            <a:r>
              <a:rPr lang="en-IN" dirty="0"/>
              <a:t>. </a:t>
            </a:r>
            <a:endParaRPr lang="en-US" dirty="0"/>
          </a:p>
          <a:p>
            <a:pPr marL="342900" indent="-342900">
              <a:lnSpc>
                <a:spcPct val="150000"/>
              </a:lnSpc>
            </a:pPr>
            <a:r>
              <a:rPr lang="en-IN" sz="1400" b="0" i="0" u="none" strike="noStrike" cap="none" dirty="0">
                <a:solidFill>
                  <a:srgbClr val="000000"/>
                </a:solidFill>
                <a:latin typeface="Calibri"/>
                <a:ea typeface="Calibri"/>
                <a:cs typeface="Calibri"/>
                <a:sym typeface="Calibri"/>
              </a:rPr>
              <a:t> </a:t>
            </a:r>
            <a:r>
              <a:rPr lang="en-IN" dirty="0">
                <a:latin typeface="Calibri"/>
                <a:ea typeface="Calibri"/>
                <a:cs typeface="Calibri"/>
                <a:sym typeface="Calibri"/>
              </a:rPr>
              <a:t>				</a:t>
            </a:r>
            <a:endParaRPr lang="en-IN" b="0" i="0" u="none" strike="noStrike" cap="none" dirty="0">
              <a:solidFill>
                <a:srgbClr val="000000"/>
              </a:solidFill>
              <a:latin typeface="Calibri"/>
              <a:ea typeface="Calibri"/>
              <a:cs typeface="Calibri"/>
              <a:sym typeface="Calibri"/>
            </a:endParaRPr>
          </a:p>
          <a:p>
            <a:pPr marL="342900" lvl="7" indent="-342900">
              <a:lnSpc>
                <a:spcPct val="150000"/>
              </a:lnSpc>
              <a:buFont typeface="Arial" pitchFamily="34" charset="0"/>
              <a:buChar char="•"/>
            </a:pPr>
            <a:endParaRPr lang="en-IN" dirty="0">
              <a:latin typeface="Calibri"/>
              <a:ea typeface="Calibri"/>
              <a:cs typeface="Calibri"/>
              <a:sym typeface="Calibri"/>
            </a:endParaRPr>
          </a:p>
          <a:p>
            <a:pPr marL="342900" lvl="7" indent="-342900">
              <a:lnSpc>
                <a:spcPct val="150000"/>
              </a:lnSpc>
            </a:pPr>
            <a:r>
              <a:rPr lang="en-IN" dirty="0">
                <a:latin typeface="Calibri"/>
                <a:ea typeface="Calibri"/>
                <a:cs typeface="Calibri"/>
                <a:sym typeface="Calibri"/>
              </a:rPr>
              <a:t>						</a:t>
            </a:r>
            <a:endParaRPr b="0" i="0" u="none" strike="noStrike" cap="none" dirty="0">
              <a:solidFill>
                <a:srgbClr val="000000"/>
              </a:solidFill>
              <a:latin typeface="Calibri"/>
              <a:ea typeface="Calibri"/>
              <a:cs typeface="Calibri"/>
              <a:sym typeface="Calibri"/>
            </a:endParaRPr>
          </a:p>
        </p:txBody>
      </p:sp>
      <p:sp>
        <p:nvSpPr>
          <p:cNvPr id="5" name="Google Shape;71;p15"/>
          <p:cNvSpPr txBox="1"/>
          <p:nvPr/>
        </p:nvSpPr>
        <p:spPr>
          <a:xfrm>
            <a:off x="223024" y="285050"/>
            <a:ext cx="8737951" cy="677058"/>
          </a:xfrm>
          <a:prstGeom prst="rect">
            <a:avLst/>
          </a:prstGeom>
          <a:noFill/>
          <a:ln>
            <a:noFill/>
          </a:ln>
        </p:spPr>
        <p:txBody>
          <a:bodyPr spcFirstLastPara="1" wrap="square" lIns="91425" tIns="91425" rIns="91425" bIns="91425" anchor="t" anchorCtr="0">
            <a:noAutofit/>
          </a:bodyPr>
          <a:lstStyle/>
          <a:p>
            <a:pPr lvl="0">
              <a:buSzPts val="2200"/>
            </a:pPr>
            <a:r>
              <a:rPr lang="en-US" sz="2200" b="1" dirty="0">
                <a:solidFill>
                  <a:srgbClr val="FF0000"/>
                </a:solidFill>
                <a:latin typeface="Calibri" pitchFamily="34" charset="0"/>
              </a:rPr>
              <a:t>GREAT THINKERS AND NEW BELIEFS</a:t>
            </a:r>
            <a:endParaRPr lang="en-US" sz="2200" b="1" dirty="0">
              <a:solidFill>
                <a:schemeClr val="tx1"/>
              </a:solidFill>
              <a:latin typeface="Calibri" pitchFamily="34" charset="0"/>
            </a:endParaRPr>
          </a:p>
          <a:p>
            <a:pPr lvl="0">
              <a:buSzPts val="2200"/>
            </a:pPr>
            <a:r>
              <a:rPr lang="en-US" sz="1800" b="1" dirty="0">
                <a:solidFill>
                  <a:schemeClr val="tx1"/>
                </a:solidFill>
                <a:latin typeface="Calibri" pitchFamily="34" charset="0"/>
              </a:rPr>
              <a:t>JAINISM  / EARLY LIFE </a:t>
            </a:r>
            <a:endParaRPr sz="1800" b="1" i="0" u="none" strike="noStrike" cap="none" dirty="0">
              <a:solidFill>
                <a:schemeClr val="tx1"/>
              </a:solidFill>
              <a:latin typeface="Calibri" pitchFamily="34" charset="0"/>
              <a:sym typeface="Arial"/>
            </a:endParaRPr>
          </a:p>
        </p:txBody>
      </p:sp>
      <p:pic>
        <p:nvPicPr>
          <p:cNvPr id="40961" name="Picture 1" descr="C:\Users\DELL\Desktop\download.jfif"/>
          <p:cNvPicPr>
            <a:picLocks noChangeAspect="1" noChangeArrowheads="1"/>
          </p:cNvPicPr>
          <p:nvPr/>
        </p:nvPicPr>
        <p:blipFill>
          <a:blip r:embed="rId4"/>
          <a:srcRect/>
          <a:stretch>
            <a:fillRect/>
          </a:stretch>
        </p:blipFill>
        <p:spPr bwMode="auto">
          <a:xfrm>
            <a:off x="6349899" y="249382"/>
            <a:ext cx="2619375" cy="1935678"/>
          </a:xfrm>
          <a:prstGeom prst="rect">
            <a:avLst/>
          </a:prstGeom>
          <a:noFill/>
        </p:spPr>
      </p:pic>
      <p:pic>
        <p:nvPicPr>
          <p:cNvPr id="40962" name="Picture 2" descr="C:\Users\DELL\Desktop\download (1).jfif"/>
          <p:cNvPicPr>
            <a:picLocks noChangeAspect="1" noChangeArrowheads="1"/>
          </p:cNvPicPr>
          <p:nvPr/>
        </p:nvPicPr>
        <p:blipFill>
          <a:blip r:embed="rId5"/>
          <a:srcRect/>
          <a:stretch>
            <a:fillRect/>
          </a:stretch>
        </p:blipFill>
        <p:spPr bwMode="auto">
          <a:xfrm>
            <a:off x="6671151" y="2105830"/>
            <a:ext cx="2143125" cy="2143125"/>
          </a:xfrm>
          <a:prstGeom prst="rect">
            <a:avLst/>
          </a:prstGeom>
          <a:noFill/>
        </p:spPr>
      </p:pic>
    </p:spTree>
    <p:extLst>
      <p:ext uri="{BB962C8B-B14F-4D97-AF65-F5344CB8AC3E}">
        <p14:creationId xmlns:p14="http://schemas.microsoft.com/office/powerpoint/2010/main" val="1657607922"/>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1472</TotalTime>
  <Words>2046</Words>
  <Application>Microsoft Office PowerPoint</Application>
  <PresentationFormat>On-screen Show (16:9)</PresentationFormat>
  <Paragraphs>193</Paragraphs>
  <Slides>26</Slides>
  <Notes>26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Wingdings</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Kakali Pal</cp:lastModifiedBy>
  <cp:revision>305</cp:revision>
  <dcterms:modified xsi:type="dcterms:W3CDTF">2022-01-08T12:58:13Z</dcterms:modified>
</cp:coreProperties>
</file>