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8"/>
  </p:notesMasterIdLst>
  <p:sldIdLst>
    <p:sldId id="256" r:id="rId2"/>
    <p:sldId id="258" r:id="rId3"/>
    <p:sldId id="312" r:id="rId4"/>
    <p:sldId id="327" r:id="rId5"/>
    <p:sldId id="313" r:id="rId6"/>
    <p:sldId id="341" r:id="rId7"/>
    <p:sldId id="344" r:id="rId8"/>
    <p:sldId id="324" r:id="rId9"/>
    <p:sldId id="325" r:id="rId10"/>
    <p:sldId id="322" r:id="rId11"/>
    <p:sldId id="326" r:id="rId12"/>
    <p:sldId id="323" r:id="rId13"/>
    <p:sldId id="342" r:id="rId14"/>
    <p:sldId id="294" r:id="rId15"/>
    <p:sldId id="318" r:id="rId16"/>
    <p:sldId id="316" r:id="rId17"/>
    <p:sldId id="328" r:id="rId18"/>
    <p:sldId id="343" r:id="rId19"/>
    <p:sldId id="329" r:id="rId20"/>
    <p:sldId id="331" r:id="rId21"/>
    <p:sldId id="332" r:id="rId22"/>
    <p:sldId id="320" r:id="rId23"/>
    <p:sldId id="321" r:id="rId24"/>
    <p:sldId id="333" r:id="rId25"/>
    <p:sldId id="345" r:id="rId26"/>
    <p:sldId id="340" r:id="rId2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7814" autoAdjust="0"/>
  </p:normalViewPr>
  <p:slideViewPr>
    <p:cSldViewPr snapToGrid="0">
      <p:cViewPr varScale="1">
        <p:scale>
          <a:sx n="80" d="100"/>
          <a:sy n="80" d="100"/>
        </p:scale>
        <p:origin x="-1002" y="-90"/>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26094060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26094060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2609406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26094060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2795500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27955002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27955002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2795500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33837171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33837171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33837171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33837171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40470261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4047026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26094060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2609406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 xmlns:p14="http://schemas.microsoft.com/office/powerpoint/2010/main" val="2609406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INDIA-CLIMATE</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(GEOGRAPHY)</a:t>
            </a:r>
            <a:endParaRPr b="1" dirty="0"/>
          </a:p>
          <a:p>
            <a:pPr marL="0" lvl="0" indent="0" algn="l" rtl="0">
              <a:spcBef>
                <a:spcPts val="0"/>
              </a:spcBef>
              <a:spcAft>
                <a:spcPts val="0"/>
              </a:spcAft>
              <a:buNone/>
            </a:pPr>
            <a:r>
              <a:rPr lang="en" b="1" dirty="0"/>
              <a:t>CHAPTER NUMBER</a:t>
            </a:r>
            <a:r>
              <a:rPr lang="en" b="1" dirty="0" smtClean="0"/>
              <a:t>: 9  PERIOD-1</a:t>
            </a:r>
            <a:endParaRPr b="1" dirty="0"/>
          </a:p>
          <a:p>
            <a:pPr lvl="0"/>
            <a:r>
              <a:rPr lang="en" b="1" dirty="0"/>
              <a:t>CHAPTER NAME </a:t>
            </a:r>
            <a:r>
              <a:rPr lang="en" b="1" dirty="0" smtClean="0"/>
              <a:t>:   INDIA - CLIMATE</a:t>
            </a:r>
            <a:endParaRP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 </a:t>
            </a:r>
            <a:endParaRPr lang="en-US" sz="2200" b="1" dirty="0" smtClean="0">
              <a:solidFill>
                <a:schemeClr val="tx1"/>
              </a:solidFill>
              <a:latin typeface="Calibri" pitchFamily="34" charset="0"/>
            </a:endParaRPr>
          </a:p>
          <a:p>
            <a:pPr>
              <a:buSzPts val="2200"/>
            </a:pPr>
            <a:r>
              <a:rPr lang="en-US" sz="1800" dirty="0" smtClean="0"/>
              <a:t>THE CLIMATE OF INDIA</a:t>
            </a:r>
          </a:p>
          <a:p>
            <a:pPr>
              <a:buSzPts val="2200"/>
            </a:pP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02525"/>
            <a:ext cx="5105288" cy="3970318"/>
          </a:xfrm>
          <a:prstGeom prst="rect">
            <a:avLst/>
          </a:prstGeom>
        </p:spPr>
        <p:txBody>
          <a:bodyPr wrap="square">
            <a:spAutoFit/>
          </a:bodyPr>
          <a:lstStyle/>
          <a:p>
            <a:pPr>
              <a:buFont typeface="Arial" pitchFamily="34" charset="0"/>
              <a:buChar char="•"/>
            </a:pPr>
            <a:r>
              <a:rPr lang="en-IN" dirty="0" smtClean="0"/>
              <a:t>India is a vast land stretching from the Himalayas to the Indian Ocean. </a:t>
            </a:r>
          </a:p>
          <a:p>
            <a:pPr>
              <a:buFont typeface="Arial" pitchFamily="34" charset="0"/>
              <a:buChar char="•"/>
            </a:pPr>
            <a:r>
              <a:rPr lang="en-IN" dirty="0" smtClean="0"/>
              <a:t>It therefore exhibits a wide range of climatic conditions.</a:t>
            </a:r>
          </a:p>
          <a:p>
            <a:pPr>
              <a:buFont typeface="Arial" pitchFamily="34" charset="0"/>
              <a:buChar char="•"/>
            </a:pPr>
            <a:r>
              <a:rPr lang="en-IN" dirty="0" smtClean="0"/>
              <a:t> Climates in India range from the arid desert type of climate found in </a:t>
            </a:r>
            <a:r>
              <a:rPr lang="en-IN" dirty="0" err="1" smtClean="0"/>
              <a:t>Thar</a:t>
            </a:r>
            <a:r>
              <a:rPr lang="en-IN" dirty="0" smtClean="0"/>
              <a:t> desert to the humid tropical climates of the south, the icy climate of </a:t>
            </a:r>
            <a:r>
              <a:rPr lang="en-IN" dirty="0" err="1" smtClean="0"/>
              <a:t>Ladakh</a:t>
            </a:r>
            <a:r>
              <a:rPr lang="en-IN" dirty="0" smtClean="0"/>
              <a:t> in the north.</a:t>
            </a:r>
          </a:p>
          <a:p>
            <a:pPr>
              <a:buFont typeface="Arial" pitchFamily="34" charset="0"/>
              <a:buChar char="•"/>
            </a:pPr>
            <a:endParaRPr lang="en-IN" dirty="0" smtClean="0"/>
          </a:p>
          <a:p>
            <a:r>
              <a:rPr lang="en-IN" dirty="0" smtClean="0"/>
              <a:t>In a year, India experiences four major seasons that follow each other cycle.</a:t>
            </a:r>
            <a:endParaRPr lang="en-US" dirty="0" smtClean="0"/>
          </a:p>
          <a:p>
            <a:pPr lvl="0">
              <a:buFont typeface="Arial" pitchFamily="34" charset="0"/>
              <a:buChar char="•"/>
            </a:pPr>
            <a:r>
              <a:rPr lang="en-IN" dirty="0" smtClean="0"/>
              <a:t>   The cold weather (December to February)</a:t>
            </a:r>
          </a:p>
          <a:p>
            <a:pPr lvl="0"/>
            <a:endParaRPr lang="en-US" dirty="0" smtClean="0"/>
          </a:p>
          <a:p>
            <a:pPr lvl="0">
              <a:buFont typeface="Arial" pitchFamily="34" charset="0"/>
              <a:buChar char="•"/>
            </a:pPr>
            <a:r>
              <a:rPr lang="en-IN" dirty="0" smtClean="0"/>
              <a:t>   The hot weather season (March to May)</a:t>
            </a:r>
          </a:p>
          <a:p>
            <a:pPr lvl="0"/>
            <a:endParaRPr lang="en-US" dirty="0" smtClean="0"/>
          </a:p>
          <a:p>
            <a:pPr lvl="0">
              <a:buFont typeface="Arial" pitchFamily="34" charset="0"/>
              <a:buChar char="•"/>
            </a:pPr>
            <a:r>
              <a:rPr lang="en-IN" dirty="0" smtClean="0"/>
              <a:t>   The advancing monsoon season (June to September)</a:t>
            </a:r>
          </a:p>
          <a:p>
            <a:pPr lvl="0"/>
            <a:endParaRPr lang="en-US" dirty="0" smtClean="0"/>
          </a:p>
          <a:p>
            <a:pPr lvl="0">
              <a:buFont typeface="Arial" pitchFamily="34" charset="0"/>
              <a:buChar char="•"/>
            </a:pPr>
            <a:r>
              <a:rPr lang="en-IN" dirty="0" smtClean="0"/>
              <a:t>   The retreating monsoon season (October and November)</a:t>
            </a:r>
            <a:endParaRPr lang="en-US" dirty="0" smtClean="0"/>
          </a:p>
          <a:p>
            <a:pPr>
              <a:buFont typeface="Arial" pitchFamily="34" charset="0"/>
              <a:buChar char="•"/>
            </a:pPr>
            <a:endParaRPr lang="en-US" dirty="0" smtClean="0"/>
          </a:p>
          <a:p>
            <a:pPr>
              <a:buFont typeface="Arial" pitchFamily="34" charset="0"/>
              <a:buChar char="•"/>
            </a:pPr>
            <a:endParaRPr lang="en-US" dirty="0" smtClean="0">
              <a:latin typeface="Calibri" pitchFamily="34" charset="0"/>
            </a:endParaRPr>
          </a:p>
        </p:txBody>
      </p:sp>
      <p:pic>
        <p:nvPicPr>
          <p:cNvPr id="47106" name="Picture 2" descr="C:\Users\DELL\Desktop\download.jfif"/>
          <p:cNvPicPr>
            <a:picLocks noChangeAspect="1" noChangeArrowheads="1"/>
          </p:cNvPicPr>
          <p:nvPr/>
        </p:nvPicPr>
        <p:blipFill>
          <a:blip r:embed="rId4"/>
          <a:srcRect/>
          <a:stretch>
            <a:fillRect/>
          </a:stretch>
        </p:blipFill>
        <p:spPr bwMode="auto">
          <a:xfrm>
            <a:off x="5403274" y="498763"/>
            <a:ext cx="3336965" cy="3621974"/>
          </a:xfrm>
          <a:prstGeom prst="rect">
            <a:avLst/>
          </a:prstGeom>
          <a:noFill/>
        </p:spPr>
      </p:pic>
    </p:spTree>
    <p:extLst>
      <p:ext uri="{BB962C8B-B14F-4D97-AF65-F5344CB8AC3E}">
        <p14:creationId xmlns="" xmlns:p14="http://schemas.microsoft.com/office/powerpoint/2010/main" val="22495165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 </a:t>
            </a:r>
            <a:endParaRPr lang="en-US" sz="2200" b="1" dirty="0" smtClean="0">
              <a:solidFill>
                <a:schemeClr val="tx1"/>
              </a:solidFill>
              <a:latin typeface="Calibri" pitchFamily="34" charset="0"/>
            </a:endParaRPr>
          </a:p>
          <a:p>
            <a:pPr>
              <a:buSzPts val="2200"/>
            </a:pPr>
            <a:r>
              <a:rPr lang="en-US" sz="1800" dirty="0" smtClean="0"/>
              <a:t>THE COLD WEATHER SEASON (WINTER)</a:t>
            </a:r>
          </a:p>
          <a:p>
            <a:pPr>
              <a:buSzPts val="2200"/>
            </a:pP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2" y="902525"/>
            <a:ext cx="4760904" cy="3539430"/>
          </a:xfrm>
          <a:prstGeom prst="rect">
            <a:avLst/>
          </a:prstGeom>
        </p:spPr>
        <p:txBody>
          <a:bodyPr wrap="square">
            <a:spAutoFit/>
          </a:bodyPr>
          <a:lstStyle/>
          <a:p>
            <a:r>
              <a:rPr lang="en-IN" dirty="0" smtClean="0"/>
              <a:t>In India, winter falls between the months  of December and February. December and January</a:t>
            </a:r>
            <a:endParaRPr lang="en-US" dirty="0" smtClean="0"/>
          </a:p>
          <a:p>
            <a:r>
              <a:rPr lang="en-IN" dirty="0" smtClean="0"/>
              <a:t>are the coldest months. Winter is severe in North India than it is in South.</a:t>
            </a:r>
            <a:endParaRPr lang="en-US" dirty="0" smtClean="0"/>
          </a:p>
          <a:p>
            <a:r>
              <a:rPr lang="en-IN" dirty="0" smtClean="0"/>
              <a:t>The mean temperature in the Northern Plain very low(10-15 degree C). Sometimes the temperature drops to  -45 </a:t>
            </a:r>
            <a:r>
              <a:rPr lang="en-IN" dirty="0" err="1" smtClean="0"/>
              <a:t>degreeC</a:t>
            </a:r>
            <a:r>
              <a:rPr lang="en-IN" dirty="0" smtClean="0"/>
              <a:t> in </a:t>
            </a:r>
            <a:r>
              <a:rPr lang="en-IN" dirty="0" err="1" smtClean="0"/>
              <a:t>Leh</a:t>
            </a:r>
            <a:r>
              <a:rPr lang="en-IN" dirty="0" smtClean="0"/>
              <a:t> and </a:t>
            </a:r>
            <a:r>
              <a:rPr lang="en-IN" dirty="0" err="1" smtClean="0"/>
              <a:t>Ladakh</a:t>
            </a:r>
            <a:r>
              <a:rPr lang="en-IN" dirty="0" smtClean="0"/>
              <a:t> in Jammu and Kashmir. The days are warm, while the nights are cold. In the </a:t>
            </a:r>
            <a:r>
              <a:rPr lang="en-IN" dirty="0" err="1" smtClean="0"/>
              <a:t>Thar</a:t>
            </a:r>
            <a:r>
              <a:rPr lang="en-IN" dirty="0" smtClean="0"/>
              <a:t> Desert, the night temperature falls below 0 degree C in winter.</a:t>
            </a:r>
            <a:endParaRPr lang="en-US" dirty="0" smtClean="0"/>
          </a:p>
          <a:p>
            <a:r>
              <a:rPr lang="en-IN" dirty="0" smtClean="0"/>
              <a:t>The coastal areas of India, hardly experience winter. Here temperatures range between 20 and 25 degree C. In the Andaman and Nicobar islands, for example, the difference between the day and night temperatures(6-7degree C) is hardly felt.</a:t>
            </a:r>
            <a:endParaRPr lang="en-US" dirty="0" smtClean="0"/>
          </a:p>
          <a:p>
            <a:endParaRPr lang="en-US" dirty="0" smtClean="0">
              <a:latin typeface="Calibri" pitchFamily="34" charset="0"/>
            </a:endParaRPr>
          </a:p>
        </p:txBody>
      </p:sp>
      <p:pic>
        <p:nvPicPr>
          <p:cNvPr id="45057" name="Picture 1" descr="C:\Users\DELL\Desktop\download (5).jfif"/>
          <p:cNvPicPr>
            <a:picLocks noChangeAspect="1" noChangeArrowheads="1"/>
          </p:cNvPicPr>
          <p:nvPr/>
        </p:nvPicPr>
        <p:blipFill>
          <a:blip r:embed="rId4"/>
          <a:srcRect/>
          <a:stretch>
            <a:fillRect/>
          </a:stretch>
        </p:blipFill>
        <p:spPr bwMode="auto">
          <a:xfrm>
            <a:off x="5355771" y="676894"/>
            <a:ext cx="3289712" cy="3681349"/>
          </a:xfrm>
          <a:prstGeom prst="rect">
            <a:avLst/>
          </a:prstGeom>
          <a:noFill/>
        </p:spPr>
      </p:pic>
    </p:spTree>
    <p:extLst>
      <p:ext uri="{BB962C8B-B14F-4D97-AF65-F5344CB8AC3E}">
        <p14:creationId xmlns="" xmlns:p14="http://schemas.microsoft.com/office/powerpoint/2010/main" val="22495165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 </a:t>
            </a:r>
            <a:endParaRPr lang="en-US" sz="2200" b="1" dirty="0" smtClean="0">
              <a:solidFill>
                <a:schemeClr val="tx1"/>
              </a:solidFill>
              <a:latin typeface="Calibri" pitchFamily="34" charset="0"/>
            </a:endParaRPr>
          </a:p>
          <a:p>
            <a:pPr>
              <a:buSzPts val="2200"/>
            </a:pPr>
            <a:r>
              <a:rPr lang="en-US" sz="1800" dirty="0" smtClean="0"/>
              <a:t>THE HOT WEATHER SEASON (SUMMER)</a:t>
            </a:r>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2" y="1033153"/>
            <a:ext cx="5259667" cy="3323987"/>
          </a:xfrm>
          <a:prstGeom prst="rect">
            <a:avLst/>
          </a:prstGeom>
        </p:spPr>
        <p:txBody>
          <a:bodyPr wrap="square">
            <a:spAutoFit/>
          </a:bodyPr>
          <a:lstStyle/>
          <a:p>
            <a:pPr>
              <a:buFont typeface="Arial" pitchFamily="34" charset="0"/>
              <a:buChar char="•"/>
            </a:pPr>
            <a:r>
              <a:rPr lang="en-US" dirty="0" smtClean="0"/>
              <a:t>   </a:t>
            </a:r>
            <a:r>
              <a:rPr lang="en-IN" dirty="0" smtClean="0"/>
              <a:t>The hot weather season, or summer, extends from March to May in India.</a:t>
            </a:r>
            <a:endParaRPr lang="en-US" dirty="0" smtClean="0"/>
          </a:p>
          <a:p>
            <a:r>
              <a:rPr lang="en-IN" dirty="0" smtClean="0"/>
              <a:t>In the hot weather season the Sun’s rays or </a:t>
            </a:r>
            <a:r>
              <a:rPr lang="en-IN" dirty="0" err="1" smtClean="0"/>
              <a:t>insolation</a:t>
            </a:r>
            <a:r>
              <a:rPr lang="en-IN" dirty="0" smtClean="0"/>
              <a:t> (incoming solar radiation) falls vertically in this region, causing a sharp increase in atmospheric temperature.</a:t>
            </a:r>
          </a:p>
          <a:p>
            <a:endParaRPr lang="en-US" dirty="0" smtClean="0"/>
          </a:p>
          <a:p>
            <a:pPr>
              <a:buFont typeface="Arial" pitchFamily="34" charset="0"/>
              <a:buChar char="•"/>
            </a:pPr>
            <a:r>
              <a:rPr lang="en-IN" dirty="0" smtClean="0"/>
              <a:t>     During summer the temperature increases from the south to the north.</a:t>
            </a:r>
          </a:p>
          <a:p>
            <a:pPr>
              <a:buFont typeface="Arial" pitchFamily="34" charset="0"/>
              <a:buChar char="•"/>
            </a:pPr>
            <a:r>
              <a:rPr lang="en-IN" dirty="0" smtClean="0"/>
              <a:t> The Deccan Plateau records an average temperature around 38 degree C. The average temperature recorded in the Northern Plains is about 41-43 degree C. In the north-western parts of </a:t>
            </a:r>
            <a:r>
              <a:rPr lang="en-IN" dirty="0" err="1" smtClean="0"/>
              <a:t>Rajastan</a:t>
            </a:r>
            <a:r>
              <a:rPr lang="en-IN" dirty="0" smtClean="0"/>
              <a:t>, in the </a:t>
            </a:r>
            <a:r>
              <a:rPr lang="en-IN" dirty="0" err="1" smtClean="0"/>
              <a:t>Thar</a:t>
            </a:r>
            <a:r>
              <a:rPr lang="en-IN" dirty="0" smtClean="0"/>
              <a:t> it reaches </a:t>
            </a:r>
            <a:r>
              <a:rPr lang="en-IN" dirty="0" err="1" smtClean="0"/>
              <a:t>upto</a:t>
            </a:r>
            <a:r>
              <a:rPr lang="en-IN" dirty="0" smtClean="0"/>
              <a:t> 55 degree C.</a:t>
            </a:r>
            <a:endParaRPr lang="en-US" dirty="0" smtClean="0"/>
          </a:p>
          <a:p>
            <a:pPr>
              <a:buFont typeface="Arial" pitchFamily="34" charset="0"/>
              <a:buChar char="•"/>
            </a:pPr>
            <a:r>
              <a:rPr lang="en-IN" dirty="0" smtClean="0"/>
              <a:t>    Strong hot and dry winds, called as loo, blow during the day in the Northern Plains and in the north-western parts of India. </a:t>
            </a:r>
            <a:endParaRPr lang="en-US" dirty="0" smtClean="0"/>
          </a:p>
          <a:p>
            <a:pPr lvl="0">
              <a:buFont typeface="Arial" pitchFamily="34" charset="0"/>
              <a:buChar char="•"/>
            </a:pPr>
            <a:endParaRPr lang="en-US" dirty="0" smtClean="0">
              <a:latin typeface="Calibri" pitchFamily="34" charset="0"/>
            </a:endParaRPr>
          </a:p>
        </p:txBody>
      </p:sp>
      <p:pic>
        <p:nvPicPr>
          <p:cNvPr id="43012" name="Picture 4" descr="C:\Users\DELL\Desktop\images.jfif"/>
          <p:cNvPicPr>
            <a:picLocks noChangeAspect="1" noChangeArrowheads="1"/>
          </p:cNvPicPr>
          <p:nvPr/>
        </p:nvPicPr>
        <p:blipFill>
          <a:blip r:embed="rId4"/>
          <a:srcRect/>
          <a:stretch>
            <a:fillRect/>
          </a:stretch>
        </p:blipFill>
        <p:spPr bwMode="auto">
          <a:xfrm>
            <a:off x="5581404" y="451262"/>
            <a:ext cx="3420092" cy="3764477"/>
          </a:xfrm>
          <a:prstGeom prst="rect">
            <a:avLst/>
          </a:prstGeom>
          <a:noFill/>
        </p:spPr>
      </p:pic>
    </p:spTree>
    <p:extLst>
      <p:ext uri="{BB962C8B-B14F-4D97-AF65-F5344CB8AC3E}">
        <p14:creationId xmlns="" xmlns:p14="http://schemas.microsoft.com/office/powerpoint/2010/main" val="22495165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INDIA - CLIMATE</a:t>
            </a:r>
            <a:endParaRPr lang="en-US" sz="2200" b="1" dirty="0" smtClean="0">
              <a:solidFill>
                <a:schemeClr val="tx1"/>
              </a:solidFill>
              <a:latin typeface="Calibri" pitchFamily="34" charset="0"/>
            </a:endParaRPr>
          </a:p>
          <a:p>
            <a:pPr>
              <a:buSzPts val="2200"/>
            </a:pPr>
            <a:r>
              <a:rPr lang="en-US" sz="1800" dirty="0" smtClean="0"/>
              <a:t>QUESTIONS </a:t>
            </a:r>
          </a:p>
          <a:p>
            <a:pPr>
              <a:buSzPts val="2200"/>
            </a:pP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068779"/>
            <a:ext cx="8323501" cy="3108543"/>
          </a:xfrm>
          <a:prstGeom prst="rect">
            <a:avLst/>
          </a:prstGeom>
        </p:spPr>
        <p:txBody>
          <a:bodyPr wrap="square">
            <a:spAutoFit/>
          </a:bodyPr>
          <a:lstStyle/>
          <a:p>
            <a:pPr lvl="0"/>
            <a:r>
              <a:rPr lang="en-US" dirty="0" smtClean="0"/>
              <a:t> Q1.Name four major seasons in India. </a:t>
            </a:r>
            <a:endParaRPr lang="en-IN" dirty="0" smtClean="0">
              <a:latin typeface="Calibri" pitchFamily="34" charset="0"/>
            </a:endParaRPr>
          </a:p>
          <a:p>
            <a:pPr lvl="0"/>
            <a:r>
              <a:rPr lang="en-IN" dirty="0" smtClean="0">
                <a:latin typeface="Calibri" pitchFamily="34" charset="0"/>
              </a:rPr>
              <a:t>Q2.What is the mean temperature in the Northern Plains during winter season?</a:t>
            </a:r>
          </a:p>
          <a:p>
            <a:pPr lvl="0"/>
            <a:r>
              <a:rPr lang="en-IN" dirty="0" smtClean="0">
                <a:latin typeface="Calibri" pitchFamily="34" charset="0"/>
              </a:rPr>
              <a:t>Q3.Define the term ‘Loo’.</a:t>
            </a:r>
          </a:p>
          <a:p>
            <a:pPr lvl="0"/>
            <a:r>
              <a:rPr lang="en-IN" dirty="0" smtClean="0">
                <a:latin typeface="Calibri" pitchFamily="34" charset="0"/>
              </a:rPr>
              <a:t>Q4. Which part of India experiences cold waves?</a:t>
            </a:r>
          </a:p>
          <a:p>
            <a:pPr lvl="0"/>
            <a:r>
              <a:rPr lang="en-IN" dirty="0" smtClean="0">
                <a:latin typeface="Calibri" pitchFamily="34" charset="0"/>
              </a:rPr>
              <a:t>Q5. To which climatic region does  India belong?</a:t>
            </a:r>
          </a:p>
          <a:p>
            <a:pPr lvl="0"/>
            <a:r>
              <a:rPr lang="en-IN" dirty="0" smtClean="0">
                <a:latin typeface="Calibri" pitchFamily="34" charset="0"/>
              </a:rPr>
              <a:t>Q6.Write a note on cold weather season.</a:t>
            </a:r>
          </a:p>
          <a:p>
            <a:pPr>
              <a:buFont typeface="Arial" pitchFamily="34" charset="0"/>
              <a:buChar char="•"/>
            </a:pPr>
            <a:r>
              <a:rPr lang="en-IN" dirty="0" err="1" smtClean="0">
                <a:latin typeface="Calibri" pitchFamily="34" charset="0"/>
              </a:rPr>
              <a:t>Ans</a:t>
            </a:r>
            <a:r>
              <a:rPr lang="en-IN" dirty="0" smtClean="0">
                <a:latin typeface="Calibri" pitchFamily="34" charset="0"/>
              </a:rPr>
              <a:t>:    </a:t>
            </a:r>
            <a:r>
              <a:rPr lang="en-IN" dirty="0" smtClean="0"/>
              <a:t>In India, winter falls between the months  of December and February. December and January</a:t>
            </a:r>
            <a:endParaRPr lang="en-US" dirty="0" smtClean="0"/>
          </a:p>
          <a:p>
            <a:r>
              <a:rPr lang="en-IN" dirty="0" smtClean="0"/>
              <a:t>are the coldest months.</a:t>
            </a:r>
          </a:p>
          <a:p>
            <a:pPr>
              <a:buFont typeface="Arial" pitchFamily="34" charset="0"/>
              <a:buChar char="•"/>
            </a:pPr>
            <a:r>
              <a:rPr lang="en-IN" dirty="0" smtClean="0"/>
              <a:t>   Winter is severe in North India than it is in South.</a:t>
            </a:r>
          </a:p>
          <a:p>
            <a:pPr>
              <a:buFont typeface="Arial" pitchFamily="34" charset="0"/>
              <a:buChar char="•"/>
            </a:pPr>
            <a:r>
              <a:rPr lang="en-IN" dirty="0" smtClean="0"/>
              <a:t>  The mean temperature in the Northern Plain very low(10-15 degree C). The Northern Plains also experience cold waves.</a:t>
            </a:r>
          </a:p>
          <a:p>
            <a:pPr>
              <a:buFont typeface="Arial" pitchFamily="34" charset="0"/>
              <a:buChar char="•"/>
            </a:pPr>
            <a:r>
              <a:rPr lang="en-IN" dirty="0" smtClean="0"/>
              <a:t>  The costal areas of India hardly experience winter.</a:t>
            </a:r>
          </a:p>
          <a:p>
            <a:pPr>
              <a:buFont typeface="Arial" pitchFamily="34" charset="0"/>
              <a:buChar char="•"/>
            </a:pPr>
            <a:r>
              <a:rPr lang="en-IN" dirty="0" smtClean="0"/>
              <a:t>  Parts of North India and Tamil Nadu experience rainfall during winter months.</a:t>
            </a:r>
            <a:endParaRPr lang="en-US" dirty="0" smtClean="0"/>
          </a:p>
          <a:p>
            <a:pPr lvl="0"/>
            <a:r>
              <a:rPr lang="en-IN" dirty="0" smtClean="0">
                <a:latin typeface="Calibri" pitchFamily="34" charset="0"/>
              </a:rPr>
              <a:t> </a:t>
            </a:r>
            <a:endParaRPr lang="en-US" dirty="0" smtClean="0">
              <a:latin typeface="Calibri" pitchFamily="34" charset="0"/>
            </a:endParaRPr>
          </a:p>
        </p:txBody>
      </p:sp>
    </p:spTree>
    <p:extLst>
      <p:ext uri="{BB962C8B-B14F-4D97-AF65-F5344CB8AC3E}">
        <p14:creationId xmlns="" xmlns:p14="http://schemas.microsoft.com/office/powerpoint/2010/main" val="22495165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INDIA- CLIMATE</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(GEOGRAPHY)</a:t>
            </a:r>
            <a:endParaRPr b="1" dirty="0"/>
          </a:p>
          <a:p>
            <a:pPr marL="0" lvl="0" indent="0" algn="l" rtl="0">
              <a:spcBef>
                <a:spcPts val="0"/>
              </a:spcBef>
              <a:spcAft>
                <a:spcPts val="0"/>
              </a:spcAft>
              <a:buNone/>
            </a:pPr>
            <a:r>
              <a:rPr lang="en" b="1" dirty="0"/>
              <a:t>CHAPTER NUMBER</a:t>
            </a:r>
            <a:r>
              <a:rPr lang="en" b="1" dirty="0" smtClean="0"/>
              <a:t>: 9  PERIOD-3</a:t>
            </a:r>
            <a:endParaRPr b="1" dirty="0"/>
          </a:p>
          <a:p>
            <a:pPr lvl="0"/>
            <a:r>
              <a:rPr lang="en" b="1" dirty="0"/>
              <a:t>CHAPTER NAME </a:t>
            </a:r>
            <a:r>
              <a:rPr lang="en" b="1" dirty="0" smtClean="0"/>
              <a:t>:  INDIA -CLIMATE</a:t>
            </a:r>
            <a:endParaRPr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0"/>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INDIA -CLIMATE</a:t>
            </a:r>
            <a:endParaRPr lang="en-US" sz="2200" b="1" dirty="0" smtClean="0">
              <a:solidFill>
                <a:schemeClr val="tx1"/>
              </a:solidFill>
              <a:latin typeface="Calibri" pitchFamily="34" charset="0"/>
            </a:endParaRPr>
          </a:p>
          <a:p>
            <a:pPr>
              <a:buSzPts val="2200"/>
            </a:pPr>
            <a:r>
              <a:rPr lang="en-US" sz="1800" dirty="0" smtClean="0"/>
              <a:t> THE SOUTH-WEST MONSOON SEASON</a:t>
            </a:r>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0" y="1084886"/>
            <a:ext cx="5118265"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45487" y="843148"/>
            <a:ext cx="4855905" cy="3877985"/>
          </a:xfrm>
          <a:prstGeom prst="rect">
            <a:avLst/>
          </a:prstGeom>
        </p:spPr>
        <p:txBody>
          <a:bodyPr wrap="square">
            <a:spAutoFit/>
          </a:bodyPr>
          <a:lstStyle/>
          <a:p>
            <a:pPr marL="457200" indent="-457200">
              <a:spcAft>
                <a:spcPts val="1200"/>
              </a:spcAft>
              <a:buFont typeface="Arial" pitchFamily="34" charset="0"/>
              <a:buChar char="•"/>
            </a:pPr>
            <a:r>
              <a:rPr lang="en-IN" dirty="0" smtClean="0"/>
              <a:t>The south- west monsoon season, or the advancing monsoon season, lasts from June to September. </a:t>
            </a:r>
          </a:p>
          <a:p>
            <a:pPr marL="457200" indent="-457200">
              <a:spcAft>
                <a:spcPts val="1200"/>
              </a:spcAft>
              <a:buFont typeface="Arial" pitchFamily="34" charset="0"/>
              <a:buChar char="•"/>
            </a:pPr>
            <a:r>
              <a:rPr lang="en-IN" dirty="0" smtClean="0"/>
              <a:t>The intense heat of summer causes the development of a powerful low pressure through over the north-western parts of the Indian subcontinent.</a:t>
            </a:r>
          </a:p>
          <a:p>
            <a:pPr marL="457200" indent="-457200">
              <a:spcAft>
                <a:spcPts val="1200"/>
              </a:spcAft>
              <a:buFont typeface="Arial" pitchFamily="34" charset="0"/>
              <a:buChar char="•"/>
            </a:pPr>
            <a:r>
              <a:rPr lang="en-IN" dirty="0" smtClean="0"/>
              <a:t> Winds originating from a high –pressure area  </a:t>
            </a:r>
            <a:r>
              <a:rPr lang="en-IN" dirty="0" err="1" smtClean="0"/>
              <a:t>centered</a:t>
            </a:r>
            <a:r>
              <a:rPr lang="en-IN" dirty="0" smtClean="0"/>
              <a:t> over the southern Indian Ocean are drawn to the low pressure trough  in the north. </a:t>
            </a:r>
          </a:p>
          <a:p>
            <a:pPr marL="457200" indent="-457200">
              <a:spcAft>
                <a:spcPts val="1200"/>
              </a:spcAft>
              <a:buFont typeface="Arial" pitchFamily="34" charset="0"/>
              <a:buChar char="•"/>
            </a:pPr>
            <a:r>
              <a:rPr lang="en-IN" dirty="0" smtClean="0"/>
              <a:t>Since the winds originate over the sea, they absorb an enormous amount of moisture as they blow across the sea. </a:t>
            </a:r>
          </a:p>
          <a:p>
            <a:pPr marL="457200" indent="-457200">
              <a:spcAft>
                <a:spcPts val="1200"/>
              </a:spcAft>
              <a:buFont typeface="Arial" pitchFamily="34" charset="0"/>
              <a:buChar char="•"/>
            </a:pPr>
            <a:r>
              <a:rPr lang="en-IN" dirty="0" smtClean="0"/>
              <a:t>These moisture laden winds cross the equator and approach the Indian landmass from the south-west.</a:t>
            </a:r>
            <a:endParaRPr lang="en-US" dirty="0" smtClean="0"/>
          </a:p>
          <a:p>
            <a:pPr marL="457200" indent="-457200">
              <a:spcAft>
                <a:spcPts val="1200"/>
              </a:spcAft>
            </a:pPr>
            <a:endParaRPr lang="en-US" dirty="0" smtClean="0">
              <a:latin typeface="Calibri" pitchFamily="34" charset="0"/>
            </a:endParaRPr>
          </a:p>
        </p:txBody>
      </p:sp>
      <p:pic>
        <p:nvPicPr>
          <p:cNvPr id="1027" name="Picture 3" descr="C:\Users\DELL\Desktop\download (1).jfif"/>
          <p:cNvPicPr>
            <a:picLocks noChangeAspect="1" noChangeArrowheads="1"/>
          </p:cNvPicPr>
          <p:nvPr/>
        </p:nvPicPr>
        <p:blipFill>
          <a:blip r:embed="rId4"/>
          <a:srcRect/>
          <a:stretch>
            <a:fillRect/>
          </a:stretch>
        </p:blipFill>
        <p:spPr bwMode="auto">
          <a:xfrm>
            <a:off x="5379523" y="486887"/>
            <a:ext cx="3313216" cy="3788229"/>
          </a:xfrm>
          <a:prstGeom prst="rect">
            <a:avLst/>
          </a:prstGeom>
          <a:noFill/>
        </p:spPr>
      </p:pic>
    </p:spTree>
    <p:extLst>
      <p:ext uri="{BB962C8B-B14F-4D97-AF65-F5344CB8AC3E}">
        <p14:creationId xmlns="" xmlns:p14="http://schemas.microsoft.com/office/powerpoint/2010/main" val="12832931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0"/>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a:t>
            </a:r>
            <a:endParaRPr lang="en-US" sz="2200" b="1" dirty="0" smtClean="0">
              <a:solidFill>
                <a:schemeClr val="tx1"/>
              </a:solidFill>
              <a:latin typeface="Calibri" pitchFamily="34" charset="0"/>
            </a:endParaRPr>
          </a:p>
          <a:p>
            <a:pPr>
              <a:buSzPts val="2200"/>
            </a:pPr>
            <a:r>
              <a:rPr lang="en-US" sz="1800" dirty="0" smtClean="0"/>
              <a:t> ONSET OF THE MONSOON IN INDIA</a:t>
            </a:r>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0" y="1084886"/>
            <a:ext cx="5118265"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2" y="855024"/>
            <a:ext cx="4891531" cy="3693319"/>
          </a:xfrm>
          <a:prstGeom prst="rect">
            <a:avLst/>
          </a:prstGeom>
        </p:spPr>
        <p:txBody>
          <a:bodyPr wrap="square">
            <a:spAutoFit/>
          </a:bodyPr>
          <a:lstStyle/>
          <a:p>
            <a:pPr>
              <a:buFont typeface="Arial" pitchFamily="34" charset="0"/>
              <a:buChar char="•"/>
            </a:pPr>
            <a:r>
              <a:rPr lang="en-IN" dirty="0" smtClean="0"/>
              <a:t>   As it hits the Indian landmass, the south-west monsoon breaks up into two distinct streams—one, the Arabian Sea branch, enters India from the Arabian Sea and the other, the Bay of Bengal branch, enters India from the Bay of Bengal. </a:t>
            </a:r>
          </a:p>
          <a:p>
            <a:pPr>
              <a:buFont typeface="Arial" pitchFamily="34" charset="0"/>
              <a:buChar char="•"/>
            </a:pPr>
            <a:r>
              <a:rPr lang="en-IN" dirty="0" smtClean="0"/>
              <a:t>   The onset of the south-west monsoon occurs each year around the first week of June.</a:t>
            </a:r>
          </a:p>
          <a:p>
            <a:pPr>
              <a:buFont typeface="Arial" pitchFamily="34" charset="0"/>
              <a:buChar char="•"/>
            </a:pPr>
            <a:r>
              <a:rPr lang="en-IN" dirty="0" smtClean="0"/>
              <a:t>  The monsoon advances to the north and by 15 July, the entire country comes under the spell of the monsoon.</a:t>
            </a:r>
            <a:endParaRPr lang="en-US" dirty="0" smtClean="0"/>
          </a:p>
          <a:p>
            <a:pPr>
              <a:buFont typeface="Arial" pitchFamily="34" charset="0"/>
              <a:buChar char="•"/>
            </a:pPr>
            <a:r>
              <a:rPr lang="en-IN" dirty="0" smtClean="0"/>
              <a:t>   The Arabian Sea branch hits the Western Ghats and gives heavy rainfall to the coastal areas of Kerala, Karnataka and Maharashtra. </a:t>
            </a:r>
          </a:p>
          <a:p>
            <a:pPr>
              <a:buFont typeface="Arial" pitchFamily="34" charset="0"/>
              <a:buChar char="•"/>
            </a:pPr>
            <a:r>
              <a:rPr lang="en-IN" dirty="0" smtClean="0"/>
              <a:t>   The amount of rainfall keeps decreasing as the monsoon winds reach the interior parts of the subcontinent.</a:t>
            </a:r>
            <a:endParaRPr lang="en-US" dirty="0" smtClean="0"/>
          </a:p>
          <a:p>
            <a:pPr marL="457200" indent="-457200">
              <a:spcAft>
                <a:spcPts val="1200"/>
              </a:spcAft>
              <a:buFont typeface="Arial" pitchFamily="34" charset="0"/>
              <a:buChar char="•"/>
            </a:pPr>
            <a:endParaRPr lang="en-US" dirty="0" smtClean="0"/>
          </a:p>
          <a:p>
            <a:pPr marL="457200" indent="-457200">
              <a:spcAft>
                <a:spcPts val="1200"/>
              </a:spcAft>
              <a:buFont typeface="Arial" pitchFamily="34" charset="0"/>
              <a:buChar char="•"/>
            </a:pPr>
            <a:endParaRPr lang="en-US" dirty="0" smtClean="0">
              <a:latin typeface="Calibri" pitchFamily="34" charset="0"/>
            </a:endParaRPr>
          </a:p>
        </p:txBody>
      </p:sp>
      <p:pic>
        <p:nvPicPr>
          <p:cNvPr id="7" name="Picture 2" descr="C:\Users\DELL\Desktop\download (2).jfif"/>
          <p:cNvPicPr>
            <a:picLocks noChangeAspect="1" noChangeArrowheads="1"/>
          </p:cNvPicPr>
          <p:nvPr/>
        </p:nvPicPr>
        <p:blipFill>
          <a:blip r:embed="rId4"/>
          <a:srcRect/>
          <a:stretch>
            <a:fillRect/>
          </a:stretch>
        </p:blipFill>
        <p:spPr bwMode="auto">
          <a:xfrm>
            <a:off x="5522026" y="581890"/>
            <a:ext cx="3408218" cy="3574473"/>
          </a:xfrm>
          <a:prstGeom prst="rect">
            <a:avLst/>
          </a:prstGeom>
          <a:noFill/>
        </p:spPr>
      </p:pic>
    </p:spTree>
    <p:extLst>
      <p:ext uri="{BB962C8B-B14F-4D97-AF65-F5344CB8AC3E}">
        <p14:creationId xmlns="" xmlns:p14="http://schemas.microsoft.com/office/powerpoint/2010/main" val="12832931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0"/>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a:t>
            </a:r>
            <a:endParaRPr lang="en-US" sz="2200" b="1" dirty="0" smtClean="0">
              <a:solidFill>
                <a:schemeClr val="tx1"/>
              </a:solidFill>
              <a:latin typeface="Calibri" pitchFamily="34" charset="0"/>
            </a:endParaRPr>
          </a:p>
          <a:p>
            <a:pPr>
              <a:buSzPts val="2200"/>
            </a:pPr>
            <a:r>
              <a:rPr lang="en-US" sz="1800" dirty="0" smtClean="0"/>
              <a:t> ONSET OF THE MONSOON IN INDIA</a:t>
            </a:r>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0" y="1084886"/>
            <a:ext cx="5118265"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3" y="855024"/>
            <a:ext cx="4986533" cy="3539430"/>
          </a:xfrm>
          <a:prstGeom prst="rect">
            <a:avLst/>
          </a:prstGeom>
        </p:spPr>
        <p:txBody>
          <a:bodyPr wrap="square">
            <a:spAutoFit/>
          </a:bodyPr>
          <a:lstStyle/>
          <a:p>
            <a:pPr>
              <a:buFont typeface="Arial" pitchFamily="34" charset="0"/>
              <a:buChar char="•"/>
            </a:pPr>
            <a:r>
              <a:rPr lang="en-IN" dirty="0" smtClean="0"/>
              <a:t>The Bay of Bengal branch travels north till it hits the Himalayas. It causes heavy rainfall in the eastern and north-eastern states of India, like Assam, Meghalaya, Arunachal Pradesh, West Bengal and </a:t>
            </a:r>
            <a:r>
              <a:rPr lang="en-IN" dirty="0" err="1" smtClean="0"/>
              <a:t>Odisha</a:t>
            </a:r>
            <a:r>
              <a:rPr lang="en-IN" dirty="0" smtClean="0"/>
              <a:t>.</a:t>
            </a:r>
          </a:p>
          <a:p>
            <a:pPr>
              <a:buFont typeface="Arial" pitchFamily="34" charset="0"/>
              <a:buChar char="•"/>
            </a:pPr>
            <a:r>
              <a:rPr lang="en-IN" dirty="0" smtClean="0"/>
              <a:t> </a:t>
            </a:r>
          </a:p>
          <a:p>
            <a:pPr>
              <a:buFont typeface="Arial" pitchFamily="34" charset="0"/>
              <a:buChar char="•"/>
            </a:pPr>
            <a:r>
              <a:rPr lang="en-IN" dirty="0" smtClean="0"/>
              <a:t>The rainfall goes on decreasing as the monsoon winds travel westwards into India.</a:t>
            </a:r>
          </a:p>
          <a:p>
            <a:pPr>
              <a:buFont typeface="Arial" pitchFamily="34" charset="0"/>
              <a:buChar char="•"/>
            </a:pPr>
            <a:endParaRPr lang="en-US" dirty="0" smtClean="0"/>
          </a:p>
          <a:p>
            <a:pPr>
              <a:buFont typeface="Arial" pitchFamily="34" charset="0"/>
              <a:buChar char="•"/>
            </a:pPr>
            <a:r>
              <a:rPr lang="en-IN" dirty="0" smtClean="0"/>
              <a:t>  In the northern parts of India the amount of rainfall decreases from east to west.</a:t>
            </a:r>
          </a:p>
          <a:p>
            <a:pPr>
              <a:buFont typeface="Arial" pitchFamily="34" charset="0"/>
              <a:buChar char="•"/>
            </a:pPr>
            <a:endParaRPr lang="en-IN" dirty="0" smtClean="0"/>
          </a:p>
          <a:p>
            <a:pPr>
              <a:buFont typeface="Arial" pitchFamily="34" charset="0"/>
              <a:buChar char="•"/>
            </a:pPr>
            <a:r>
              <a:rPr lang="en-IN" dirty="0" smtClean="0"/>
              <a:t> </a:t>
            </a:r>
            <a:r>
              <a:rPr lang="en-IN" dirty="0" err="1" smtClean="0"/>
              <a:t>Mawsynram</a:t>
            </a:r>
            <a:r>
              <a:rPr lang="en-IN" dirty="0" smtClean="0"/>
              <a:t>,  in the state of Meghalaya, gets the highest  rainfall in the world. </a:t>
            </a:r>
            <a:r>
              <a:rPr lang="en-IN" dirty="0" err="1" smtClean="0"/>
              <a:t>Cherrapunji</a:t>
            </a:r>
            <a:r>
              <a:rPr lang="en-IN" dirty="0" smtClean="0"/>
              <a:t>, which is 16 km east of </a:t>
            </a:r>
            <a:r>
              <a:rPr lang="en-IN" dirty="0" err="1" smtClean="0"/>
              <a:t>Mawsynram</a:t>
            </a:r>
            <a:r>
              <a:rPr lang="en-IN" dirty="0" smtClean="0"/>
              <a:t>, also experiences very heavy rainfall.</a:t>
            </a:r>
            <a:endParaRPr lang="en-US" dirty="0" smtClean="0"/>
          </a:p>
          <a:p>
            <a:endParaRPr lang="en-US" dirty="0" smtClean="0"/>
          </a:p>
          <a:p>
            <a:pPr marL="457200" indent="-457200">
              <a:spcAft>
                <a:spcPts val="1200"/>
              </a:spcAft>
              <a:buFont typeface="Arial" pitchFamily="34" charset="0"/>
              <a:buChar char="•"/>
            </a:pPr>
            <a:endParaRPr lang="en-US" dirty="0" smtClean="0">
              <a:latin typeface="Calibri" pitchFamily="34" charset="0"/>
            </a:endParaRPr>
          </a:p>
        </p:txBody>
      </p:sp>
      <p:pic>
        <p:nvPicPr>
          <p:cNvPr id="3074" name="Picture 2" descr="C:\Users\DELL\Desktop\images.jfif"/>
          <p:cNvPicPr>
            <a:picLocks noChangeAspect="1" noChangeArrowheads="1"/>
          </p:cNvPicPr>
          <p:nvPr/>
        </p:nvPicPr>
        <p:blipFill>
          <a:blip r:embed="rId4"/>
          <a:srcRect/>
          <a:stretch>
            <a:fillRect/>
          </a:stretch>
        </p:blipFill>
        <p:spPr bwMode="auto">
          <a:xfrm>
            <a:off x="5771408" y="985652"/>
            <a:ext cx="2826327" cy="3123210"/>
          </a:xfrm>
          <a:prstGeom prst="rect">
            <a:avLst/>
          </a:prstGeom>
          <a:noFill/>
        </p:spPr>
      </p:pic>
    </p:spTree>
    <p:extLst>
      <p:ext uri="{BB962C8B-B14F-4D97-AF65-F5344CB8AC3E}">
        <p14:creationId xmlns="" xmlns:p14="http://schemas.microsoft.com/office/powerpoint/2010/main" val="12832931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0"/>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a:t>
            </a:r>
            <a:endParaRPr lang="en-US" sz="2200" b="1" dirty="0" smtClean="0">
              <a:solidFill>
                <a:schemeClr val="tx1"/>
              </a:solidFill>
              <a:latin typeface="Calibri" pitchFamily="34" charset="0"/>
            </a:endParaRPr>
          </a:p>
          <a:p>
            <a:pPr>
              <a:buSzPts val="2200"/>
            </a:pPr>
            <a:r>
              <a:rPr lang="en-US" sz="1800" dirty="0" smtClean="0"/>
              <a:t> QUESTIONS AND ANSWERS</a:t>
            </a:r>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0" y="1084886"/>
            <a:ext cx="5118265"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2" y="831272"/>
            <a:ext cx="8394752" cy="2462213"/>
          </a:xfrm>
          <a:prstGeom prst="rect">
            <a:avLst/>
          </a:prstGeom>
        </p:spPr>
        <p:txBody>
          <a:bodyPr wrap="square">
            <a:spAutoFit/>
          </a:bodyPr>
          <a:lstStyle/>
          <a:p>
            <a:pPr fontAlgn="base"/>
            <a:r>
              <a:rPr lang="en-US" dirty="0" smtClean="0"/>
              <a:t>Q1. What are the two distinct streams of the south- west monsoon?</a:t>
            </a:r>
          </a:p>
          <a:p>
            <a:pPr fontAlgn="base"/>
            <a:endParaRPr lang="en-US" dirty="0" smtClean="0"/>
          </a:p>
          <a:p>
            <a:pPr fontAlgn="base"/>
            <a:r>
              <a:rPr lang="en-US" dirty="0" smtClean="0"/>
              <a:t>Q2.When do the  entire country ( India) comes under the spell of the monsoon?</a:t>
            </a:r>
          </a:p>
          <a:p>
            <a:pPr fontAlgn="base"/>
            <a:endParaRPr lang="en-US" dirty="0" smtClean="0"/>
          </a:p>
          <a:p>
            <a:pPr fontAlgn="base"/>
            <a:r>
              <a:rPr lang="en-US" dirty="0" smtClean="0"/>
              <a:t>Q3.Which place in India receives more rainfall?</a:t>
            </a:r>
          </a:p>
          <a:p>
            <a:pPr fontAlgn="base"/>
            <a:endParaRPr lang="en-US" dirty="0" smtClean="0"/>
          </a:p>
          <a:p>
            <a:pPr fontAlgn="base"/>
            <a:r>
              <a:rPr lang="en-US" dirty="0" smtClean="0"/>
              <a:t>Q4. Name the north-eastern states of India where heavy rainfall causes during the onset of  the monsoon in India.</a:t>
            </a:r>
          </a:p>
          <a:p>
            <a:pPr fontAlgn="base"/>
            <a:endParaRPr lang="en-US" dirty="0" smtClean="0"/>
          </a:p>
          <a:p>
            <a:pPr fontAlgn="base"/>
            <a:r>
              <a:rPr lang="en-IN" dirty="0" smtClean="0"/>
              <a:t>Q5. What is a cyclone? How are cyclones formed? </a:t>
            </a:r>
            <a:endParaRPr lang="en-US" dirty="0" smtClean="0"/>
          </a:p>
          <a:p>
            <a:pPr marL="457200" indent="-457200">
              <a:spcAft>
                <a:spcPts val="1200"/>
              </a:spcAft>
              <a:buFont typeface="Arial" pitchFamily="34" charset="0"/>
              <a:buChar char="•"/>
            </a:pPr>
            <a:endParaRPr lang="en-US" dirty="0" smtClean="0">
              <a:latin typeface="Calibri" pitchFamily="34" charset="0"/>
            </a:endParaRPr>
          </a:p>
        </p:txBody>
      </p:sp>
    </p:spTree>
    <p:extLst>
      <p:ext uri="{BB962C8B-B14F-4D97-AF65-F5344CB8AC3E}">
        <p14:creationId xmlns="" xmlns:p14="http://schemas.microsoft.com/office/powerpoint/2010/main" val="12832931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LEARNING OBJECTIVES</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240208"/>
            <a:ext cx="7062951" cy="3262432"/>
          </a:xfrm>
          <a:prstGeom prst="rect">
            <a:avLst/>
          </a:prstGeom>
        </p:spPr>
        <p:txBody>
          <a:bodyPr wrap="square">
            <a:spAutoFit/>
          </a:bodyPr>
          <a:lstStyle/>
          <a:p>
            <a:pPr marL="457200" indent="-457200">
              <a:spcAft>
                <a:spcPts val="1200"/>
              </a:spcAft>
              <a:buFont typeface="Arial" pitchFamily="34" charset="0"/>
              <a:buChar char="•"/>
            </a:pPr>
            <a:r>
              <a:rPr lang="en-IN" dirty="0" smtClean="0">
                <a:latin typeface="Calibri" pitchFamily="34" charset="0"/>
              </a:rPr>
              <a:t>Weather</a:t>
            </a:r>
          </a:p>
          <a:p>
            <a:pPr marL="457200" indent="-457200">
              <a:spcAft>
                <a:spcPts val="1200"/>
              </a:spcAft>
              <a:buFont typeface="Arial" pitchFamily="34" charset="0"/>
              <a:buChar char="•"/>
            </a:pPr>
            <a:r>
              <a:rPr lang="en-IN" dirty="0" smtClean="0">
                <a:latin typeface="Calibri" pitchFamily="34" charset="0"/>
              </a:rPr>
              <a:t>Climate</a:t>
            </a:r>
          </a:p>
          <a:p>
            <a:pPr marL="457200" indent="-457200">
              <a:spcAft>
                <a:spcPts val="1200"/>
              </a:spcAft>
              <a:buFont typeface="Arial" pitchFamily="34" charset="0"/>
              <a:buChar char="•"/>
            </a:pPr>
            <a:r>
              <a:rPr lang="en-IN" dirty="0" smtClean="0">
                <a:latin typeface="Calibri" pitchFamily="34" charset="0"/>
              </a:rPr>
              <a:t>Factors affecting the Climate</a:t>
            </a:r>
          </a:p>
          <a:p>
            <a:pPr marL="457200" indent="-457200">
              <a:spcAft>
                <a:spcPts val="1200"/>
              </a:spcAft>
              <a:buFont typeface="Arial" pitchFamily="34" charset="0"/>
              <a:buChar char="•"/>
            </a:pPr>
            <a:r>
              <a:rPr lang="en-IN" dirty="0" smtClean="0">
                <a:latin typeface="Calibri" pitchFamily="34" charset="0"/>
              </a:rPr>
              <a:t>Climate of  India</a:t>
            </a:r>
          </a:p>
          <a:p>
            <a:pPr marL="457200" indent="-457200">
              <a:spcAft>
                <a:spcPts val="1200"/>
              </a:spcAft>
              <a:buFont typeface="Arial" pitchFamily="34" charset="0"/>
              <a:buChar char="•"/>
            </a:pPr>
            <a:r>
              <a:rPr lang="en-IN" dirty="0" smtClean="0">
                <a:latin typeface="Calibri" pitchFamily="34" charset="0"/>
              </a:rPr>
              <a:t>The Seasons:</a:t>
            </a:r>
          </a:p>
          <a:p>
            <a:pPr marL="457200" indent="-457200">
              <a:spcAft>
                <a:spcPts val="1200"/>
              </a:spcAft>
              <a:buFont typeface="Arial" pitchFamily="34" charset="0"/>
              <a:buChar char="•"/>
            </a:pPr>
            <a:r>
              <a:rPr lang="en-IN" dirty="0" smtClean="0">
                <a:latin typeface="Calibri" pitchFamily="34" charset="0"/>
              </a:rPr>
              <a:t>The Winter Season</a:t>
            </a:r>
          </a:p>
          <a:p>
            <a:pPr marL="457200" indent="-457200">
              <a:spcAft>
                <a:spcPts val="1200"/>
              </a:spcAft>
              <a:buFont typeface="Arial" pitchFamily="34" charset="0"/>
              <a:buChar char="•"/>
            </a:pPr>
            <a:r>
              <a:rPr lang="en-IN" dirty="0" smtClean="0">
                <a:latin typeface="Calibri" pitchFamily="34" charset="0"/>
              </a:rPr>
              <a:t>The Summer Season</a:t>
            </a:r>
          </a:p>
          <a:p>
            <a:pPr marL="457200" indent="-457200">
              <a:spcAft>
                <a:spcPts val="1200"/>
              </a:spcAft>
              <a:buFont typeface="Arial" pitchFamily="34" charset="0"/>
              <a:buChar char="•"/>
            </a:pPr>
            <a:r>
              <a:rPr lang="en-IN" dirty="0" smtClean="0">
                <a:latin typeface="Calibri" pitchFamily="34" charset="0"/>
              </a:rPr>
              <a:t>The monsoon Season</a:t>
            </a:r>
          </a:p>
          <a:p>
            <a:pPr marL="457200" indent="-457200">
              <a:spcAft>
                <a:spcPts val="1200"/>
              </a:spcAft>
              <a:buFont typeface="Arial" pitchFamily="34" charset="0"/>
              <a:buChar char="•"/>
            </a:pPr>
            <a:r>
              <a:rPr lang="en-IN" dirty="0" smtClean="0">
                <a:latin typeface="Calibri" pitchFamily="34" charset="0"/>
              </a:rPr>
              <a:t>The retreating Monsoon Season</a:t>
            </a:r>
            <a:endParaRPr lang="en-US" dirty="0" smtClean="0">
              <a:latin typeface="Calibri" pitchFamily="34" charset="0"/>
            </a:endParaRPr>
          </a:p>
        </p:txBody>
      </p:sp>
      <p:pic>
        <p:nvPicPr>
          <p:cNvPr id="1026" name="Picture 2" descr="C:\Users\DELL\Desktop\download (1).jfif"/>
          <p:cNvPicPr>
            <a:picLocks noChangeAspect="1" noChangeArrowheads="1"/>
          </p:cNvPicPr>
          <p:nvPr/>
        </p:nvPicPr>
        <p:blipFill>
          <a:blip r:embed="rId4"/>
          <a:srcRect/>
          <a:stretch>
            <a:fillRect/>
          </a:stretch>
        </p:blipFill>
        <p:spPr bwMode="auto">
          <a:xfrm>
            <a:off x="4476997" y="475013"/>
            <a:ext cx="3854904" cy="3823855"/>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INDIA- CLIMATE</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(GEOGRAPHY)</a:t>
            </a:r>
            <a:endParaRPr b="1" dirty="0"/>
          </a:p>
          <a:p>
            <a:pPr marL="0" lvl="0" indent="0" algn="l" rtl="0">
              <a:spcBef>
                <a:spcPts val="0"/>
              </a:spcBef>
              <a:spcAft>
                <a:spcPts val="0"/>
              </a:spcAft>
              <a:buNone/>
            </a:pPr>
            <a:r>
              <a:rPr lang="en" b="1" dirty="0"/>
              <a:t>CHAPTER NUMBER</a:t>
            </a:r>
            <a:r>
              <a:rPr lang="en" b="1" dirty="0" smtClean="0"/>
              <a:t>: 9  PERIOD-4</a:t>
            </a:r>
            <a:endParaRPr b="1" dirty="0"/>
          </a:p>
          <a:p>
            <a:pPr lvl="0"/>
            <a:r>
              <a:rPr lang="en" b="1" dirty="0"/>
              <a:t>CHAPTER NAME </a:t>
            </a:r>
            <a:r>
              <a:rPr lang="en" b="1" dirty="0" smtClean="0"/>
              <a:t>:   INDIA - CLIMATE</a:t>
            </a:r>
            <a:endParaRPr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 </a:t>
            </a:r>
            <a:endParaRPr lang="en-US" sz="2200" b="1" dirty="0" smtClean="0">
              <a:solidFill>
                <a:schemeClr val="tx1"/>
              </a:solidFill>
              <a:latin typeface="Calibri" pitchFamily="34" charset="0"/>
            </a:endParaRPr>
          </a:p>
          <a:p>
            <a:pPr>
              <a:buSzPts val="2200"/>
            </a:pPr>
            <a:r>
              <a:rPr lang="en-US" sz="1800" dirty="0" smtClean="0"/>
              <a:t>THE  NORTH-EAST MONSOON OR THE RETREATING MONSOON SEASON </a:t>
            </a: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73777"/>
            <a:ext cx="4238390" cy="3970318"/>
          </a:xfrm>
          <a:prstGeom prst="rect">
            <a:avLst/>
          </a:prstGeom>
        </p:spPr>
        <p:txBody>
          <a:bodyPr wrap="square">
            <a:spAutoFit/>
          </a:bodyPr>
          <a:lstStyle/>
          <a:p>
            <a:pPr>
              <a:buFont typeface="Arial" pitchFamily="34" charset="0"/>
              <a:buChar char="•"/>
            </a:pPr>
            <a:r>
              <a:rPr lang="en-US" dirty="0" smtClean="0"/>
              <a:t>      </a:t>
            </a:r>
            <a:r>
              <a:rPr lang="en-IN" dirty="0" smtClean="0"/>
              <a:t>By the beginning of October, the monsoon starts withdrawing or retreating  from North India. The retreating season is spread over October and November. It is a transition period between the rainy season and winter.</a:t>
            </a:r>
          </a:p>
          <a:p>
            <a:pPr>
              <a:buFont typeface="Arial" pitchFamily="34" charset="0"/>
              <a:buChar char="•"/>
            </a:pPr>
            <a:r>
              <a:rPr lang="en-IN" dirty="0" smtClean="0"/>
              <a:t>    As the dry winds pass over Bay of Bengal, they gather moisture. The retreating monsoon brings heavy rainfall to Tamil Nadu, and parts of Andhra Pradesh, Karnataka and Kerala. </a:t>
            </a:r>
            <a:endParaRPr lang="en-US" dirty="0" smtClean="0"/>
          </a:p>
          <a:p>
            <a:pPr>
              <a:buFont typeface="Arial" pitchFamily="34" charset="0"/>
              <a:buChar char="•"/>
            </a:pPr>
            <a:r>
              <a:rPr lang="en-IN" dirty="0" smtClean="0"/>
              <a:t>    During this period in North India, the sky generally remains clear and the weather is comfortable.</a:t>
            </a:r>
          </a:p>
          <a:p>
            <a:pPr>
              <a:buFont typeface="Arial" pitchFamily="34" charset="0"/>
              <a:buChar char="•"/>
            </a:pPr>
            <a:r>
              <a:rPr lang="en-IN" dirty="0" smtClean="0"/>
              <a:t>   In Tamil Nadu, weather conditions become quite uncomfortable as per the temperature and humidity rise sharply. This situation is called as October Heat.</a:t>
            </a:r>
            <a:endParaRPr lang="en-US" dirty="0" smtClean="0"/>
          </a:p>
          <a:p>
            <a:endParaRPr lang="en-IN" dirty="0" smtClean="0">
              <a:latin typeface="Calibri" pitchFamily="34" charset="0"/>
            </a:endParaRPr>
          </a:p>
          <a:p>
            <a:pPr marL="457200" indent="-457200">
              <a:spcAft>
                <a:spcPts val="1200"/>
              </a:spcAft>
            </a:pPr>
            <a:endParaRPr lang="en-US" dirty="0" smtClean="0">
              <a:latin typeface="Calibri" pitchFamily="34" charset="0"/>
            </a:endParaRPr>
          </a:p>
        </p:txBody>
      </p:sp>
      <p:pic>
        <p:nvPicPr>
          <p:cNvPr id="5123" name="Picture 3" descr="C:\Users\DELL\Desktop\download.jfif"/>
          <p:cNvPicPr>
            <a:picLocks noChangeAspect="1" noChangeArrowheads="1"/>
          </p:cNvPicPr>
          <p:nvPr/>
        </p:nvPicPr>
        <p:blipFill>
          <a:blip r:embed="rId4"/>
          <a:srcRect/>
          <a:stretch>
            <a:fillRect/>
          </a:stretch>
        </p:blipFill>
        <p:spPr bwMode="auto">
          <a:xfrm>
            <a:off x="4987636" y="1327810"/>
            <a:ext cx="3792559" cy="2507920"/>
          </a:xfrm>
          <a:prstGeom prst="rect">
            <a:avLst/>
          </a:prstGeom>
          <a:noFill/>
        </p:spPr>
      </p:pic>
    </p:spTree>
    <p:extLst>
      <p:ext uri="{BB962C8B-B14F-4D97-AF65-F5344CB8AC3E}">
        <p14:creationId xmlns="" xmlns:p14="http://schemas.microsoft.com/office/powerpoint/2010/main" val="25479644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THE NORTH-EAST MONSOON OR THE RETREATING MONSOON SEASON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61902"/>
            <a:ext cx="5152789" cy="4185761"/>
          </a:xfrm>
          <a:prstGeom prst="rect">
            <a:avLst/>
          </a:prstGeom>
        </p:spPr>
        <p:txBody>
          <a:bodyPr wrap="square">
            <a:spAutoFit/>
          </a:bodyPr>
          <a:lstStyle/>
          <a:p>
            <a:r>
              <a:rPr lang="en-US" dirty="0" smtClean="0"/>
              <a:t>      India is known for its climatic contrast:</a:t>
            </a:r>
          </a:p>
          <a:p>
            <a:pPr lvl="0">
              <a:buFont typeface="Wingdings" pitchFamily="2" charset="2"/>
              <a:buChar char="Ø"/>
            </a:pPr>
            <a:r>
              <a:rPr lang="en-US" dirty="0" smtClean="0"/>
              <a:t> While the </a:t>
            </a:r>
            <a:r>
              <a:rPr lang="en-US" dirty="0" err="1" smtClean="0"/>
              <a:t>Thar</a:t>
            </a:r>
            <a:r>
              <a:rPr lang="en-US" dirty="0" smtClean="0"/>
              <a:t> Desert in Rajasthan experiences 55 degree C in summer, </a:t>
            </a:r>
            <a:r>
              <a:rPr lang="en-US" dirty="0" err="1" smtClean="0"/>
              <a:t>Leh</a:t>
            </a:r>
            <a:r>
              <a:rPr lang="en-US" dirty="0" smtClean="0"/>
              <a:t> in Jammu and Kashmir experiences -45 degree C in winter.</a:t>
            </a:r>
          </a:p>
          <a:p>
            <a:pPr lvl="0">
              <a:buFont typeface="Wingdings" pitchFamily="2" charset="2"/>
              <a:buChar char="Ø"/>
            </a:pPr>
            <a:r>
              <a:rPr lang="en-US" dirty="0" smtClean="0"/>
              <a:t> While </a:t>
            </a:r>
            <a:r>
              <a:rPr lang="en-US" dirty="0" err="1" smtClean="0"/>
              <a:t>Mawsynram</a:t>
            </a:r>
            <a:r>
              <a:rPr lang="en-US" dirty="0" smtClean="0"/>
              <a:t> and </a:t>
            </a:r>
            <a:r>
              <a:rPr lang="en-US" dirty="0" err="1" smtClean="0"/>
              <a:t>Cherrapunji</a:t>
            </a:r>
            <a:r>
              <a:rPr lang="en-US" dirty="0" smtClean="0"/>
              <a:t>  record an annual rainfall of over 400cm, the north-west of Rajasthan records less than 20 cm. </a:t>
            </a:r>
          </a:p>
          <a:p>
            <a:pPr lvl="0">
              <a:buFont typeface="Wingdings" pitchFamily="2" charset="2"/>
              <a:buChar char="Ø"/>
            </a:pPr>
            <a:r>
              <a:rPr lang="en-US" dirty="0" smtClean="0"/>
              <a:t> All types of precipitations (snow, sleet, hail, rain, fog, mist, haze and dew) can be seen in India.</a:t>
            </a:r>
          </a:p>
          <a:p>
            <a:pPr lvl="0">
              <a:buFont typeface="Wingdings" pitchFamily="2" charset="2"/>
              <a:buChar char="Ø"/>
            </a:pPr>
            <a:r>
              <a:rPr lang="en-US" dirty="0" smtClean="0"/>
              <a:t> While one region suffers from flood, another region may suffer from drought at the same time.</a:t>
            </a:r>
          </a:p>
          <a:p>
            <a:pPr lvl="0"/>
            <a:endParaRPr lang="en-US" dirty="0" smtClean="0"/>
          </a:p>
          <a:p>
            <a:r>
              <a:rPr lang="en-US" dirty="0" smtClean="0"/>
              <a:t>THE INFLUENCE OF THE CHANGING SEASONS</a:t>
            </a:r>
          </a:p>
          <a:p>
            <a:endParaRPr lang="en-US" dirty="0" smtClean="0"/>
          </a:p>
          <a:p>
            <a:r>
              <a:rPr lang="en-US" dirty="0" smtClean="0"/>
              <a:t>The life of the people in India revolves around the cycle of seasons. Their culture, art, occupations, crops and festivals depend on the variations of the seasons.</a:t>
            </a:r>
          </a:p>
          <a:p>
            <a:r>
              <a:rPr lang="en-US" dirty="0" smtClean="0"/>
              <a:t>               </a:t>
            </a:r>
            <a:endParaRPr lang="en-IN" dirty="0" smtClean="0">
              <a:latin typeface="Calibri" pitchFamily="34" charset="0"/>
            </a:endParaRPr>
          </a:p>
          <a:p>
            <a:pPr marL="457200" indent="-457200">
              <a:spcAft>
                <a:spcPts val="1200"/>
              </a:spcAft>
            </a:pPr>
            <a:endParaRPr lang="en-US" dirty="0" smtClean="0">
              <a:latin typeface="Calibri" pitchFamily="34" charset="0"/>
            </a:endParaRPr>
          </a:p>
        </p:txBody>
      </p:sp>
      <p:pic>
        <p:nvPicPr>
          <p:cNvPr id="6146" name="Picture 2" descr="C:\Users\DELL\Desktop\download (3).jfif"/>
          <p:cNvPicPr>
            <a:picLocks noChangeAspect="1" noChangeArrowheads="1"/>
          </p:cNvPicPr>
          <p:nvPr/>
        </p:nvPicPr>
        <p:blipFill>
          <a:blip r:embed="rId4"/>
          <a:srcRect/>
          <a:stretch>
            <a:fillRect/>
          </a:stretch>
        </p:blipFill>
        <p:spPr bwMode="auto">
          <a:xfrm>
            <a:off x="5712031" y="1104404"/>
            <a:ext cx="3016333" cy="2992583"/>
          </a:xfrm>
          <a:prstGeom prst="rect">
            <a:avLst/>
          </a:prstGeom>
          <a:noFill/>
        </p:spPr>
      </p:pic>
    </p:spTree>
    <p:extLst>
      <p:ext uri="{BB962C8B-B14F-4D97-AF65-F5344CB8AC3E}">
        <p14:creationId xmlns="" xmlns:p14="http://schemas.microsoft.com/office/powerpoint/2010/main" val="25479644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QUESTIONS AND ANSWERS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61902"/>
            <a:ext cx="8549133" cy="3693319"/>
          </a:xfrm>
          <a:prstGeom prst="rect">
            <a:avLst/>
          </a:prstGeom>
        </p:spPr>
        <p:txBody>
          <a:bodyPr wrap="square">
            <a:spAutoFit/>
          </a:bodyPr>
          <a:lstStyle/>
          <a:p>
            <a:pPr fontAlgn="base"/>
            <a:r>
              <a:rPr lang="en-US" dirty="0" smtClean="0"/>
              <a:t>Q1. Which season is a transition period between rainy and winter?</a:t>
            </a:r>
          </a:p>
          <a:p>
            <a:pPr fontAlgn="base"/>
            <a:endParaRPr lang="en-US" dirty="0" smtClean="0"/>
          </a:p>
          <a:p>
            <a:pPr fontAlgn="base"/>
            <a:r>
              <a:rPr lang="en-US" dirty="0" smtClean="0"/>
              <a:t>Q2. Name the states of India  where retreating monsoon brings heavy rainfall.</a:t>
            </a:r>
          </a:p>
          <a:p>
            <a:pPr fontAlgn="base"/>
            <a:endParaRPr lang="en-US" dirty="0" smtClean="0"/>
          </a:p>
          <a:p>
            <a:pPr fontAlgn="base"/>
            <a:r>
              <a:rPr lang="en-US" dirty="0" smtClean="0"/>
              <a:t>Q3.What is October heat?</a:t>
            </a:r>
          </a:p>
          <a:p>
            <a:pPr fontAlgn="base"/>
            <a:r>
              <a:rPr lang="en-IN" dirty="0" smtClean="0"/>
              <a:t> </a:t>
            </a:r>
          </a:p>
          <a:p>
            <a:pPr fontAlgn="base"/>
            <a:r>
              <a:rPr lang="en-IN" dirty="0" err="1" smtClean="0"/>
              <a:t>Ans</a:t>
            </a:r>
            <a:r>
              <a:rPr lang="en-IN" dirty="0" smtClean="0"/>
              <a:t>: In Tamil Nadu, weather conditions become quite uncomfortable as per the temperature and humidity rise sharply. This situation is called as October Heat.</a:t>
            </a:r>
          </a:p>
          <a:p>
            <a:pPr fontAlgn="base"/>
            <a:endParaRPr lang="en-IN" dirty="0" smtClean="0"/>
          </a:p>
          <a:p>
            <a:pPr fontAlgn="base"/>
            <a:r>
              <a:rPr lang="en-IN" dirty="0" smtClean="0"/>
              <a:t>Q4. To which climate region does India belong?</a:t>
            </a:r>
          </a:p>
          <a:p>
            <a:pPr fontAlgn="base"/>
            <a:endParaRPr lang="en-IN" dirty="0" smtClean="0"/>
          </a:p>
          <a:p>
            <a:pPr fontAlgn="base"/>
            <a:r>
              <a:rPr lang="en-IN" dirty="0" err="1" smtClean="0"/>
              <a:t>Ans</a:t>
            </a:r>
            <a:r>
              <a:rPr lang="en-IN" dirty="0" smtClean="0"/>
              <a:t>: </a:t>
            </a:r>
            <a:r>
              <a:rPr lang="en-US" dirty="0" smtClean="0"/>
              <a:t> India falls in the Monsoon Asia region of the world.</a:t>
            </a:r>
          </a:p>
          <a:p>
            <a:pPr fontAlgn="base"/>
            <a:r>
              <a:rPr lang="en-US" dirty="0" smtClean="0"/>
              <a:t>Q5: The climate contrast of India is striking. Explain.  </a:t>
            </a:r>
          </a:p>
          <a:p>
            <a:endParaRPr lang="en-US" dirty="0" smtClean="0"/>
          </a:p>
          <a:p>
            <a:pPr marL="457200" indent="-457200">
              <a:spcAft>
                <a:spcPts val="1200"/>
              </a:spcAft>
            </a:pPr>
            <a:endParaRPr lang="en-IN" dirty="0" smtClean="0">
              <a:latin typeface="Calibri" pitchFamily="34" charset="0"/>
            </a:endParaRPr>
          </a:p>
          <a:p>
            <a:pPr marL="457200" indent="-457200">
              <a:spcAft>
                <a:spcPts val="1200"/>
              </a:spcAft>
            </a:pPr>
            <a:endParaRPr lang="en-US" dirty="0" smtClean="0">
              <a:latin typeface="Calibri" pitchFamily="34" charset="0"/>
            </a:endParaRPr>
          </a:p>
        </p:txBody>
      </p:sp>
    </p:spTree>
    <p:extLst>
      <p:ext uri="{BB962C8B-B14F-4D97-AF65-F5344CB8AC3E}">
        <p14:creationId xmlns="" xmlns:p14="http://schemas.microsoft.com/office/powerpoint/2010/main" val="25479644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371447"/>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EXERCISE  QUESTIONS AND ANSWERS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73777"/>
            <a:ext cx="8549133" cy="4339650"/>
          </a:xfrm>
          <a:prstGeom prst="rect">
            <a:avLst/>
          </a:prstGeom>
        </p:spPr>
        <p:txBody>
          <a:bodyPr wrap="square">
            <a:spAutoFit/>
          </a:bodyPr>
          <a:lstStyle/>
          <a:p>
            <a:pPr fontAlgn="base"/>
            <a:r>
              <a:rPr lang="en-US" dirty="0" smtClean="0"/>
              <a:t>Q7. Q7. Name the winds that provide rainfall to India. Write a detailed note on them.</a:t>
            </a:r>
          </a:p>
          <a:p>
            <a:pPr fontAlgn="base"/>
            <a:r>
              <a:rPr lang="en-US" dirty="0" smtClean="0"/>
              <a:t>Ans.  Monsoon winds provide rainfall to India.</a:t>
            </a:r>
          </a:p>
          <a:p>
            <a:pPr fontAlgn="base">
              <a:buFont typeface="Arial" pitchFamily="34" charset="0"/>
              <a:buChar char="•"/>
            </a:pPr>
            <a:r>
              <a:rPr lang="en-US" dirty="0" smtClean="0"/>
              <a:t>     The advancing monsoon season lasts from June to September. </a:t>
            </a:r>
          </a:p>
          <a:p>
            <a:pPr fontAlgn="base">
              <a:buFont typeface="Arial" pitchFamily="34" charset="0"/>
              <a:buChar char="•"/>
            </a:pPr>
            <a:r>
              <a:rPr lang="en-US" dirty="0" smtClean="0"/>
              <a:t>     The intense heat of summer causes the development of a powerful low pressure trough over the north-western parts of the Indian subcontinent.</a:t>
            </a:r>
          </a:p>
          <a:p>
            <a:pPr fontAlgn="base">
              <a:buFont typeface="Arial" pitchFamily="34" charset="0"/>
              <a:buChar char="•"/>
            </a:pPr>
            <a:r>
              <a:rPr lang="en-US" dirty="0" smtClean="0"/>
              <a:t>      Winds originating from a high pressure area centered over the southern Indian Ocean are drawn to the low pressure trough in the north.</a:t>
            </a:r>
          </a:p>
          <a:p>
            <a:pPr fontAlgn="base">
              <a:buFont typeface="Arial" pitchFamily="34" charset="0"/>
              <a:buChar char="•"/>
            </a:pPr>
            <a:r>
              <a:rPr lang="en-US" dirty="0" smtClean="0"/>
              <a:t>      The winds absorb enormous amount of moisture and these moisture laden winds cross the equator and approach the Indian landmasses from the south-west.</a:t>
            </a:r>
          </a:p>
          <a:p>
            <a:pPr fontAlgn="base"/>
            <a:r>
              <a:rPr lang="en-US" dirty="0" smtClean="0"/>
              <a:t>Q8. What is the reason for the high moisture content of the south-west monsoon winds?</a:t>
            </a:r>
          </a:p>
          <a:p>
            <a:pPr fontAlgn="base"/>
            <a:r>
              <a:rPr lang="en-US" dirty="0" smtClean="0"/>
              <a:t>Ans. As India is surrounded by Bay of Bengal on the east and Arabian sea on the west, monsoon in India arrive as Bay of Bengal branch and Arabian sea branch.</a:t>
            </a:r>
          </a:p>
          <a:p>
            <a:pPr fontAlgn="base">
              <a:buFont typeface="Arial" pitchFamily="34" charset="0"/>
              <a:buChar char="•"/>
            </a:pPr>
            <a:r>
              <a:rPr lang="en-US" dirty="0" smtClean="0"/>
              <a:t>   The Arabian sea branch hits the Western Ghats and gives heavy rainfall to the coastal areas of Kerala, Karnataka and Maharashtra.</a:t>
            </a:r>
          </a:p>
          <a:p>
            <a:pPr fontAlgn="base">
              <a:buFont typeface="Arial" pitchFamily="34" charset="0"/>
              <a:buChar char="•"/>
            </a:pPr>
            <a:r>
              <a:rPr lang="en-US" dirty="0" smtClean="0"/>
              <a:t>    The Bay of Bengal branch travels north till it hits the Himalayas. It causes heavy rainfall in the eastern and north-eastern states of India.   </a:t>
            </a:r>
          </a:p>
          <a:p>
            <a:pPr fontAlgn="base"/>
            <a:r>
              <a:rPr lang="en-US" dirty="0" smtClean="0"/>
              <a:t> </a:t>
            </a:r>
          </a:p>
          <a:p>
            <a:pPr marL="457200" indent="-457200">
              <a:spcAft>
                <a:spcPts val="1200"/>
              </a:spcAft>
            </a:pPr>
            <a:endParaRPr lang="en-IN" dirty="0" smtClean="0">
              <a:latin typeface="Calibri" pitchFamily="34" charset="0"/>
            </a:endParaRPr>
          </a:p>
          <a:p>
            <a:pPr marL="457200" indent="-457200">
              <a:spcAft>
                <a:spcPts val="1200"/>
              </a:spcAft>
            </a:pPr>
            <a:endParaRPr lang="en-US" dirty="0" smtClean="0">
              <a:latin typeface="Calibri" pitchFamily="34" charset="0"/>
            </a:endParaRPr>
          </a:p>
        </p:txBody>
      </p:sp>
    </p:spTree>
    <p:extLst>
      <p:ext uri="{BB962C8B-B14F-4D97-AF65-F5344CB8AC3E}">
        <p14:creationId xmlns="" xmlns:p14="http://schemas.microsoft.com/office/powerpoint/2010/main" val="25479644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INTRODUCTION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3" y="1021278"/>
            <a:ext cx="5366544" cy="4401205"/>
          </a:xfrm>
          <a:prstGeom prst="rect">
            <a:avLst/>
          </a:prstGeom>
        </p:spPr>
        <p:txBody>
          <a:bodyPr wrap="square">
            <a:spAutoFit/>
          </a:bodyPr>
          <a:lstStyle/>
          <a:p>
            <a:r>
              <a:rPr lang="en-IN" dirty="0" smtClean="0"/>
              <a:t>WEATHER AND CLIMATE:  Weather is the daily state of the atmosphere.</a:t>
            </a:r>
          </a:p>
          <a:p>
            <a:pPr>
              <a:buFont typeface="Arial" pitchFamily="34" charset="0"/>
              <a:buChar char="•"/>
            </a:pPr>
            <a:r>
              <a:rPr lang="en-IN" dirty="0" smtClean="0"/>
              <a:t>    It describes the temperature, wind speed and direction, and the amount of precipitation in a place on a particular day or over few days.</a:t>
            </a:r>
          </a:p>
          <a:p>
            <a:pPr>
              <a:buFont typeface="Arial" pitchFamily="34" charset="0"/>
              <a:buChar char="•"/>
            </a:pPr>
            <a:endParaRPr lang="en-IN" dirty="0" smtClean="0"/>
          </a:p>
          <a:p>
            <a:pPr>
              <a:buFont typeface="Arial" pitchFamily="34" charset="0"/>
              <a:buChar char="•"/>
            </a:pPr>
            <a:r>
              <a:rPr lang="en-IN" dirty="0" smtClean="0"/>
              <a:t>   The weather could be hot, cold, cloudy or windy, sunny or wet.</a:t>
            </a:r>
          </a:p>
          <a:p>
            <a:endParaRPr lang="en-IN" dirty="0" smtClean="0"/>
          </a:p>
          <a:p>
            <a:pPr>
              <a:buFont typeface="Arial" pitchFamily="34" charset="0"/>
              <a:buChar char="•"/>
            </a:pPr>
            <a:r>
              <a:rPr lang="en-IN" dirty="0" smtClean="0"/>
              <a:t>     Climate, is the average weather  in a place over more than 30 years. Climate refers to the long term average weather pattern of a region, while weather describes the short –term state of the atmosphere.</a:t>
            </a:r>
          </a:p>
          <a:p>
            <a:pPr>
              <a:buFont typeface="Arial" pitchFamily="34" charset="0"/>
              <a:buChar char="•"/>
            </a:pPr>
            <a:r>
              <a:rPr lang="en-IN" dirty="0" smtClean="0"/>
              <a:t> </a:t>
            </a:r>
          </a:p>
          <a:p>
            <a:pPr>
              <a:buFont typeface="Arial" pitchFamily="34" charset="0"/>
              <a:buChar char="•"/>
            </a:pPr>
            <a:r>
              <a:rPr lang="en-IN" dirty="0" smtClean="0"/>
              <a:t>The weather of a place often changes unexpectedly during the course of a day. So weather is variable. But the climate of a place remains unchanged over long periods of time.</a:t>
            </a:r>
            <a:endParaRPr lang="en-US" dirty="0" smtClean="0"/>
          </a:p>
          <a:p>
            <a:endParaRPr lang="en-US" dirty="0" smtClean="0"/>
          </a:p>
          <a:p>
            <a:endParaRPr lang="en-US" dirty="0" smtClean="0"/>
          </a:p>
          <a:p>
            <a:pPr>
              <a:buFont typeface="Arial" pitchFamily="34" charset="0"/>
              <a:buChar char="•"/>
            </a:pPr>
            <a:endParaRPr lang="en-US" dirty="0" smtClean="0"/>
          </a:p>
          <a:p>
            <a:pPr marL="457200" indent="-457200">
              <a:spcAft>
                <a:spcPts val="1200"/>
              </a:spcAft>
              <a:buFont typeface="Arial" pitchFamily="34" charset="0"/>
              <a:buChar char="•"/>
            </a:pPr>
            <a:endParaRPr lang="en-US" dirty="0" smtClean="0">
              <a:latin typeface="Calibri" pitchFamily="34" charset="0"/>
            </a:endParaRPr>
          </a:p>
        </p:txBody>
      </p:sp>
      <p:pic>
        <p:nvPicPr>
          <p:cNvPr id="2050" name="Picture 2" descr="C:\Users\DELL\Desktop\download (3).jfif"/>
          <p:cNvPicPr>
            <a:picLocks noChangeAspect="1" noChangeArrowheads="1"/>
          </p:cNvPicPr>
          <p:nvPr/>
        </p:nvPicPr>
        <p:blipFill>
          <a:blip r:embed="rId4"/>
          <a:srcRect/>
          <a:stretch>
            <a:fillRect/>
          </a:stretch>
        </p:blipFill>
        <p:spPr bwMode="auto">
          <a:xfrm>
            <a:off x="5890160" y="748145"/>
            <a:ext cx="2926403" cy="3218213"/>
          </a:xfrm>
          <a:prstGeom prst="rect">
            <a:avLst/>
          </a:prstGeom>
          <a:noFill/>
        </p:spPr>
      </p:pic>
    </p:spTree>
    <p:extLst>
      <p:ext uri="{BB962C8B-B14F-4D97-AF65-F5344CB8AC3E}">
        <p14:creationId xmlns="" xmlns:p14="http://schemas.microsoft.com/office/powerpoint/2010/main" val="551787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TYPES OF CLIMATE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878774"/>
            <a:ext cx="8382877" cy="4401205"/>
          </a:xfrm>
          <a:prstGeom prst="rect">
            <a:avLst/>
          </a:prstGeom>
        </p:spPr>
        <p:txBody>
          <a:bodyPr wrap="square">
            <a:spAutoFit/>
          </a:bodyPr>
          <a:lstStyle/>
          <a:p>
            <a:pPr>
              <a:buFont typeface="Arial" pitchFamily="34" charset="0"/>
              <a:buChar char="•"/>
            </a:pPr>
            <a:r>
              <a:rPr lang="en-US" dirty="0" smtClean="0"/>
              <a:t>    </a:t>
            </a:r>
            <a:r>
              <a:rPr lang="en-IN" dirty="0" smtClean="0"/>
              <a:t>Climate is usually described as equable or extreme, tropical or temperature, etc. There are two major types of climate---equable and extreme climate.  </a:t>
            </a:r>
          </a:p>
          <a:p>
            <a:pPr>
              <a:buFont typeface="Arial" pitchFamily="34" charset="0"/>
              <a:buChar char="•"/>
            </a:pPr>
            <a:endParaRPr lang="en-IN" dirty="0" smtClean="0"/>
          </a:p>
          <a:p>
            <a:pPr>
              <a:buFont typeface="Arial" pitchFamily="34" charset="0"/>
              <a:buChar char="•"/>
            </a:pPr>
            <a:r>
              <a:rPr lang="en-IN" dirty="0" smtClean="0"/>
              <a:t>Regions which are neither too hot nor too cold are said to have equable climate. Such places are generally located close to sea, for ex; Chennai and Mumbai.</a:t>
            </a:r>
          </a:p>
          <a:p>
            <a:pPr>
              <a:buFont typeface="Arial" pitchFamily="34" charset="0"/>
              <a:buChar char="•"/>
            </a:pPr>
            <a:endParaRPr lang="en-US" dirty="0" smtClean="0"/>
          </a:p>
          <a:p>
            <a:pPr>
              <a:buFont typeface="Arial" pitchFamily="34" charset="0"/>
              <a:buChar char="•"/>
            </a:pPr>
            <a:r>
              <a:rPr lang="en-IN" dirty="0" smtClean="0"/>
              <a:t>Regions which are too hot and too cold, where extremes of temperature prevail, are said to have extreme climate. For ex: Delhi and Haryana.</a:t>
            </a:r>
          </a:p>
          <a:p>
            <a:pPr>
              <a:buFont typeface="Arial" pitchFamily="34" charset="0"/>
              <a:buChar char="•"/>
            </a:pPr>
            <a:endParaRPr lang="en-IN" dirty="0" smtClean="0"/>
          </a:p>
          <a:p>
            <a:pPr>
              <a:buFont typeface="Arial" pitchFamily="34" charset="0"/>
              <a:buChar char="•"/>
            </a:pPr>
            <a:r>
              <a:rPr lang="en-IN" dirty="0" smtClean="0"/>
              <a:t>The climate of a region has a strong influence on the people who live there. Climate also controls the soil, vegetation and animal life of a region. </a:t>
            </a:r>
          </a:p>
          <a:p>
            <a:pPr>
              <a:buFont typeface="Arial" pitchFamily="34" charset="0"/>
              <a:buChar char="•"/>
            </a:pPr>
            <a:endParaRPr lang="en-IN" dirty="0" smtClean="0"/>
          </a:p>
          <a:p>
            <a:pPr>
              <a:buFont typeface="Arial" pitchFamily="34" charset="0"/>
              <a:buChar char="•"/>
            </a:pPr>
            <a:r>
              <a:rPr lang="en-IN" dirty="0" smtClean="0"/>
              <a:t>The life style of the people—their food habits, clothing and types of shelter—is determined by the climate of the place. Climate also influences the natural resources of a country.</a:t>
            </a:r>
          </a:p>
          <a:p>
            <a:pPr>
              <a:buFont typeface="Arial" pitchFamily="34" charset="0"/>
              <a:buChar char="•"/>
            </a:pPr>
            <a:endParaRPr lang="en-IN" dirty="0" smtClean="0"/>
          </a:p>
          <a:p>
            <a:pPr>
              <a:buFont typeface="Arial" pitchFamily="34" charset="0"/>
              <a:buChar char="•"/>
            </a:pPr>
            <a:r>
              <a:rPr lang="en-IN" dirty="0" smtClean="0"/>
              <a:t> It also determines the occupations or the economic activities of a country.</a:t>
            </a:r>
            <a:endParaRPr lang="en-US" dirty="0" smtClean="0"/>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endParaRPr lang="en-US" dirty="0" smtClean="0"/>
          </a:p>
          <a:p>
            <a:pPr marL="457200" indent="-457200">
              <a:spcAft>
                <a:spcPts val="1200"/>
              </a:spcAft>
              <a:buFont typeface="Arial" pitchFamily="34" charset="0"/>
              <a:buChar char="•"/>
            </a:pPr>
            <a:endParaRPr lang="en-US" dirty="0" smtClean="0">
              <a:latin typeface="Calibri" pitchFamily="34" charset="0"/>
            </a:endParaRPr>
          </a:p>
        </p:txBody>
      </p:sp>
    </p:spTree>
    <p:extLst>
      <p:ext uri="{BB962C8B-B14F-4D97-AF65-F5344CB8AC3E}">
        <p14:creationId xmlns="" xmlns:p14="http://schemas.microsoft.com/office/powerpoint/2010/main" val="551787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 INDIA - CLIMATE</a:t>
            </a:r>
            <a:endParaRPr lang="en-US" sz="2200" b="1" dirty="0" smtClean="0">
              <a:solidFill>
                <a:schemeClr val="tx1"/>
              </a:solidFill>
              <a:latin typeface="Calibri" pitchFamily="34" charset="0"/>
            </a:endParaRPr>
          </a:p>
          <a:p>
            <a:pPr>
              <a:buSzPts val="2200"/>
            </a:pPr>
            <a:r>
              <a:rPr lang="en-IN" sz="1800" dirty="0" smtClean="0"/>
              <a:t>FACTORS WHICH AFFECT THE CLIMATE OF A PLACE</a:t>
            </a: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02525"/>
            <a:ext cx="8323501" cy="677108"/>
          </a:xfrm>
          <a:prstGeom prst="rect">
            <a:avLst/>
          </a:prstGeom>
        </p:spPr>
        <p:txBody>
          <a:bodyPr wrap="square">
            <a:spAutoFit/>
          </a:bodyPr>
          <a:lstStyle/>
          <a:p>
            <a:pPr marL="457200" indent="-457200">
              <a:spcAft>
                <a:spcPts val="1200"/>
              </a:spcAft>
              <a:buFont typeface="Arial" pitchFamily="34" charset="0"/>
              <a:buChar char="•"/>
            </a:pPr>
            <a:endParaRPr lang="en-US" dirty="0" smtClean="0">
              <a:latin typeface="Calibri" pitchFamily="34" charset="0"/>
            </a:endParaRPr>
          </a:p>
          <a:p>
            <a:pPr marL="457200" indent="-457200">
              <a:spcAft>
                <a:spcPts val="1200"/>
              </a:spcAft>
            </a:pPr>
            <a:endParaRPr lang="en-US" dirty="0" smtClean="0">
              <a:latin typeface="Calibri" pitchFamily="34" charset="0"/>
            </a:endParaRPr>
          </a:p>
        </p:txBody>
      </p:sp>
      <p:sp>
        <p:nvSpPr>
          <p:cNvPr id="10" name="TextBox 9"/>
          <p:cNvSpPr txBox="1"/>
          <p:nvPr/>
        </p:nvSpPr>
        <p:spPr>
          <a:xfrm>
            <a:off x="380010" y="1128156"/>
            <a:ext cx="8170224" cy="2677656"/>
          </a:xfrm>
          <a:prstGeom prst="rect">
            <a:avLst/>
          </a:prstGeom>
          <a:noFill/>
        </p:spPr>
        <p:txBody>
          <a:bodyPr wrap="square" rtlCol="0">
            <a:spAutoFit/>
          </a:bodyPr>
          <a:lstStyle/>
          <a:p>
            <a:pPr>
              <a:buFont typeface="Arial" pitchFamily="34" charset="0"/>
              <a:buChar char="•"/>
            </a:pPr>
            <a:r>
              <a:rPr lang="en-IN" dirty="0" smtClean="0"/>
              <a:t>There are various factors that affect the climate of a place. The major factors are :</a:t>
            </a:r>
          </a:p>
          <a:p>
            <a:pPr lvl="0">
              <a:buFont typeface="Wingdings" pitchFamily="2" charset="2"/>
              <a:buChar char="Ø"/>
            </a:pPr>
            <a:r>
              <a:rPr lang="en-IN" dirty="0" smtClean="0"/>
              <a:t>    Latitude</a:t>
            </a:r>
            <a:endParaRPr lang="en-US" dirty="0" smtClean="0"/>
          </a:p>
          <a:p>
            <a:pPr lvl="0">
              <a:buFont typeface="Wingdings" pitchFamily="2" charset="2"/>
              <a:buChar char="Ø"/>
            </a:pPr>
            <a:r>
              <a:rPr lang="en-IN" dirty="0" smtClean="0"/>
              <a:t>    Distance from the sea</a:t>
            </a:r>
            <a:endParaRPr lang="en-US" dirty="0" smtClean="0"/>
          </a:p>
          <a:p>
            <a:pPr lvl="0">
              <a:buFont typeface="Wingdings" pitchFamily="2" charset="2"/>
              <a:buChar char="Ø"/>
            </a:pPr>
            <a:r>
              <a:rPr lang="en-IN" dirty="0" smtClean="0"/>
              <a:t>     Altitude</a:t>
            </a:r>
            <a:endParaRPr lang="en-US" dirty="0" smtClean="0"/>
          </a:p>
          <a:p>
            <a:pPr lvl="0">
              <a:buFont typeface="Wingdings" pitchFamily="2" charset="2"/>
              <a:buChar char="Ø"/>
            </a:pPr>
            <a:r>
              <a:rPr lang="en-IN" dirty="0" smtClean="0"/>
              <a:t>       Relief (mountains and hills)</a:t>
            </a:r>
            <a:endParaRPr lang="en-US" dirty="0" smtClean="0"/>
          </a:p>
          <a:p>
            <a:pPr lvl="0">
              <a:buFont typeface="Wingdings" pitchFamily="2" charset="2"/>
              <a:buChar char="Ø"/>
            </a:pPr>
            <a:r>
              <a:rPr lang="en-IN" dirty="0" smtClean="0"/>
              <a:t>         Atmospheric  pressure and winds</a:t>
            </a:r>
            <a:endParaRPr lang="en-US" dirty="0" smtClean="0"/>
          </a:p>
          <a:p>
            <a:pPr lvl="0">
              <a:buFont typeface="Wingdings" pitchFamily="2" charset="2"/>
              <a:buChar char="Ø"/>
            </a:pPr>
            <a:r>
              <a:rPr lang="en-IN" dirty="0" smtClean="0"/>
              <a:t>         Upper air currents, </a:t>
            </a:r>
          </a:p>
          <a:p>
            <a:pPr lvl="0">
              <a:buFont typeface="Wingdings" pitchFamily="2" charset="2"/>
              <a:buChar char="Ø"/>
            </a:pPr>
            <a:endParaRPr lang="en-US" dirty="0" smtClean="0"/>
          </a:p>
          <a:p>
            <a:r>
              <a:rPr lang="en-IN" dirty="0" smtClean="0"/>
              <a:t>      The world is divided into a number of climatic regions. Climatically, India falls in the Monsoon Asia region of the world.</a:t>
            </a:r>
            <a:endParaRPr lang="en-US" dirty="0" smtClean="0"/>
          </a:p>
          <a:p>
            <a:pPr>
              <a:buFont typeface="Arial" pitchFamily="34" charset="0"/>
              <a:buChar char="•"/>
            </a:pPr>
            <a:endParaRPr lang="en-US" dirty="0" smtClean="0"/>
          </a:p>
          <a:p>
            <a:endParaRPr lang="en-US" dirty="0"/>
          </a:p>
        </p:txBody>
      </p:sp>
    </p:spTree>
    <p:extLst>
      <p:ext uri="{BB962C8B-B14F-4D97-AF65-F5344CB8AC3E}">
        <p14:creationId xmlns="" xmlns:p14="http://schemas.microsoft.com/office/powerpoint/2010/main" val="2249516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
            <a:ext cx="8737951" cy="907432"/>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INDIA - CLIMATE</a:t>
            </a:r>
            <a:endParaRPr lang="en-US" sz="2200" b="1" dirty="0" smtClean="0">
              <a:solidFill>
                <a:schemeClr val="tx1"/>
              </a:solidFill>
              <a:latin typeface="Calibri" pitchFamily="34" charset="0"/>
            </a:endParaRPr>
          </a:p>
          <a:p>
            <a:pPr>
              <a:buSzPts val="2200"/>
            </a:pPr>
            <a:r>
              <a:rPr lang="en-IN" sz="1800" dirty="0" smtClean="0"/>
              <a:t>QUESTIONS</a:t>
            </a: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712519"/>
            <a:ext cx="8323501" cy="5618258"/>
          </a:xfrm>
          <a:prstGeom prst="rect">
            <a:avLst/>
          </a:prstGeom>
        </p:spPr>
        <p:txBody>
          <a:bodyPr wrap="square">
            <a:spAutoFit/>
          </a:bodyPr>
          <a:lstStyle/>
          <a:p>
            <a:pPr marL="457200" indent="-457200">
              <a:spcAft>
                <a:spcPts val="1200"/>
              </a:spcAft>
            </a:pPr>
            <a:r>
              <a:rPr lang="en-US" dirty="0" smtClean="0"/>
              <a:t>Q1. Define weather. How is it different from climate?</a:t>
            </a:r>
          </a:p>
          <a:p>
            <a:r>
              <a:rPr lang="en-IN" dirty="0" err="1" smtClean="0"/>
              <a:t>Ans</a:t>
            </a:r>
            <a:r>
              <a:rPr lang="en-IN" dirty="0" smtClean="0"/>
              <a:t>: Weather is the daily state of the atmosphere.</a:t>
            </a:r>
          </a:p>
          <a:p>
            <a:pPr>
              <a:buFont typeface="Arial" pitchFamily="34" charset="0"/>
              <a:buChar char="•"/>
            </a:pPr>
            <a:r>
              <a:rPr lang="en-IN" dirty="0" smtClean="0"/>
              <a:t>    It describes the temperature, wind speed and direction, and the amount of precipitation in a place on a particular day or over few days.</a:t>
            </a:r>
          </a:p>
          <a:p>
            <a:pPr>
              <a:buFont typeface="Arial" pitchFamily="34" charset="0"/>
              <a:buChar char="•"/>
            </a:pPr>
            <a:r>
              <a:rPr lang="en-IN" dirty="0" smtClean="0"/>
              <a:t>   The weather could be hot, cold, cloudy or windy, sunny or wet</a:t>
            </a:r>
          </a:p>
          <a:p>
            <a:pPr>
              <a:buFont typeface="Arial" pitchFamily="34" charset="0"/>
              <a:buChar char="•"/>
            </a:pPr>
            <a:r>
              <a:rPr lang="en-IN" dirty="0" smtClean="0"/>
              <a:t>Climate, is the average weather  in a place over more than 30 years. Climate refers to the long term average weather pattern of a region, while weather describes the short –term state of the atmosphere.</a:t>
            </a:r>
          </a:p>
          <a:p>
            <a:pPr>
              <a:buFont typeface="Arial" pitchFamily="34" charset="0"/>
              <a:buChar char="•"/>
            </a:pPr>
            <a:endParaRPr lang="en-US" dirty="0" smtClean="0"/>
          </a:p>
          <a:p>
            <a:pPr marL="457200" indent="-457200">
              <a:spcAft>
                <a:spcPts val="1200"/>
              </a:spcAft>
            </a:pPr>
            <a:r>
              <a:rPr lang="en-IN" dirty="0" smtClean="0">
                <a:latin typeface="Calibri" pitchFamily="34" charset="0"/>
              </a:rPr>
              <a:t>Q2. Distinguish between equable and extreme climate.</a:t>
            </a:r>
          </a:p>
          <a:p>
            <a:pPr marL="457200" indent="-457200">
              <a:spcAft>
                <a:spcPts val="1200"/>
              </a:spcAft>
            </a:pPr>
            <a:r>
              <a:rPr lang="en-IN" dirty="0" err="1" smtClean="0"/>
              <a:t>Ans</a:t>
            </a:r>
            <a:r>
              <a:rPr lang="en-IN" dirty="0" smtClean="0"/>
              <a:t>: There are two major types of climate---equable and extreme climate.</a:t>
            </a:r>
          </a:p>
          <a:p>
            <a:pPr marL="457200" indent="-457200">
              <a:spcAft>
                <a:spcPts val="1200"/>
              </a:spcAft>
              <a:buFont typeface="Arial" pitchFamily="34" charset="0"/>
              <a:buChar char="•"/>
            </a:pPr>
            <a:r>
              <a:rPr lang="en-IN" dirty="0" smtClean="0"/>
              <a:t>Regions which are neither too hot nor too cold are said to have equable climate. Such places are generally located close to sea, for ex; Chennai and Mumbai.</a:t>
            </a:r>
          </a:p>
          <a:p>
            <a:pPr marL="457200" indent="-457200">
              <a:spcAft>
                <a:spcPts val="1200"/>
              </a:spcAft>
              <a:buFont typeface="Arial" pitchFamily="34" charset="0"/>
              <a:buChar char="•"/>
            </a:pPr>
            <a:r>
              <a:rPr lang="en-IN" dirty="0" smtClean="0"/>
              <a:t>Regions which are too hot and too cold, where extremes of temperature prevail, are said to have extreme climate. For ex: Delhi and Haryana.</a:t>
            </a:r>
          </a:p>
          <a:p>
            <a:pPr marL="457200" indent="-457200">
              <a:spcAft>
                <a:spcPts val="1200"/>
              </a:spcAft>
            </a:pPr>
            <a:endParaRPr lang="en-IN" dirty="0" smtClean="0"/>
          </a:p>
          <a:p>
            <a:pPr marL="457200" indent="-457200">
              <a:spcAft>
                <a:spcPts val="1200"/>
              </a:spcAft>
            </a:pPr>
            <a:endParaRPr lang="en-IN" dirty="0" smtClean="0">
              <a:latin typeface="Calibri" pitchFamily="34" charset="0"/>
            </a:endParaRPr>
          </a:p>
          <a:p>
            <a:pPr marL="457200" indent="-457200">
              <a:spcAft>
                <a:spcPts val="1200"/>
              </a:spcAft>
            </a:pPr>
            <a:endParaRPr lang="en-US" dirty="0" smtClean="0"/>
          </a:p>
          <a:p>
            <a:pPr marL="457200" indent="-457200">
              <a:spcAft>
                <a:spcPts val="1200"/>
              </a:spcAft>
            </a:pPr>
            <a:endParaRPr lang="en-US" dirty="0" smtClean="0">
              <a:latin typeface="Calibri" pitchFamily="34" charset="0"/>
            </a:endParaRPr>
          </a:p>
          <a:p>
            <a:pPr marL="457200" indent="-457200">
              <a:spcAft>
                <a:spcPts val="1200"/>
              </a:spcAft>
            </a:pPr>
            <a:endParaRPr lang="en-US" dirty="0" smtClean="0">
              <a:latin typeface="Calibri" pitchFamily="34" charset="0"/>
            </a:endParaRPr>
          </a:p>
        </p:txBody>
      </p:sp>
    </p:spTree>
    <p:extLst>
      <p:ext uri="{BB962C8B-B14F-4D97-AF65-F5344CB8AC3E}">
        <p14:creationId xmlns="" xmlns:p14="http://schemas.microsoft.com/office/powerpoint/2010/main" val="2249516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INDIA - CLIMATE</a:t>
            </a:r>
            <a:endParaRPr lang="en-US" sz="2200" b="1" dirty="0" smtClean="0">
              <a:solidFill>
                <a:schemeClr val="tx1"/>
              </a:solidFill>
              <a:latin typeface="Calibri" pitchFamily="34" charset="0"/>
            </a:endParaRPr>
          </a:p>
          <a:p>
            <a:pPr>
              <a:buSzPts val="2200"/>
            </a:pPr>
            <a:r>
              <a:rPr lang="en-IN" sz="1800" dirty="0" smtClean="0"/>
              <a:t>QUESTIONS</a:t>
            </a: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558140"/>
            <a:ext cx="8323501" cy="5606383"/>
          </a:xfrm>
          <a:prstGeom prst="rect">
            <a:avLst/>
          </a:prstGeom>
        </p:spPr>
        <p:txBody>
          <a:bodyPr wrap="square">
            <a:spAutoFit/>
          </a:bodyPr>
          <a:lstStyle/>
          <a:p>
            <a:pPr marL="457200" indent="-457200">
              <a:spcAft>
                <a:spcPts val="1200"/>
              </a:spcAft>
            </a:pPr>
            <a:endParaRPr lang="en-IN" dirty="0" smtClean="0">
              <a:latin typeface="Calibri" pitchFamily="34" charset="0"/>
            </a:endParaRPr>
          </a:p>
          <a:p>
            <a:pPr marL="457200" indent="-457200">
              <a:spcAft>
                <a:spcPts val="1200"/>
              </a:spcAft>
            </a:pPr>
            <a:r>
              <a:rPr lang="en-IN" dirty="0" smtClean="0">
                <a:latin typeface="Calibri" pitchFamily="34" charset="0"/>
              </a:rPr>
              <a:t>Q3. How do the climate of a region has a  influence on the people?</a:t>
            </a:r>
          </a:p>
          <a:p>
            <a:pPr marL="457200" indent="-457200">
              <a:spcAft>
                <a:spcPts val="1200"/>
              </a:spcAft>
            </a:pPr>
            <a:r>
              <a:rPr lang="en-IN" dirty="0" err="1" smtClean="0">
                <a:latin typeface="Calibri" pitchFamily="34" charset="0"/>
              </a:rPr>
              <a:t>Ans</a:t>
            </a:r>
            <a:r>
              <a:rPr lang="en-IN" dirty="0" smtClean="0">
                <a:latin typeface="Calibri" pitchFamily="34" charset="0"/>
              </a:rPr>
              <a:t>:      </a:t>
            </a:r>
            <a:r>
              <a:rPr lang="en-IN" dirty="0" smtClean="0"/>
              <a:t>The climate of a region has a strong influence on the people who live there.</a:t>
            </a:r>
          </a:p>
          <a:p>
            <a:pPr marL="457200" indent="-457200">
              <a:spcAft>
                <a:spcPts val="1200"/>
              </a:spcAft>
              <a:buFont typeface="Arial" pitchFamily="34" charset="0"/>
              <a:buChar char="•"/>
            </a:pPr>
            <a:r>
              <a:rPr lang="en-IN" dirty="0" smtClean="0"/>
              <a:t>    Climate  controls the soil, vegetation and animal life of a region. The life style of the people—their food habits, clothing and types of shelter—is determined by the climate of the place.</a:t>
            </a:r>
          </a:p>
          <a:p>
            <a:pPr marL="457200" indent="-457200">
              <a:spcAft>
                <a:spcPts val="1200"/>
              </a:spcAft>
              <a:buFont typeface="Arial" pitchFamily="34" charset="0"/>
              <a:buChar char="•"/>
            </a:pPr>
            <a:r>
              <a:rPr lang="en-IN" dirty="0" smtClean="0"/>
              <a:t>     Climate also influences the natural resources of a country. It also determines the occupations or the economic activities of a country.</a:t>
            </a:r>
          </a:p>
          <a:p>
            <a:pPr marL="457200" indent="-457200">
              <a:spcAft>
                <a:spcPts val="1200"/>
              </a:spcAft>
            </a:pPr>
            <a:r>
              <a:rPr lang="en-IN" dirty="0" smtClean="0">
                <a:latin typeface="Calibri" pitchFamily="34" charset="0"/>
              </a:rPr>
              <a:t>Q4 What are the major factors which affect the climate of a place?</a:t>
            </a:r>
          </a:p>
          <a:p>
            <a:pPr>
              <a:buFont typeface="Arial" pitchFamily="34" charset="0"/>
              <a:buChar char="•"/>
            </a:pPr>
            <a:r>
              <a:rPr lang="en-IN" dirty="0" smtClean="0"/>
              <a:t>There are various factors that affect the climate of a place. The major factors are :</a:t>
            </a:r>
          </a:p>
          <a:p>
            <a:pPr lvl="0">
              <a:buFont typeface="Wingdings" pitchFamily="2" charset="2"/>
              <a:buChar char="Ø"/>
            </a:pPr>
            <a:r>
              <a:rPr lang="en-IN" dirty="0" smtClean="0"/>
              <a:t>    Latitude</a:t>
            </a:r>
          </a:p>
          <a:p>
            <a:pPr lvl="0">
              <a:buFont typeface="Wingdings" pitchFamily="2" charset="2"/>
              <a:buChar char="Ø"/>
            </a:pPr>
            <a:r>
              <a:rPr lang="en-IN" dirty="0" smtClean="0"/>
              <a:t> Distance from the sea</a:t>
            </a:r>
            <a:endParaRPr lang="en-US" dirty="0" smtClean="0"/>
          </a:p>
          <a:p>
            <a:pPr lvl="0">
              <a:buFont typeface="Wingdings" pitchFamily="2" charset="2"/>
              <a:buChar char="Ø"/>
            </a:pPr>
            <a:r>
              <a:rPr lang="en-IN" dirty="0" smtClean="0"/>
              <a:t>     Altitude</a:t>
            </a:r>
            <a:endParaRPr lang="en-US" dirty="0" smtClean="0"/>
          </a:p>
          <a:p>
            <a:pPr lvl="0">
              <a:buFont typeface="Wingdings" pitchFamily="2" charset="2"/>
              <a:buChar char="Ø"/>
            </a:pPr>
            <a:r>
              <a:rPr lang="en-IN" dirty="0" smtClean="0"/>
              <a:t>       Relief (mountains and hills)</a:t>
            </a:r>
            <a:endParaRPr lang="en-US" dirty="0" smtClean="0"/>
          </a:p>
          <a:p>
            <a:pPr lvl="0">
              <a:buFont typeface="Wingdings" pitchFamily="2" charset="2"/>
              <a:buChar char="Ø"/>
            </a:pPr>
            <a:r>
              <a:rPr lang="en-IN" dirty="0" smtClean="0"/>
              <a:t>         Atmospheric  pressure and winds</a:t>
            </a:r>
            <a:endParaRPr lang="en-US" dirty="0" smtClean="0"/>
          </a:p>
          <a:p>
            <a:pPr lvl="0">
              <a:buFont typeface="Wingdings" pitchFamily="2" charset="2"/>
              <a:buChar char="Ø"/>
            </a:pPr>
            <a:r>
              <a:rPr lang="en-IN" dirty="0" smtClean="0"/>
              <a:t>         Upper air currents, </a:t>
            </a:r>
            <a:endParaRPr lang="en-US" dirty="0" smtClean="0"/>
          </a:p>
          <a:p>
            <a:pPr marL="457200" indent="-457200">
              <a:spcAft>
                <a:spcPts val="1200"/>
              </a:spcAft>
            </a:pPr>
            <a:endParaRPr lang="en-IN" dirty="0" smtClean="0">
              <a:latin typeface="Calibri" pitchFamily="34" charset="0"/>
            </a:endParaRPr>
          </a:p>
          <a:p>
            <a:pPr marL="457200" indent="-457200">
              <a:spcAft>
                <a:spcPts val="1200"/>
              </a:spcAft>
              <a:buFont typeface="Arial" pitchFamily="34" charset="0"/>
              <a:buChar char="•"/>
            </a:pPr>
            <a:endParaRPr lang="en-US" dirty="0" smtClean="0"/>
          </a:p>
          <a:p>
            <a:pPr marL="457200" indent="-457200">
              <a:spcAft>
                <a:spcPts val="1200"/>
              </a:spcAft>
            </a:pPr>
            <a:endParaRPr lang="en-US" dirty="0" smtClean="0">
              <a:latin typeface="Calibri" pitchFamily="34" charset="0"/>
            </a:endParaRPr>
          </a:p>
          <a:p>
            <a:pPr marL="457200" indent="-457200">
              <a:spcAft>
                <a:spcPts val="1200"/>
              </a:spcAft>
            </a:pPr>
            <a:endParaRPr lang="en-US" dirty="0" smtClean="0">
              <a:latin typeface="Calibri" pitchFamily="34" charset="0"/>
            </a:endParaRPr>
          </a:p>
        </p:txBody>
      </p:sp>
    </p:spTree>
    <p:extLst>
      <p:ext uri="{BB962C8B-B14F-4D97-AF65-F5344CB8AC3E}">
        <p14:creationId xmlns="" xmlns:p14="http://schemas.microsoft.com/office/powerpoint/2010/main" val="22495165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INDIA - CLIMATE</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(GEOGRAPHY)</a:t>
            </a:r>
            <a:endParaRPr b="1" dirty="0"/>
          </a:p>
          <a:p>
            <a:pPr marL="0" lvl="0" indent="0" algn="l" rtl="0">
              <a:spcBef>
                <a:spcPts val="0"/>
              </a:spcBef>
              <a:spcAft>
                <a:spcPts val="0"/>
              </a:spcAft>
              <a:buNone/>
            </a:pPr>
            <a:r>
              <a:rPr lang="en" b="1" dirty="0"/>
              <a:t>CHAPTER NUMBER</a:t>
            </a:r>
            <a:r>
              <a:rPr lang="en" b="1" dirty="0" smtClean="0"/>
              <a:t>: 9  PERIOD-2</a:t>
            </a:r>
            <a:endParaRPr b="1" dirty="0"/>
          </a:p>
          <a:p>
            <a:pPr lvl="0"/>
            <a:r>
              <a:rPr lang="en" b="1" dirty="0"/>
              <a:t>CHAPTER NAME </a:t>
            </a:r>
            <a:r>
              <a:rPr lang="en" b="1" dirty="0" smtClean="0"/>
              <a:t>:   INDIA - CLIMATE</a:t>
            </a:r>
            <a:endParaRPr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1593</TotalTime>
  <Words>2492</Words>
  <Application>Microsoft Office PowerPoint</Application>
  <PresentationFormat>On-screen Show (16:9)</PresentationFormat>
  <Paragraphs>260</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DELL</cp:lastModifiedBy>
  <cp:revision>329</cp:revision>
  <dcterms:modified xsi:type="dcterms:W3CDTF">2021-01-27T13:24:17Z</dcterms:modified>
</cp:coreProperties>
</file>