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2"/>
  </p:notesMasterIdLst>
  <p:sldIdLst>
    <p:sldId id="256" r:id="rId2"/>
    <p:sldId id="258" r:id="rId3"/>
    <p:sldId id="312" r:id="rId4"/>
    <p:sldId id="327" r:id="rId5"/>
    <p:sldId id="313" r:id="rId6"/>
    <p:sldId id="341" r:id="rId7"/>
    <p:sldId id="324" r:id="rId8"/>
    <p:sldId id="325" r:id="rId9"/>
    <p:sldId id="322" r:id="rId10"/>
    <p:sldId id="326" r:id="rId11"/>
    <p:sldId id="323" r:id="rId12"/>
    <p:sldId id="342" r:id="rId13"/>
    <p:sldId id="294" r:id="rId14"/>
    <p:sldId id="318" r:id="rId15"/>
    <p:sldId id="316" r:id="rId16"/>
    <p:sldId id="328" r:id="rId17"/>
    <p:sldId id="329" r:id="rId18"/>
    <p:sldId id="330" r:id="rId19"/>
    <p:sldId id="331" r:id="rId20"/>
    <p:sldId id="332" r:id="rId21"/>
    <p:sldId id="320" r:id="rId22"/>
    <p:sldId id="321" r:id="rId23"/>
    <p:sldId id="333" r:id="rId24"/>
    <p:sldId id="334" r:id="rId25"/>
    <p:sldId id="319" r:id="rId26"/>
    <p:sldId id="335" r:id="rId27"/>
    <p:sldId id="337" r:id="rId28"/>
    <p:sldId id="338" r:id="rId29"/>
    <p:sldId id="339" r:id="rId30"/>
    <p:sldId id="340" r:id="rId3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7814" autoAdjust="0"/>
  </p:normalViewPr>
  <p:slideViewPr>
    <p:cSldViewPr snapToGrid="0">
      <p:cViewPr varScale="1">
        <p:scale>
          <a:sx n="80" d="100"/>
          <a:sy n="80" d="100"/>
        </p:scale>
        <p:origin x="-1002"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609406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6094060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6094060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7955002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795500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7955002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7955002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837171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837171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837171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837171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837171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837171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3383717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40470261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4047026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6094060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609406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xmlns="" val="2609406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0.png"/><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6.jpeg"/><Relationship Id="rId5" Type="http://schemas.openxmlformats.org/officeDocument/2006/relationships/image" Target="../media/image25.png"/><Relationship Id="rId4" Type="http://schemas.openxmlformats.org/officeDocument/2006/relationships/image" Target="../media/image24.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28.jpeg"/><Relationship Id="rId4" Type="http://schemas.openxmlformats.org/officeDocument/2006/relationships/image" Target="../media/image27.jpe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33.jpeg"/><Relationship Id="rId4" Type="http://schemas.openxmlformats.org/officeDocument/2006/relationships/image" Target="../media/image32.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36.jpeg"/><Relationship Id="rId5" Type="http://schemas.openxmlformats.org/officeDocument/2006/relationships/image" Target="../media/image35.jpeg"/><Relationship Id="rId4" Type="http://schemas.openxmlformats.org/officeDocument/2006/relationships/image" Target="../media/image34.jpe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38.jpeg"/><Relationship Id="rId4" Type="http://schemas.openxmlformats.org/officeDocument/2006/relationships/image" Target="../media/image37.jpe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41.jpeg"/><Relationship Id="rId5" Type="http://schemas.openxmlformats.org/officeDocument/2006/relationships/image" Target="../media/image40.jpeg"/><Relationship Id="rId4" Type="http://schemas.openxmlformats.org/officeDocument/2006/relationships/image" Target="../media/image39.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image" Target="../media/image43.jpeg"/><Relationship Id="rId4" Type="http://schemas.openxmlformats.org/officeDocument/2006/relationships/image" Target="../media/image42.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THE PHYSICAL DIVISION OF INDIA</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(GEOGRAPHY)</a:t>
            </a:r>
            <a:endParaRPr b="1" dirty="0"/>
          </a:p>
          <a:p>
            <a:pPr marL="0" lvl="0" indent="0" algn="l" rtl="0">
              <a:spcBef>
                <a:spcPts val="0"/>
              </a:spcBef>
              <a:spcAft>
                <a:spcPts val="0"/>
              </a:spcAft>
              <a:buNone/>
            </a:pPr>
            <a:r>
              <a:rPr lang="en" b="1" dirty="0"/>
              <a:t>CHAPTER NUMBER</a:t>
            </a:r>
            <a:r>
              <a:rPr lang="en" b="1" dirty="0" smtClean="0"/>
              <a:t>: 8 PERIOD-1</a:t>
            </a:r>
            <a:endParaRPr b="1" dirty="0"/>
          </a:p>
          <a:p>
            <a:pPr lvl="0"/>
            <a:r>
              <a:rPr lang="en" b="1" dirty="0"/>
              <a:t>CHAPTER NAME </a:t>
            </a:r>
            <a:r>
              <a:rPr lang="en" b="1" dirty="0" smtClean="0"/>
              <a:t>:  THE PHYSICAL DIVISION OF INDIA</a:t>
            </a:r>
            <a:endParaRP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a:buSzPts val="2200"/>
            </a:pPr>
            <a:r>
              <a:rPr lang="en-US" sz="1800" dirty="0" smtClean="0"/>
              <a:t>THE HIMALAYAN RANGES</a:t>
            </a:r>
          </a:p>
          <a:p>
            <a:pPr>
              <a:buSzPts val="2200"/>
            </a:pP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902525"/>
            <a:ext cx="4760904" cy="1384995"/>
          </a:xfrm>
          <a:prstGeom prst="rect">
            <a:avLst/>
          </a:prstGeom>
        </p:spPr>
        <p:txBody>
          <a:bodyPr wrap="square">
            <a:spAutoFit/>
          </a:bodyPr>
          <a:lstStyle/>
          <a:p>
            <a:r>
              <a:rPr lang="en-US" dirty="0" smtClean="0"/>
              <a:t>The Lesser Himalayas or Himachal – This range lies to the south of </a:t>
            </a:r>
            <a:r>
              <a:rPr lang="en-US" dirty="0" err="1" smtClean="0"/>
              <a:t>himadri</a:t>
            </a:r>
            <a:r>
              <a:rPr lang="en-US" dirty="0" smtClean="0"/>
              <a:t>. It has dense forests of pine and deodar on the mountain slopes. Beautiful hill stations like Darjeeling, </a:t>
            </a:r>
            <a:r>
              <a:rPr lang="en-US" dirty="0" err="1" smtClean="0"/>
              <a:t>Shimla</a:t>
            </a:r>
            <a:r>
              <a:rPr lang="en-US" dirty="0" smtClean="0"/>
              <a:t>, </a:t>
            </a:r>
            <a:r>
              <a:rPr lang="en-US" dirty="0" err="1" smtClean="0"/>
              <a:t>Mussoorie</a:t>
            </a:r>
            <a:r>
              <a:rPr lang="en-US" dirty="0" smtClean="0"/>
              <a:t>, </a:t>
            </a:r>
            <a:r>
              <a:rPr lang="en-US" dirty="0" err="1" smtClean="0"/>
              <a:t>Nainital</a:t>
            </a:r>
            <a:r>
              <a:rPr lang="en-US" dirty="0" smtClean="0"/>
              <a:t> and </a:t>
            </a:r>
            <a:r>
              <a:rPr lang="en-US" dirty="0" err="1" smtClean="0"/>
              <a:t>Kullu</a:t>
            </a:r>
            <a:r>
              <a:rPr lang="en-US" dirty="0" smtClean="0"/>
              <a:t> are situated in this range</a:t>
            </a:r>
          </a:p>
          <a:p>
            <a:pPr marL="457200" indent="-457200">
              <a:spcAft>
                <a:spcPts val="1200"/>
              </a:spcAft>
            </a:pPr>
            <a:endParaRPr lang="en-US" dirty="0" smtClean="0">
              <a:latin typeface="Calibri" pitchFamily="34" charset="0"/>
            </a:endParaRPr>
          </a:p>
        </p:txBody>
      </p:sp>
      <p:pic>
        <p:nvPicPr>
          <p:cNvPr id="2053" name="Picture 5" descr="C:\Users\DELL\Desktop\download (3).jfif"/>
          <p:cNvPicPr>
            <a:picLocks noChangeAspect="1" noChangeArrowheads="1"/>
          </p:cNvPicPr>
          <p:nvPr/>
        </p:nvPicPr>
        <p:blipFill>
          <a:blip r:embed="rId4"/>
          <a:srcRect/>
          <a:stretch>
            <a:fillRect/>
          </a:stretch>
        </p:blipFill>
        <p:spPr bwMode="auto">
          <a:xfrm>
            <a:off x="320633" y="2838203"/>
            <a:ext cx="3408218" cy="1983178"/>
          </a:xfrm>
          <a:prstGeom prst="rect">
            <a:avLst/>
          </a:prstGeom>
          <a:noFill/>
        </p:spPr>
      </p:pic>
      <p:pic>
        <p:nvPicPr>
          <p:cNvPr id="4098" name="Picture 2" descr="C:\Users\DELL\Desktop\images.png"/>
          <p:cNvPicPr>
            <a:picLocks noChangeAspect="1" noChangeArrowheads="1"/>
          </p:cNvPicPr>
          <p:nvPr/>
        </p:nvPicPr>
        <p:blipFill>
          <a:blip r:embed="rId5"/>
          <a:srcRect/>
          <a:stretch>
            <a:fillRect/>
          </a:stretch>
        </p:blipFill>
        <p:spPr bwMode="auto">
          <a:xfrm>
            <a:off x="5854535" y="285008"/>
            <a:ext cx="2921701" cy="2291936"/>
          </a:xfrm>
          <a:prstGeom prst="rect">
            <a:avLst/>
          </a:prstGeom>
          <a:noFill/>
        </p:spPr>
      </p:pic>
      <p:pic>
        <p:nvPicPr>
          <p:cNvPr id="4099" name="Picture 3" descr="C:\Users\DELL\Desktop\download (1).jfif"/>
          <p:cNvPicPr>
            <a:picLocks noChangeAspect="1" noChangeArrowheads="1"/>
          </p:cNvPicPr>
          <p:nvPr/>
        </p:nvPicPr>
        <p:blipFill>
          <a:blip r:embed="rId6"/>
          <a:srcRect/>
          <a:stretch>
            <a:fillRect/>
          </a:stretch>
        </p:blipFill>
        <p:spPr bwMode="auto">
          <a:xfrm>
            <a:off x="4203866" y="2838203"/>
            <a:ext cx="3360716" cy="2041813"/>
          </a:xfrm>
          <a:prstGeom prst="rect">
            <a:avLst/>
          </a:prstGeom>
          <a:noFill/>
        </p:spPr>
      </p:pic>
    </p:spTree>
    <p:extLst>
      <p:ext uri="{BB962C8B-B14F-4D97-AF65-F5344CB8AC3E}">
        <p14:creationId xmlns:p14="http://schemas.microsoft.com/office/powerpoint/2010/main" xmlns="" val="2249516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a:buSzPts val="2200"/>
            </a:pPr>
            <a:r>
              <a:rPr lang="en-US" sz="1800" dirty="0" smtClean="0"/>
              <a:t>THE HIMALAYAN RANGES</a:t>
            </a:r>
          </a:p>
          <a:p>
            <a:pPr>
              <a:buSzPts val="2200"/>
            </a:pP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02525"/>
            <a:ext cx="8323501" cy="2031325"/>
          </a:xfrm>
          <a:prstGeom prst="rect">
            <a:avLst/>
          </a:prstGeom>
        </p:spPr>
        <p:txBody>
          <a:bodyPr wrap="square">
            <a:spAutoFit/>
          </a:bodyPr>
          <a:lstStyle/>
          <a:p>
            <a:pPr lvl="0">
              <a:buFont typeface="Arial" pitchFamily="34" charset="0"/>
              <a:buChar char="•"/>
            </a:pPr>
            <a:r>
              <a:rPr lang="en-US" dirty="0" smtClean="0"/>
              <a:t>   The Outer Himalayas or </a:t>
            </a:r>
            <a:r>
              <a:rPr lang="en-US" dirty="0" err="1" smtClean="0"/>
              <a:t>shiwalik</a:t>
            </a:r>
            <a:r>
              <a:rPr lang="en-US" dirty="0" smtClean="0"/>
              <a:t> – The southernmost range of the Himalayas is called the </a:t>
            </a:r>
            <a:r>
              <a:rPr lang="en-US" dirty="0" err="1" smtClean="0"/>
              <a:t>Shiwaliks</a:t>
            </a:r>
            <a:r>
              <a:rPr lang="en-US" dirty="0" smtClean="0"/>
              <a:t>. This range is covered with thick forests which are a home to many wild animals. Terrace farming is </a:t>
            </a:r>
            <a:r>
              <a:rPr lang="en-US" dirty="0" err="1" smtClean="0"/>
              <a:t>doneon</a:t>
            </a:r>
            <a:r>
              <a:rPr lang="en-US" dirty="0" smtClean="0"/>
              <a:t> the slopes of the </a:t>
            </a:r>
            <a:r>
              <a:rPr lang="en-US" dirty="0" err="1" smtClean="0"/>
              <a:t>shiwaliks</a:t>
            </a:r>
            <a:r>
              <a:rPr lang="en-US" dirty="0" smtClean="0"/>
              <a:t>.</a:t>
            </a:r>
          </a:p>
          <a:p>
            <a:pPr>
              <a:buFont typeface="Arial" pitchFamily="34" charset="0"/>
              <a:buChar char="•"/>
            </a:pPr>
            <a:r>
              <a:rPr lang="en-US" dirty="0" smtClean="0"/>
              <a:t>    </a:t>
            </a:r>
            <a:r>
              <a:rPr lang="en-US" dirty="0" err="1" smtClean="0"/>
              <a:t>Purvanchal</a:t>
            </a:r>
            <a:r>
              <a:rPr lang="en-US" dirty="0" smtClean="0"/>
              <a:t> ranges- The </a:t>
            </a:r>
            <a:r>
              <a:rPr lang="en-US" dirty="0" err="1" smtClean="0"/>
              <a:t>purvanchal</a:t>
            </a:r>
            <a:r>
              <a:rPr lang="en-US" dirty="0" smtClean="0"/>
              <a:t> ranges are the eastern extension of Himalayas. They cover the states of Assam, Manipur, Tripura, Nagaland, Meghalaya and Mizoram. </a:t>
            </a:r>
          </a:p>
          <a:p>
            <a:pPr>
              <a:buFont typeface="Arial" pitchFamily="34" charset="0"/>
              <a:buChar char="•"/>
            </a:pPr>
            <a:r>
              <a:rPr lang="en-US" dirty="0" smtClean="0"/>
              <a:t>The </a:t>
            </a:r>
            <a:r>
              <a:rPr lang="en-US" dirty="0" err="1" smtClean="0"/>
              <a:t>Garo</a:t>
            </a:r>
            <a:r>
              <a:rPr lang="en-US" dirty="0" smtClean="0"/>
              <a:t>, </a:t>
            </a:r>
            <a:r>
              <a:rPr lang="en-US" dirty="0" err="1" smtClean="0"/>
              <a:t>Khasi</a:t>
            </a:r>
            <a:r>
              <a:rPr lang="en-US" dirty="0" smtClean="0"/>
              <a:t>, </a:t>
            </a:r>
            <a:r>
              <a:rPr lang="en-US" dirty="0" err="1" smtClean="0"/>
              <a:t>Jaintia</a:t>
            </a:r>
            <a:r>
              <a:rPr lang="en-US" dirty="0" smtClean="0"/>
              <a:t>, Naga, </a:t>
            </a:r>
            <a:r>
              <a:rPr lang="en-US" dirty="0" err="1" smtClean="0"/>
              <a:t>Mizo</a:t>
            </a:r>
            <a:r>
              <a:rPr lang="en-US" dirty="0" smtClean="0"/>
              <a:t> </a:t>
            </a:r>
            <a:r>
              <a:rPr lang="en-US" dirty="0" err="1" smtClean="0"/>
              <a:t>andLushai</a:t>
            </a:r>
            <a:r>
              <a:rPr lang="en-US" dirty="0" smtClean="0"/>
              <a:t> are the main hills in this range. </a:t>
            </a:r>
            <a:r>
              <a:rPr lang="en-US" dirty="0" err="1" smtClean="0"/>
              <a:t>Mawsynram</a:t>
            </a:r>
            <a:r>
              <a:rPr lang="en-US" dirty="0" smtClean="0"/>
              <a:t> in </a:t>
            </a:r>
            <a:r>
              <a:rPr lang="en-US" dirty="0" err="1" smtClean="0"/>
              <a:t>khasi</a:t>
            </a:r>
            <a:r>
              <a:rPr lang="en-US" dirty="0" smtClean="0"/>
              <a:t> hills, Meghalaya is the wettest place on earth Passes in the Northern Mountains -  - A pass is a route or path through two mountains. It is used for crossing the mountains.</a:t>
            </a:r>
          </a:p>
          <a:p>
            <a:pPr marL="457200" indent="-457200">
              <a:spcAft>
                <a:spcPts val="1200"/>
              </a:spcAft>
            </a:pPr>
            <a:endParaRPr lang="en-US" dirty="0" smtClean="0">
              <a:latin typeface="Calibri" pitchFamily="34" charset="0"/>
            </a:endParaRPr>
          </a:p>
        </p:txBody>
      </p:sp>
      <p:pic>
        <p:nvPicPr>
          <p:cNvPr id="3074" name="Picture 2" descr="C:\Users\DELL\Desktop\images.jfif"/>
          <p:cNvPicPr>
            <a:picLocks noChangeAspect="1" noChangeArrowheads="1"/>
          </p:cNvPicPr>
          <p:nvPr/>
        </p:nvPicPr>
        <p:blipFill>
          <a:blip r:embed="rId4"/>
          <a:srcRect/>
          <a:stretch>
            <a:fillRect/>
          </a:stretch>
        </p:blipFill>
        <p:spPr bwMode="auto">
          <a:xfrm>
            <a:off x="4295281" y="2838203"/>
            <a:ext cx="3364304" cy="2082263"/>
          </a:xfrm>
          <a:prstGeom prst="rect">
            <a:avLst/>
          </a:prstGeom>
          <a:noFill/>
        </p:spPr>
      </p:pic>
      <p:pic>
        <p:nvPicPr>
          <p:cNvPr id="3075" name="Picture 3" descr="C:\Users\DELL\Desktop\download.jfif"/>
          <p:cNvPicPr>
            <a:picLocks noChangeAspect="1" noChangeArrowheads="1"/>
          </p:cNvPicPr>
          <p:nvPr/>
        </p:nvPicPr>
        <p:blipFill>
          <a:blip r:embed="rId5"/>
          <a:srcRect/>
          <a:stretch>
            <a:fillRect/>
          </a:stretch>
        </p:blipFill>
        <p:spPr bwMode="auto">
          <a:xfrm>
            <a:off x="308758" y="2850079"/>
            <a:ext cx="3348842" cy="2090056"/>
          </a:xfrm>
          <a:prstGeom prst="rect">
            <a:avLst/>
          </a:prstGeom>
          <a:noFill/>
        </p:spPr>
      </p:pic>
    </p:spTree>
    <p:extLst>
      <p:ext uri="{BB962C8B-B14F-4D97-AF65-F5344CB8AC3E}">
        <p14:creationId xmlns:p14="http://schemas.microsoft.com/office/powerpoint/2010/main" xmlns="" val="22495165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a:buSzPts val="2200"/>
            </a:pPr>
            <a:r>
              <a:rPr lang="en-US" sz="1800" dirty="0" smtClean="0"/>
              <a:t>EXTRA QUESTIONS </a:t>
            </a:r>
          </a:p>
          <a:p>
            <a:pPr>
              <a:buSzPts val="2200"/>
            </a:pP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068779"/>
            <a:ext cx="8323501" cy="2677656"/>
          </a:xfrm>
          <a:prstGeom prst="rect">
            <a:avLst/>
          </a:prstGeom>
        </p:spPr>
        <p:txBody>
          <a:bodyPr wrap="square">
            <a:spAutoFit/>
          </a:bodyPr>
          <a:lstStyle/>
          <a:p>
            <a:pPr lvl="0"/>
            <a:r>
              <a:rPr lang="en-US" dirty="0" smtClean="0"/>
              <a:t> Q1. What are the three parallel ranges of the Himalayas?</a:t>
            </a:r>
          </a:p>
          <a:p>
            <a:pPr lvl="0"/>
            <a:r>
              <a:rPr lang="en-US" dirty="0" smtClean="0"/>
              <a:t> </a:t>
            </a:r>
          </a:p>
          <a:p>
            <a:pPr lvl="0"/>
            <a:r>
              <a:rPr lang="en-IN" dirty="0" smtClean="0">
                <a:latin typeface="Calibri" pitchFamily="34" charset="0"/>
              </a:rPr>
              <a:t> Q2.  List some of the highest peaks of  the world .</a:t>
            </a:r>
          </a:p>
          <a:p>
            <a:pPr lvl="0"/>
            <a:endParaRPr lang="en-IN" dirty="0" smtClean="0">
              <a:latin typeface="Calibri" pitchFamily="34" charset="0"/>
            </a:endParaRPr>
          </a:p>
          <a:p>
            <a:pPr lvl="0"/>
            <a:r>
              <a:rPr lang="en-IN" dirty="0" smtClean="0">
                <a:latin typeface="Calibri" pitchFamily="34" charset="0"/>
              </a:rPr>
              <a:t>Q3.  Name four hill stations found in middle </a:t>
            </a:r>
            <a:r>
              <a:rPr lang="en-IN" dirty="0" err="1" smtClean="0">
                <a:latin typeface="Calibri" pitchFamily="34" charset="0"/>
              </a:rPr>
              <a:t>himalayas</a:t>
            </a:r>
            <a:r>
              <a:rPr lang="en-IN" dirty="0" smtClean="0">
                <a:latin typeface="Calibri" pitchFamily="34" charset="0"/>
              </a:rPr>
              <a:t>.</a:t>
            </a:r>
          </a:p>
          <a:p>
            <a:pPr lvl="0"/>
            <a:endParaRPr lang="en-IN" dirty="0" smtClean="0">
              <a:latin typeface="Calibri" pitchFamily="34" charset="0"/>
            </a:endParaRPr>
          </a:p>
          <a:p>
            <a:pPr lvl="0"/>
            <a:r>
              <a:rPr lang="en-IN" dirty="0" smtClean="0">
                <a:latin typeface="Calibri" pitchFamily="34" charset="0"/>
              </a:rPr>
              <a:t>Q4 . What are the six small ranges of </a:t>
            </a:r>
            <a:r>
              <a:rPr lang="en-IN" dirty="0" err="1" smtClean="0">
                <a:latin typeface="Calibri" pitchFamily="34" charset="0"/>
              </a:rPr>
              <a:t>Purvanchal</a:t>
            </a:r>
            <a:r>
              <a:rPr lang="en-IN" dirty="0" smtClean="0">
                <a:latin typeface="Calibri" pitchFamily="34" charset="0"/>
              </a:rPr>
              <a:t>?</a:t>
            </a:r>
          </a:p>
          <a:p>
            <a:pPr lvl="0"/>
            <a:endParaRPr lang="en-IN" dirty="0" smtClean="0">
              <a:latin typeface="Calibri" pitchFamily="34" charset="0"/>
            </a:endParaRPr>
          </a:p>
          <a:p>
            <a:pPr lvl="0"/>
            <a:r>
              <a:rPr lang="en-IN" dirty="0" smtClean="0">
                <a:latin typeface="Calibri" pitchFamily="34" charset="0"/>
              </a:rPr>
              <a:t>Q5.  What do you mean by ‘duns’? Give example.</a:t>
            </a:r>
          </a:p>
          <a:p>
            <a:pPr lvl="0"/>
            <a:endParaRPr lang="en-IN" dirty="0" smtClean="0">
              <a:latin typeface="Calibri" pitchFamily="34" charset="0"/>
            </a:endParaRPr>
          </a:p>
          <a:p>
            <a:pPr lvl="0"/>
            <a:r>
              <a:rPr lang="en-IN" dirty="0" smtClean="0">
                <a:latin typeface="Calibri" pitchFamily="34" charset="0"/>
              </a:rPr>
              <a:t>Q6. Activity: List 10 famous hill stations of India, paste  the picture and write five sentences about each hill station.  </a:t>
            </a:r>
            <a:endParaRPr lang="en-US" dirty="0" smtClean="0">
              <a:latin typeface="Calibri" pitchFamily="34" charset="0"/>
            </a:endParaRPr>
          </a:p>
        </p:txBody>
      </p:sp>
    </p:spTree>
    <p:extLst>
      <p:ext uri="{BB962C8B-B14F-4D97-AF65-F5344CB8AC3E}">
        <p14:creationId xmlns:p14="http://schemas.microsoft.com/office/powerpoint/2010/main" xmlns="" val="22495165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THE PHYSICAL DIVISIONS OF INDIA</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(GEOGRAPHY)</a:t>
            </a:r>
            <a:endParaRPr b="1" dirty="0"/>
          </a:p>
          <a:p>
            <a:pPr marL="0" lvl="0" indent="0" algn="l" rtl="0">
              <a:spcBef>
                <a:spcPts val="0"/>
              </a:spcBef>
              <a:spcAft>
                <a:spcPts val="0"/>
              </a:spcAft>
              <a:buNone/>
            </a:pPr>
            <a:r>
              <a:rPr lang="en" b="1" dirty="0"/>
              <a:t>CHAPTER NUMBER</a:t>
            </a:r>
            <a:r>
              <a:rPr lang="en" b="1" dirty="0" smtClean="0"/>
              <a:t>: 8 PERIOD-3</a:t>
            </a:r>
            <a:endParaRPr b="1" dirty="0"/>
          </a:p>
          <a:p>
            <a:pPr lvl="0"/>
            <a:r>
              <a:rPr lang="en" b="1" dirty="0"/>
              <a:t>CHAPTER NAME </a:t>
            </a:r>
            <a:r>
              <a:rPr lang="en" b="1" dirty="0" smtClean="0"/>
              <a:t>:  THE PHYSICAL DIVISIONS OF INDIA</a:t>
            </a:r>
            <a:endParaRPr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DIVISIONS OF INDIA </a:t>
            </a:r>
            <a:endParaRPr lang="en-US" sz="2200" b="1" dirty="0" smtClean="0">
              <a:solidFill>
                <a:schemeClr val="tx1"/>
              </a:solidFill>
              <a:latin typeface="Calibri" pitchFamily="34" charset="0"/>
            </a:endParaRPr>
          </a:p>
          <a:p>
            <a:pPr>
              <a:buSzPts val="2200"/>
            </a:pPr>
            <a:r>
              <a:rPr lang="en-US" sz="1800" dirty="0" smtClean="0"/>
              <a:t> THE NORTHERN PLAINS</a:t>
            </a:r>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0" y="1084886"/>
            <a:ext cx="5118265"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855024"/>
            <a:ext cx="5069661" cy="2554545"/>
          </a:xfrm>
          <a:prstGeom prst="rect">
            <a:avLst/>
          </a:prstGeom>
        </p:spPr>
        <p:txBody>
          <a:bodyPr wrap="square">
            <a:spAutoFit/>
          </a:bodyPr>
          <a:lstStyle/>
          <a:p>
            <a:pPr marL="457200" indent="-457200">
              <a:spcAft>
                <a:spcPts val="1200"/>
              </a:spcAft>
              <a:buFont typeface="Arial" pitchFamily="34" charset="0"/>
              <a:buChar char="•"/>
            </a:pPr>
            <a:r>
              <a:rPr lang="en-US" b="1" dirty="0" smtClean="0"/>
              <a:t>Northern plains</a:t>
            </a:r>
            <a:r>
              <a:rPr lang="en-US" dirty="0" smtClean="0"/>
              <a:t> lie in the south of Himalayas Mountains and north of Deccan plateau. It is formed by flooding of three major rivers- Indus, </a:t>
            </a:r>
            <a:r>
              <a:rPr lang="en-US" dirty="0" err="1" smtClean="0"/>
              <a:t>Ganga</a:t>
            </a:r>
            <a:r>
              <a:rPr lang="en-US" dirty="0" smtClean="0"/>
              <a:t> and Brahmaputra. It is drained by many other rivers like Yamuna, Ghaghara, </a:t>
            </a:r>
            <a:r>
              <a:rPr lang="en-US" dirty="0" err="1" smtClean="0"/>
              <a:t>Gandak</a:t>
            </a:r>
            <a:r>
              <a:rPr lang="en-US" dirty="0" smtClean="0"/>
              <a:t> etc. .</a:t>
            </a:r>
          </a:p>
          <a:p>
            <a:pPr marL="457200" indent="-457200">
              <a:spcAft>
                <a:spcPts val="1200"/>
              </a:spcAft>
              <a:buFont typeface="Arial" pitchFamily="34" charset="0"/>
              <a:buChar char="•"/>
            </a:pPr>
            <a:r>
              <a:rPr lang="en-US" dirty="0" smtClean="0"/>
              <a:t>The northern plain of India is formed by three river systems, i.e. the Indus, the </a:t>
            </a:r>
            <a:r>
              <a:rPr lang="en-US" dirty="0" err="1" smtClean="0"/>
              <a:t>Ganga</a:t>
            </a:r>
            <a:r>
              <a:rPr lang="en-US" dirty="0" smtClean="0"/>
              <a:t> and the Brahmaputra; along with their tributaries. The northern plains are the </a:t>
            </a:r>
            <a:r>
              <a:rPr lang="en-US" b="1" dirty="0" smtClean="0"/>
              <a:t>largest alluvial tract</a:t>
            </a:r>
            <a:r>
              <a:rPr lang="en-US" dirty="0" smtClean="0"/>
              <a:t> of the world.</a:t>
            </a:r>
          </a:p>
          <a:p>
            <a:pPr marL="457200" indent="-457200">
              <a:spcAft>
                <a:spcPts val="1200"/>
              </a:spcAft>
              <a:buFont typeface="Arial" pitchFamily="34" charset="0"/>
              <a:buChar char="•"/>
            </a:pPr>
            <a:endParaRPr lang="en-US" dirty="0" smtClean="0">
              <a:latin typeface="Calibri" pitchFamily="34" charset="0"/>
            </a:endParaRPr>
          </a:p>
        </p:txBody>
      </p:sp>
      <p:pic>
        <p:nvPicPr>
          <p:cNvPr id="1027" name="Picture 3" descr="C:\Users\DELL\Desktop\download (2).jfif"/>
          <p:cNvPicPr>
            <a:picLocks noChangeAspect="1" noChangeArrowheads="1"/>
          </p:cNvPicPr>
          <p:nvPr/>
        </p:nvPicPr>
        <p:blipFill>
          <a:blip r:embed="rId4"/>
          <a:srcRect/>
          <a:stretch>
            <a:fillRect/>
          </a:stretch>
        </p:blipFill>
        <p:spPr bwMode="auto">
          <a:xfrm>
            <a:off x="5913912" y="198539"/>
            <a:ext cx="3066495" cy="3886573"/>
          </a:xfrm>
          <a:prstGeom prst="rect">
            <a:avLst/>
          </a:prstGeom>
          <a:noFill/>
        </p:spPr>
      </p:pic>
      <p:pic>
        <p:nvPicPr>
          <p:cNvPr id="1028" name="Picture 4" descr="C:\Users\DELL\Desktop\download (1).jfif"/>
          <p:cNvPicPr>
            <a:picLocks noChangeAspect="1" noChangeArrowheads="1"/>
          </p:cNvPicPr>
          <p:nvPr/>
        </p:nvPicPr>
        <p:blipFill>
          <a:blip r:embed="rId5"/>
          <a:srcRect/>
          <a:stretch>
            <a:fillRect/>
          </a:stretch>
        </p:blipFill>
        <p:spPr bwMode="auto">
          <a:xfrm>
            <a:off x="249383" y="3472419"/>
            <a:ext cx="2470066" cy="1503342"/>
          </a:xfrm>
          <a:prstGeom prst="rect">
            <a:avLst/>
          </a:prstGeom>
          <a:noFill/>
        </p:spPr>
      </p:pic>
      <p:pic>
        <p:nvPicPr>
          <p:cNvPr id="1029" name="Picture 5" descr="C:\Users\DELL\Desktop\images.jfif"/>
          <p:cNvPicPr>
            <a:picLocks noChangeAspect="1" noChangeArrowheads="1"/>
          </p:cNvPicPr>
          <p:nvPr/>
        </p:nvPicPr>
        <p:blipFill>
          <a:blip r:embed="rId6"/>
          <a:srcRect/>
          <a:stretch>
            <a:fillRect/>
          </a:stretch>
        </p:blipFill>
        <p:spPr bwMode="auto">
          <a:xfrm>
            <a:off x="3077256" y="3467595"/>
            <a:ext cx="2634775" cy="1497774"/>
          </a:xfrm>
          <a:prstGeom prst="rect">
            <a:avLst/>
          </a:prstGeom>
          <a:noFill/>
        </p:spPr>
      </p:pic>
    </p:spTree>
    <p:extLst>
      <p:ext uri="{BB962C8B-B14F-4D97-AF65-F5344CB8AC3E}">
        <p14:creationId xmlns:p14="http://schemas.microsoft.com/office/powerpoint/2010/main" xmlns="" val="12832931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DIVISIONS OF INDIA </a:t>
            </a:r>
            <a:endParaRPr lang="en-US" sz="2200" b="1" dirty="0" smtClean="0">
              <a:solidFill>
                <a:schemeClr val="tx1"/>
              </a:solidFill>
              <a:latin typeface="Calibri" pitchFamily="34" charset="0"/>
            </a:endParaRPr>
          </a:p>
          <a:p>
            <a:pPr>
              <a:buSzPts val="2200"/>
            </a:pPr>
            <a:r>
              <a:rPr lang="en-US" sz="1800" dirty="0" smtClean="0"/>
              <a:t> THE NORTHERN PLAINS</a:t>
            </a:r>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0" y="1084886"/>
            <a:ext cx="5118265"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855024"/>
            <a:ext cx="5069661" cy="2185214"/>
          </a:xfrm>
          <a:prstGeom prst="rect">
            <a:avLst/>
          </a:prstGeom>
        </p:spPr>
        <p:txBody>
          <a:bodyPr wrap="square">
            <a:spAutoFit/>
          </a:bodyPr>
          <a:lstStyle/>
          <a:p>
            <a:pPr fontAlgn="base"/>
            <a:r>
              <a:rPr lang="en-US" dirty="0" smtClean="0"/>
              <a:t>An area drained by a river system is called a drainage system or a river basin. A river system consists of a main river  and its tributaries. </a:t>
            </a:r>
          </a:p>
          <a:p>
            <a:pPr fontAlgn="base"/>
            <a:r>
              <a:rPr lang="en-US" dirty="0" smtClean="0"/>
              <a:t>A tributary is a stream or river that flows into or joins its various tributaries and distributaries.</a:t>
            </a:r>
          </a:p>
          <a:p>
            <a:pPr fontAlgn="base"/>
            <a:r>
              <a:rPr lang="en-US" dirty="0" smtClean="0"/>
              <a:t>A </a:t>
            </a:r>
            <a:r>
              <a:rPr lang="en-US" dirty="0" err="1" smtClean="0"/>
              <a:t>distributary</a:t>
            </a:r>
            <a:r>
              <a:rPr lang="en-US" dirty="0" smtClean="0"/>
              <a:t> is a branch of a river that flows away from the main stream and does not rejoin it.</a:t>
            </a:r>
          </a:p>
          <a:p>
            <a:pPr marL="457200" indent="-457200">
              <a:spcAft>
                <a:spcPts val="1200"/>
              </a:spcAft>
              <a:buFont typeface="Arial" pitchFamily="34" charset="0"/>
              <a:buChar char="•"/>
            </a:pPr>
            <a:endParaRPr lang="en-US" dirty="0" smtClean="0"/>
          </a:p>
          <a:p>
            <a:pPr marL="457200" indent="-457200">
              <a:spcAft>
                <a:spcPts val="1200"/>
              </a:spcAft>
              <a:buFont typeface="Arial" pitchFamily="34" charset="0"/>
              <a:buChar char="•"/>
            </a:pPr>
            <a:endParaRPr lang="en-US" dirty="0" smtClean="0">
              <a:latin typeface="Calibri" pitchFamily="34" charset="0"/>
            </a:endParaRPr>
          </a:p>
        </p:txBody>
      </p:sp>
      <p:pic>
        <p:nvPicPr>
          <p:cNvPr id="3074" name="Picture 2" descr="C:\Users\DELL\Desktop\download (5).jfif"/>
          <p:cNvPicPr>
            <a:picLocks noChangeAspect="1" noChangeArrowheads="1"/>
          </p:cNvPicPr>
          <p:nvPr/>
        </p:nvPicPr>
        <p:blipFill>
          <a:blip r:embed="rId4"/>
          <a:srcRect/>
          <a:stretch>
            <a:fillRect/>
          </a:stretch>
        </p:blipFill>
        <p:spPr bwMode="auto">
          <a:xfrm>
            <a:off x="5732070" y="225632"/>
            <a:ext cx="2960667" cy="2037052"/>
          </a:xfrm>
          <a:prstGeom prst="rect">
            <a:avLst/>
          </a:prstGeom>
          <a:noFill/>
        </p:spPr>
      </p:pic>
      <p:pic>
        <p:nvPicPr>
          <p:cNvPr id="3075" name="Picture 3" descr="C:\Users\DELL\Desktop\download (4).jfif"/>
          <p:cNvPicPr>
            <a:picLocks noChangeAspect="1" noChangeArrowheads="1"/>
          </p:cNvPicPr>
          <p:nvPr/>
        </p:nvPicPr>
        <p:blipFill>
          <a:blip r:embed="rId5"/>
          <a:srcRect/>
          <a:stretch>
            <a:fillRect/>
          </a:stretch>
        </p:blipFill>
        <p:spPr bwMode="auto">
          <a:xfrm>
            <a:off x="498763" y="2755075"/>
            <a:ext cx="2897579" cy="2232561"/>
          </a:xfrm>
          <a:prstGeom prst="rect">
            <a:avLst/>
          </a:prstGeom>
          <a:noFill/>
        </p:spPr>
      </p:pic>
      <p:pic>
        <p:nvPicPr>
          <p:cNvPr id="3076" name="Picture 4" descr="C:\Users\DELL\Desktop\download (3).jfif"/>
          <p:cNvPicPr>
            <a:picLocks noChangeAspect="1" noChangeArrowheads="1"/>
          </p:cNvPicPr>
          <p:nvPr/>
        </p:nvPicPr>
        <p:blipFill>
          <a:blip r:embed="rId6"/>
          <a:srcRect/>
          <a:stretch>
            <a:fillRect/>
          </a:stretch>
        </p:blipFill>
        <p:spPr bwMode="auto">
          <a:xfrm>
            <a:off x="3862943" y="2755075"/>
            <a:ext cx="3084121" cy="2125683"/>
          </a:xfrm>
          <a:prstGeom prst="rect">
            <a:avLst/>
          </a:prstGeom>
          <a:noFill/>
        </p:spPr>
      </p:pic>
    </p:spTree>
    <p:extLst>
      <p:ext uri="{BB962C8B-B14F-4D97-AF65-F5344CB8AC3E}">
        <p14:creationId xmlns:p14="http://schemas.microsoft.com/office/powerpoint/2010/main" xmlns="" val="12832931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DIVISIONS OF INDIA </a:t>
            </a:r>
            <a:endParaRPr lang="en-US" sz="2200" b="1" dirty="0" smtClean="0">
              <a:solidFill>
                <a:schemeClr val="tx1"/>
              </a:solidFill>
              <a:latin typeface="Calibri" pitchFamily="34" charset="0"/>
            </a:endParaRPr>
          </a:p>
          <a:p>
            <a:pPr>
              <a:buSzPts val="2200"/>
            </a:pPr>
            <a:r>
              <a:rPr lang="en-US" sz="1800" dirty="0" smtClean="0"/>
              <a:t> THE NORTHERN PLAINS</a:t>
            </a:r>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0" y="1084886"/>
            <a:ext cx="5118265"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700644"/>
            <a:ext cx="8394752" cy="2462213"/>
          </a:xfrm>
          <a:prstGeom prst="rect">
            <a:avLst/>
          </a:prstGeom>
        </p:spPr>
        <p:txBody>
          <a:bodyPr wrap="square">
            <a:spAutoFit/>
          </a:bodyPr>
          <a:lstStyle/>
          <a:p>
            <a:pPr fontAlgn="base">
              <a:buFont typeface="Arial" pitchFamily="34" charset="0"/>
              <a:buChar char="•"/>
            </a:pPr>
            <a:r>
              <a:rPr lang="en-US" dirty="0" smtClean="0"/>
              <a:t>       On the basis of drainage basins, the Northern Plain  is divided into three major regions:</a:t>
            </a:r>
          </a:p>
          <a:p>
            <a:pPr lvl="0" fontAlgn="base">
              <a:buFont typeface="Arial" pitchFamily="34" charset="0"/>
              <a:buChar char="•"/>
            </a:pPr>
            <a:r>
              <a:rPr lang="en-US" dirty="0" smtClean="0"/>
              <a:t>        The Indus Basin: It is drained by the river Indus and its tributaries( Jhelum, Chenab, Beas, Ravi and </a:t>
            </a:r>
            <a:r>
              <a:rPr lang="en-US" dirty="0" err="1" smtClean="0"/>
              <a:t>Satluj</a:t>
            </a:r>
            <a:r>
              <a:rPr lang="en-US" dirty="0" smtClean="0"/>
              <a:t>). The Indus originates near Lake </a:t>
            </a:r>
            <a:r>
              <a:rPr lang="en-US" dirty="0" err="1" smtClean="0"/>
              <a:t>Manasarovar</a:t>
            </a:r>
            <a:r>
              <a:rPr lang="en-US" dirty="0" smtClean="0"/>
              <a:t> and drains Jammu and Kashmir, Himachal Pradesh and Punjab.</a:t>
            </a:r>
          </a:p>
          <a:p>
            <a:pPr lvl="0" fontAlgn="base">
              <a:buFont typeface="Arial" pitchFamily="34" charset="0"/>
              <a:buChar char="•"/>
            </a:pPr>
            <a:r>
              <a:rPr lang="en-US" dirty="0" smtClean="0"/>
              <a:t>       The </a:t>
            </a:r>
            <a:r>
              <a:rPr lang="en-US" dirty="0" err="1" smtClean="0"/>
              <a:t>Ganga</a:t>
            </a:r>
            <a:r>
              <a:rPr lang="en-US" dirty="0" smtClean="0"/>
              <a:t> Basin: It is drained by the river </a:t>
            </a:r>
            <a:r>
              <a:rPr lang="en-US" dirty="0" err="1" smtClean="0"/>
              <a:t>Ganga</a:t>
            </a:r>
            <a:r>
              <a:rPr lang="en-US" dirty="0" smtClean="0"/>
              <a:t> and its tributaries and distributaries. The </a:t>
            </a:r>
            <a:r>
              <a:rPr lang="en-US" dirty="0" err="1" smtClean="0"/>
              <a:t>Ganga</a:t>
            </a:r>
            <a:r>
              <a:rPr lang="en-US" dirty="0" smtClean="0"/>
              <a:t> originates in </a:t>
            </a:r>
            <a:r>
              <a:rPr lang="en-US" dirty="0" err="1" smtClean="0"/>
              <a:t>Gagotri</a:t>
            </a:r>
            <a:r>
              <a:rPr lang="en-US" dirty="0" smtClean="0"/>
              <a:t> in the Himalayas, and drains most of the Northern Plains.</a:t>
            </a:r>
          </a:p>
          <a:p>
            <a:pPr lvl="0" fontAlgn="base">
              <a:buFont typeface="Arial" pitchFamily="34" charset="0"/>
              <a:buChar char="•"/>
            </a:pPr>
            <a:r>
              <a:rPr lang="en-US" dirty="0" smtClean="0"/>
              <a:t>       The Brahmaputra basin: It is drained by river </a:t>
            </a:r>
            <a:r>
              <a:rPr lang="en-US" dirty="0" err="1" smtClean="0"/>
              <a:t>Bramhaputra</a:t>
            </a:r>
            <a:r>
              <a:rPr lang="en-US" dirty="0" smtClean="0"/>
              <a:t> and its tributaries. The Brahmaputra originates near Lake </a:t>
            </a:r>
            <a:r>
              <a:rPr lang="en-US" dirty="0" err="1" smtClean="0"/>
              <a:t>Manasarovara</a:t>
            </a:r>
            <a:r>
              <a:rPr lang="en-US" dirty="0" smtClean="0"/>
              <a:t> in Tibet and flows through three countries- China, India and Bangladesh.</a:t>
            </a:r>
          </a:p>
          <a:p>
            <a:pPr fontAlgn="base"/>
            <a:endParaRPr lang="en-US" dirty="0" smtClean="0"/>
          </a:p>
          <a:p>
            <a:pPr marL="457200" indent="-457200">
              <a:spcAft>
                <a:spcPts val="1200"/>
              </a:spcAft>
              <a:buFont typeface="Arial" pitchFamily="34" charset="0"/>
              <a:buChar char="•"/>
            </a:pPr>
            <a:endParaRPr lang="en-US" dirty="0" smtClean="0">
              <a:latin typeface="Calibri" pitchFamily="34" charset="0"/>
            </a:endParaRPr>
          </a:p>
        </p:txBody>
      </p:sp>
      <p:pic>
        <p:nvPicPr>
          <p:cNvPr id="2053" name="Picture 5" descr="C:\Users\DELL\Desktop\download (2).jfif"/>
          <p:cNvPicPr>
            <a:picLocks noChangeAspect="1" noChangeArrowheads="1"/>
          </p:cNvPicPr>
          <p:nvPr/>
        </p:nvPicPr>
        <p:blipFill>
          <a:blip r:embed="rId4"/>
          <a:srcRect/>
          <a:stretch>
            <a:fillRect/>
          </a:stretch>
        </p:blipFill>
        <p:spPr bwMode="auto">
          <a:xfrm>
            <a:off x="4872346" y="2707574"/>
            <a:ext cx="2819400" cy="2280062"/>
          </a:xfrm>
          <a:prstGeom prst="rect">
            <a:avLst/>
          </a:prstGeom>
          <a:noFill/>
        </p:spPr>
      </p:pic>
      <p:pic>
        <p:nvPicPr>
          <p:cNvPr id="2054" name="Picture 6" descr="C:\Users\DELL\Desktop\images (3).jfif"/>
          <p:cNvPicPr>
            <a:picLocks noChangeAspect="1" noChangeArrowheads="1"/>
          </p:cNvPicPr>
          <p:nvPr/>
        </p:nvPicPr>
        <p:blipFill>
          <a:blip r:embed="rId5"/>
          <a:srcRect/>
          <a:stretch>
            <a:fillRect/>
          </a:stretch>
        </p:blipFill>
        <p:spPr bwMode="auto">
          <a:xfrm>
            <a:off x="2541319" y="2731325"/>
            <a:ext cx="2137559" cy="2256311"/>
          </a:xfrm>
          <a:prstGeom prst="rect">
            <a:avLst/>
          </a:prstGeom>
          <a:noFill/>
        </p:spPr>
      </p:pic>
      <p:pic>
        <p:nvPicPr>
          <p:cNvPr id="2055" name="Picture 7" descr="C:\Users\DELL\Desktop\images (1).jfif"/>
          <p:cNvPicPr>
            <a:picLocks noChangeAspect="1" noChangeArrowheads="1"/>
          </p:cNvPicPr>
          <p:nvPr/>
        </p:nvPicPr>
        <p:blipFill>
          <a:blip r:embed="rId6"/>
          <a:srcRect/>
          <a:stretch>
            <a:fillRect/>
          </a:stretch>
        </p:blipFill>
        <p:spPr bwMode="auto">
          <a:xfrm>
            <a:off x="261257" y="2731325"/>
            <a:ext cx="2083006" cy="2256311"/>
          </a:xfrm>
          <a:prstGeom prst="rect">
            <a:avLst/>
          </a:prstGeom>
          <a:noFill/>
        </p:spPr>
      </p:pic>
    </p:spTree>
    <p:extLst>
      <p:ext uri="{BB962C8B-B14F-4D97-AF65-F5344CB8AC3E}">
        <p14:creationId xmlns:p14="http://schemas.microsoft.com/office/powerpoint/2010/main" xmlns="" val="12832931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DIVISIONS OF INDIA </a:t>
            </a:r>
            <a:endParaRPr lang="en-US" sz="2200" b="1" dirty="0" smtClean="0">
              <a:solidFill>
                <a:schemeClr val="tx1"/>
              </a:solidFill>
              <a:latin typeface="Calibri" pitchFamily="34" charset="0"/>
            </a:endParaRPr>
          </a:p>
          <a:p>
            <a:pPr>
              <a:buSzPts val="2200"/>
            </a:pPr>
            <a:r>
              <a:rPr lang="en-US" sz="1800" dirty="0" smtClean="0"/>
              <a:t> THE NORTHERN PLAINS</a:t>
            </a:r>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0" y="1084886"/>
            <a:ext cx="5118265"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700644"/>
            <a:ext cx="5188415" cy="1384995"/>
          </a:xfrm>
          <a:prstGeom prst="rect">
            <a:avLst/>
          </a:prstGeom>
        </p:spPr>
        <p:txBody>
          <a:bodyPr wrap="square">
            <a:spAutoFit/>
          </a:bodyPr>
          <a:lstStyle/>
          <a:p>
            <a:pPr fontAlgn="base"/>
            <a:r>
              <a:rPr lang="en-US" dirty="0" smtClean="0"/>
              <a:t>    The </a:t>
            </a:r>
            <a:r>
              <a:rPr lang="en-US" dirty="0" err="1" smtClean="0"/>
              <a:t>Ganga</a:t>
            </a:r>
            <a:r>
              <a:rPr lang="en-US" dirty="0" smtClean="0"/>
              <a:t> and </a:t>
            </a:r>
            <a:r>
              <a:rPr lang="en-US" dirty="0" err="1" smtClean="0"/>
              <a:t>Bramhaputra</a:t>
            </a:r>
            <a:r>
              <a:rPr lang="en-US" dirty="0" smtClean="0"/>
              <a:t> together form the world’s largest delta, called the </a:t>
            </a:r>
            <a:r>
              <a:rPr lang="en-US" dirty="0" err="1" smtClean="0"/>
              <a:t>Ganga</a:t>
            </a:r>
            <a:r>
              <a:rPr lang="en-US" dirty="0" smtClean="0"/>
              <a:t> Delta. The world’s largest mangrove forest, the </a:t>
            </a:r>
            <a:r>
              <a:rPr lang="en-US" dirty="0" err="1" smtClean="0"/>
              <a:t>Sunderban</a:t>
            </a:r>
            <a:r>
              <a:rPr lang="en-US" dirty="0" smtClean="0"/>
              <a:t> is found on the </a:t>
            </a:r>
            <a:r>
              <a:rPr lang="en-US" dirty="0" err="1" smtClean="0"/>
              <a:t>Ganga</a:t>
            </a:r>
            <a:r>
              <a:rPr lang="en-US" dirty="0" smtClean="0"/>
              <a:t> Delta.</a:t>
            </a:r>
          </a:p>
          <a:p>
            <a:pPr fontAlgn="base"/>
            <a:r>
              <a:rPr lang="en-US" dirty="0" smtClean="0"/>
              <a:t>		</a:t>
            </a:r>
          </a:p>
          <a:p>
            <a:pPr fontAlgn="base"/>
            <a:r>
              <a:rPr lang="en-US" dirty="0" smtClean="0"/>
              <a:t>   </a:t>
            </a:r>
          </a:p>
          <a:p>
            <a:pPr marL="457200" indent="-457200">
              <a:spcAft>
                <a:spcPts val="1200"/>
              </a:spcAft>
              <a:buFont typeface="Arial" pitchFamily="34" charset="0"/>
              <a:buChar char="•"/>
            </a:pPr>
            <a:endParaRPr lang="en-US" dirty="0" smtClean="0">
              <a:latin typeface="Calibri" pitchFamily="34" charset="0"/>
            </a:endParaRPr>
          </a:p>
        </p:txBody>
      </p:sp>
      <p:pic>
        <p:nvPicPr>
          <p:cNvPr id="4098" name="Picture 2" descr="C:\Users\DELL\Desktop\download (8).jfif"/>
          <p:cNvPicPr>
            <a:picLocks noChangeAspect="1" noChangeArrowheads="1"/>
          </p:cNvPicPr>
          <p:nvPr/>
        </p:nvPicPr>
        <p:blipFill>
          <a:blip r:embed="rId4"/>
          <a:srcRect/>
          <a:stretch>
            <a:fillRect/>
          </a:stretch>
        </p:blipFill>
        <p:spPr bwMode="auto">
          <a:xfrm>
            <a:off x="4022334" y="3089626"/>
            <a:ext cx="2984108" cy="1743075"/>
          </a:xfrm>
          <a:prstGeom prst="rect">
            <a:avLst/>
          </a:prstGeom>
          <a:noFill/>
        </p:spPr>
      </p:pic>
      <p:pic>
        <p:nvPicPr>
          <p:cNvPr id="4099" name="Picture 3" descr="C:\Users\DELL\Desktop\images.png"/>
          <p:cNvPicPr>
            <a:picLocks noChangeAspect="1" noChangeArrowheads="1"/>
          </p:cNvPicPr>
          <p:nvPr/>
        </p:nvPicPr>
        <p:blipFill>
          <a:blip r:embed="rId5"/>
          <a:srcRect/>
          <a:stretch>
            <a:fillRect/>
          </a:stretch>
        </p:blipFill>
        <p:spPr bwMode="auto">
          <a:xfrm>
            <a:off x="5973288" y="451262"/>
            <a:ext cx="2873829" cy="2041814"/>
          </a:xfrm>
          <a:prstGeom prst="rect">
            <a:avLst/>
          </a:prstGeom>
          <a:noFill/>
        </p:spPr>
      </p:pic>
      <p:pic>
        <p:nvPicPr>
          <p:cNvPr id="4100" name="Picture 4" descr="C:\Users\DELL\Desktop\download (7).jfif"/>
          <p:cNvPicPr>
            <a:picLocks noChangeAspect="1" noChangeArrowheads="1"/>
          </p:cNvPicPr>
          <p:nvPr/>
        </p:nvPicPr>
        <p:blipFill>
          <a:blip r:embed="rId6"/>
          <a:srcRect/>
          <a:stretch>
            <a:fillRect/>
          </a:stretch>
        </p:blipFill>
        <p:spPr bwMode="auto">
          <a:xfrm>
            <a:off x="328798" y="3099460"/>
            <a:ext cx="3055670" cy="1745672"/>
          </a:xfrm>
          <a:prstGeom prst="rect">
            <a:avLst/>
          </a:prstGeom>
          <a:noFill/>
        </p:spPr>
      </p:pic>
    </p:spTree>
    <p:extLst>
      <p:ext uri="{BB962C8B-B14F-4D97-AF65-F5344CB8AC3E}">
        <p14:creationId xmlns:p14="http://schemas.microsoft.com/office/powerpoint/2010/main" xmlns="" val="1283293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LEARNING OBJECTIVES</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1240208"/>
            <a:ext cx="7062951" cy="2523768"/>
          </a:xfrm>
          <a:prstGeom prst="rect">
            <a:avLst/>
          </a:prstGeom>
        </p:spPr>
        <p:txBody>
          <a:bodyPr wrap="square">
            <a:spAutoFit/>
          </a:bodyPr>
          <a:lstStyle/>
          <a:p>
            <a:pPr marL="457200" indent="-457200">
              <a:spcAft>
                <a:spcPts val="1200"/>
              </a:spcAft>
              <a:buFont typeface="Arial" pitchFamily="34" charset="0"/>
              <a:buChar char="•"/>
            </a:pPr>
            <a:r>
              <a:rPr lang="en-US" dirty="0" smtClean="0">
                <a:latin typeface="Calibri" pitchFamily="34" charset="0"/>
              </a:rPr>
              <a:t>Physical Divisions</a:t>
            </a:r>
          </a:p>
          <a:p>
            <a:pPr marL="457200" indent="-457200">
              <a:spcAft>
                <a:spcPts val="1200"/>
              </a:spcAft>
              <a:buFont typeface="Arial" pitchFamily="34" charset="0"/>
              <a:buChar char="•"/>
            </a:pPr>
            <a:r>
              <a:rPr lang="en-IN" dirty="0" smtClean="0">
                <a:latin typeface="Calibri" pitchFamily="34" charset="0"/>
              </a:rPr>
              <a:t>The Himalayan Ranges</a:t>
            </a:r>
          </a:p>
          <a:p>
            <a:pPr marL="457200" indent="-457200">
              <a:spcAft>
                <a:spcPts val="1200"/>
              </a:spcAft>
              <a:buFont typeface="Arial" pitchFamily="34" charset="0"/>
              <a:buChar char="•"/>
            </a:pPr>
            <a:r>
              <a:rPr lang="en-IN" dirty="0" smtClean="0">
                <a:latin typeface="Calibri" pitchFamily="34" charset="0"/>
              </a:rPr>
              <a:t>The Northern plains</a:t>
            </a:r>
          </a:p>
          <a:p>
            <a:pPr marL="457200" indent="-457200">
              <a:spcAft>
                <a:spcPts val="1200"/>
              </a:spcAft>
              <a:buFont typeface="Arial" pitchFamily="34" charset="0"/>
              <a:buChar char="•"/>
            </a:pPr>
            <a:r>
              <a:rPr lang="en-IN" dirty="0" smtClean="0">
                <a:latin typeface="Calibri" pitchFamily="34" charset="0"/>
              </a:rPr>
              <a:t>The Indian Desert</a:t>
            </a:r>
          </a:p>
          <a:p>
            <a:pPr marL="457200" indent="-457200">
              <a:spcAft>
                <a:spcPts val="1200"/>
              </a:spcAft>
              <a:buFont typeface="Arial" pitchFamily="34" charset="0"/>
              <a:buChar char="•"/>
            </a:pPr>
            <a:r>
              <a:rPr lang="en-IN" dirty="0" smtClean="0">
                <a:latin typeface="Calibri" pitchFamily="34" charset="0"/>
              </a:rPr>
              <a:t>The Peninsular Plateau</a:t>
            </a:r>
          </a:p>
          <a:p>
            <a:pPr marL="457200" indent="-457200">
              <a:spcAft>
                <a:spcPts val="1200"/>
              </a:spcAft>
              <a:buFont typeface="Arial" pitchFamily="34" charset="0"/>
              <a:buChar char="•"/>
            </a:pPr>
            <a:r>
              <a:rPr lang="en-IN" dirty="0" smtClean="0">
                <a:latin typeface="Calibri" pitchFamily="34" charset="0"/>
              </a:rPr>
              <a:t>The Coastal Plain</a:t>
            </a:r>
          </a:p>
          <a:p>
            <a:pPr marL="457200" indent="-457200">
              <a:spcAft>
                <a:spcPts val="1200"/>
              </a:spcAft>
              <a:buFont typeface="Arial" pitchFamily="34" charset="0"/>
              <a:buChar char="•"/>
            </a:pPr>
            <a:r>
              <a:rPr lang="en-IN" dirty="0" smtClean="0">
                <a:latin typeface="Calibri" pitchFamily="34" charset="0"/>
              </a:rPr>
              <a:t>The Island Territories</a:t>
            </a:r>
            <a:endParaRPr lang="en-US" dirty="0" smtClean="0">
              <a:latin typeface="Calibri" pitchFamily="34" charset="0"/>
            </a:endParaRPr>
          </a:p>
        </p:txBody>
      </p:sp>
      <p:pic>
        <p:nvPicPr>
          <p:cNvPr id="1026" name="Picture 2" descr="C:\Users\DELL\Desktop\images (1).jfif"/>
          <p:cNvPicPr>
            <a:picLocks noChangeAspect="1" noChangeArrowheads="1"/>
          </p:cNvPicPr>
          <p:nvPr/>
        </p:nvPicPr>
        <p:blipFill>
          <a:blip r:embed="rId4"/>
          <a:srcRect/>
          <a:stretch>
            <a:fillRect/>
          </a:stretch>
        </p:blipFill>
        <p:spPr bwMode="auto">
          <a:xfrm>
            <a:off x="4488872" y="415636"/>
            <a:ext cx="3918858" cy="3847606"/>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THE PHYSICAL DIVISIONS OF INDIA</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(GEOGRAPHY)</a:t>
            </a:r>
            <a:endParaRPr b="1" dirty="0"/>
          </a:p>
          <a:p>
            <a:pPr marL="0" lvl="0" indent="0" algn="l" rtl="0">
              <a:spcBef>
                <a:spcPts val="0"/>
              </a:spcBef>
              <a:spcAft>
                <a:spcPts val="0"/>
              </a:spcAft>
              <a:buNone/>
            </a:pPr>
            <a:r>
              <a:rPr lang="en" b="1" dirty="0"/>
              <a:t>CHAPTER NUMBER</a:t>
            </a:r>
            <a:r>
              <a:rPr lang="en" b="1" dirty="0" smtClean="0"/>
              <a:t>: 8 PERIOD-4</a:t>
            </a:r>
            <a:endParaRPr b="1" dirty="0"/>
          </a:p>
          <a:p>
            <a:pPr lvl="0"/>
            <a:r>
              <a:rPr lang="en" b="1" dirty="0"/>
              <a:t>CHAPTER NAME </a:t>
            </a:r>
            <a:r>
              <a:rPr lang="en" b="1" dirty="0" smtClean="0"/>
              <a:t>:  THE PHYSICAL DIVISIONS OF INDIA</a:t>
            </a:r>
            <a:endParaRPr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a:buSzPts val="2200"/>
            </a:pPr>
            <a:r>
              <a:rPr lang="en-US" sz="1800" dirty="0" smtClean="0"/>
              <a:t>THE PENINSULAR PLATEAU </a:t>
            </a: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61902"/>
            <a:ext cx="7967242" cy="2985433"/>
          </a:xfrm>
          <a:prstGeom prst="rect">
            <a:avLst/>
          </a:prstGeom>
        </p:spPr>
        <p:txBody>
          <a:bodyPr wrap="square">
            <a:spAutoFit/>
          </a:bodyPr>
          <a:lstStyle/>
          <a:p>
            <a:pPr>
              <a:buFont typeface="Arial" pitchFamily="34" charset="0"/>
              <a:buChar char="•"/>
            </a:pPr>
            <a:r>
              <a:rPr lang="en-US" dirty="0" smtClean="0"/>
              <a:t>       Main features of the Peninsular Plateau are:</a:t>
            </a:r>
          </a:p>
          <a:p>
            <a:pPr lvl="0">
              <a:buFont typeface="Arial" pitchFamily="34" charset="0"/>
              <a:buChar char="•"/>
            </a:pPr>
            <a:r>
              <a:rPr lang="en-US" dirty="0" smtClean="0"/>
              <a:t>      It is triangular in shape and is composed of the old crystalline, igneous and metamorphic rocks.</a:t>
            </a:r>
          </a:p>
          <a:p>
            <a:pPr lvl="0">
              <a:buFont typeface="Arial" pitchFamily="34" charset="0"/>
              <a:buChar char="•"/>
            </a:pPr>
            <a:r>
              <a:rPr lang="en-US" dirty="0" smtClean="0"/>
              <a:t>      The Peninsular Plateau has several rounded hill ranges and broad valleys.</a:t>
            </a:r>
          </a:p>
          <a:p>
            <a:pPr lvl="0">
              <a:buFont typeface="Arial" pitchFamily="34" charset="0"/>
              <a:buChar char="•"/>
            </a:pPr>
            <a:r>
              <a:rPr lang="en-US" dirty="0" smtClean="0"/>
              <a:t>       The </a:t>
            </a:r>
            <a:r>
              <a:rPr lang="en-US" dirty="0" err="1" smtClean="0"/>
              <a:t>Aravalli</a:t>
            </a:r>
            <a:r>
              <a:rPr lang="en-US" dirty="0" smtClean="0"/>
              <a:t> Mountains border the plateau on the northwestern side. The </a:t>
            </a:r>
            <a:r>
              <a:rPr lang="en-US" dirty="0" err="1" smtClean="0"/>
              <a:t>Vindhyas</a:t>
            </a:r>
            <a:r>
              <a:rPr lang="en-US" dirty="0" smtClean="0"/>
              <a:t> and </a:t>
            </a:r>
            <a:r>
              <a:rPr lang="en-US" dirty="0" err="1" smtClean="0"/>
              <a:t>Satpuras</a:t>
            </a:r>
            <a:r>
              <a:rPr lang="en-US" dirty="0" smtClean="0"/>
              <a:t> are other important ranges in the region.</a:t>
            </a:r>
          </a:p>
          <a:p>
            <a:pPr lvl="0">
              <a:buFont typeface="Arial" pitchFamily="34" charset="0"/>
              <a:buChar char="•"/>
            </a:pPr>
            <a:r>
              <a:rPr lang="en-US" dirty="0" smtClean="0"/>
              <a:t>       This plateau consists of two broad divisions, namely, the Central Highlands and the Deccan Plateau. </a:t>
            </a:r>
          </a:p>
          <a:p>
            <a:pPr lvl="0">
              <a:buFont typeface="Arial" pitchFamily="34" charset="0"/>
              <a:buChar char="•"/>
            </a:pPr>
            <a:r>
              <a:rPr lang="en-US" dirty="0" smtClean="0"/>
              <a:t>       The Plateau is rich in mineral resources such as iron ore and coal.</a:t>
            </a:r>
          </a:p>
          <a:p>
            <a:pPr marL="457200" indent="-457200">
              <a:spcAft>
                <a:spcPts val="1200"/>
              </a:spcAft>
            </a:pPr>
            <a:r>
              <a:rPr lang="en-US" dirty="0" smtClean="0">
                <a:latin typeface="Calibri" pitchFamily="34" charset="0"/>
              </a:rPr>
              <a:t>. </a:t>
            </a:r>
            <a:endParaRPr lang="en-IN" dirty="0" smtClean="0">
              <a:latin typeface="Calibri" pitchFamily="34" charset="0"/>
            </a:endParaRPr>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1026" name="Picture 2" descr="C:\Users\DELL\Desktop\images.jfif"/>
          <p:cNvPicPr>
            <a:picLocks noChangeAspect="1" noChangeArrowheads="1"/>
          </p:cNvPicPr>
          <p:nvPr/>
        </p:nvPicPr>
        <p:blipFill>
          <a:blip r:embed="rId4"/>
          <a:srcRect/>
          <a:stretch>
            <a:fillRect/>
          </a:stretch>
        </p:blipFill>
        <p:spPr bwMode="auto">
          <a:xfrm>
            <a:off x="498765" y="3146961"/>
            <a:ext cx="3479470" cy="1781299"/>
          </a:xfrm>
          <a:prstGeom prst="rect">
            <a:avLst/>
          </a:prstGeom>
          <a:noFill/>
        </p:spPr>
      </p:pic>
      <p:pic>
        <p:nvPicPr>
          <p:cNvPr id="1027" name="Picture 3" descr="C:\Users\DELL\Desktop\download.jfif"/>
          <p:cNvPicPr>
            <a:picLocks noChangeAspect="1" noChangeArrowheads="1"/>
          </p:cNvPicPr>
          <p:nvPr/>
        </p:nvPicPr>
        <p:blipFill>
          <a:blip r:embed="rId5"/>
          <a:srcRect/>
          <a:stretch>
            <a:fillRect/>
          </a:stretch>
        </p:blipFill>
        <p:spPr bwMode="auto">
          <a:xfrm>
            <a:off x="4417621" y="3111335"/>
            <a:ext cx="3218213" cy="1816925"/>
          </a:xfrm>
          <a:prstGeom prst="rect">
            <a:avLst/>
          </a:prstGeom>
          <a:noFill/>
        </p:spPr>
      </p:pic>
    </p:spTree>
    <p:extLst>
      <p:ext uri="{BB962C8B-B14F-4D97-AF65-F5344CB8AC3E}">
        <p14:creationId xmlns:p14="http://schemas.microsoft.com/office/powerpoint/2010/main" xmlns="" val="25479644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PENINSULAR PLATEAU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61902"/>
            <a:ext cx="6316571" cy="2616101"/>
          </a:xfrm>
          <a:prstGeom prst="rect">
            <a:avLst/>
          </a:prstGeom>
        </p:spPr>
        <p:txBody>
          <a:bodyPr wrap="square">
            <a:spAutoFit/>
          </a:bodyPr>
          <a:lstStyle/>
          <a:p>
            <a:r>
              <a:rPr lang="en-US" b="1" dirty="0" err="1" smtClean="0"/>
              <a:t>Malwa</a:t>
            </a:r>
            <a:r>
              <a:rPr lang="en-US" b="1" dirty="0" smtClean="0"/>
              <a:t> Plateau</a:t>
            </a:r>
            <a:endParaRPr lang="en-US" dirty="0" smtClean="0"/>
          </a:p>
          <a:p>
            <a:r>
              <a:rPr lang="en-US" dirty="0" smtClean="0"/>
              <a:t> </a:t>
            </a:r>
          </a:p>
          <a:p>
            <a:pPr lvl="0"/>
            <a:r>
              <a:rPr lang="en-US" dirty="0" smtClean="0"/>
              <a:t>This plateau has two systems of drainage; one towards the Arabian sea (The Narmada, the </a:t>
            </a:r>
            <a:r>
              <a:rPr lang="en-US" dirty="0" err="1" smtClean="0"/>
              <a:t>Tapi</a:t>
            </a:r>
            <a:r>
              <a:rPr lang="en-US" dirty="0" smtClean="0"/>
              <a:t> and the </a:t>
            </a:r>
            <a:r>
              <a:rPr lang="en-US" dirty="0" err="1" smtClean="0"/>
              <a:t>Mahi</a:t>
            </a:r>
            <a:r>
              <a:rPr lang="en-US" dirty="0" smtClean="0"/>
              <a:t>), and the other towards the Bay of Bengal (Chambal and </a:t>
            </a:r>
            <a:r>
              <a:rPr lang="en-US" dirty="0" err="1" smtClean="0"/>
              <a:t>Betwa</a:t>
            </a:r>
            <a:r>
              <a:rPr lang="en-US" dirty="0" smtClean="0"/>
              <a:t>, joining the Yamuna).</a:t>
            </a:r>
          </a:p>
          <a:p>
            <a:pPr lvl="0"/>
            <a:r>
              <a:rPr lang="en-US" dirty="0" smtClean="0"/>
              <a:t>In the north it is drained by the Chambal and many of its right bank tributaries like the Kali, the </a:t>
            </a:r>
            <a:r>
              <a:rPr lang="en-US" dirty="0" err="1" smtClean="0"/>
              <a:t>Sindh</a:t>
            </a:r>
            <a:r>
              <a:rPr lang="en-US" dirty="0" smtClean="0"/>
              <a:t> and the </a:t>
            </a:r>
            <a:r>
              <a:rPr lang="en-US" dirty="0" err="1" smtClean="0"/>
              <a:t>Parbati</a:t>
            </a:r>
            <a:r>
              <a:rPr lang="en-US" dirty="0" smtClean="0"/>
              <a:t>. It also includes the upper courses of the </a:t>
            </a:r>
            <a:r>
              <a:rPr lang="en-US" dirty="0" err="1" smtClean="0"/>
              <a:t>Sindh</a:t>
            </a:r>
            <a:r>
              <a:rPr lang="en-US" dirty="0" smtClean="0"/>
              <a:t>, the Ken and the </a:t>
            </a:r>
            <a:r>
              <a:rPr lang="en-US" dirty="0" err="1" smtClean="0"/>
              <a:t>Betwa</a:t>
            </a:r>
            <a:r>
              <a:rPr lang="en-US" dirty="0" smtClean="0"/>
              <a:t>.</a:t>
            </a:r>
          </a:p>
          <a:p>
            <a:pPr lvl="0"/>
            <a:r>
              <a:rPr lang="en-US" dirty="0" smtClean="0"/>
              <a:t>It is composed of extensive lava flow and is covered with black soils</a:t>
            </a:r>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2051" name="Picture 3" descr="C:\Users\DELL\Desktop\download (1).jfif"/>
          <p:cNvPicPr>
            <a:picLocks noChangeAspect="1" noChangeArrowheads="1"/>
          </p:cNvPicPr>
          <p:nvPr/>
        </p:nvPicPr>
        <p:blipFill>
          <a:blip r:embed="rId4"/>
          <a:srcRect/>
          <a:stretch>
            <a:fillRect/>
          </a:stretch>
        </p:blipFill>
        <p:spPr bwMode="auto">
          <a:xfrm>
            <a:off x="581891" y="3063833"/>
            <a:ext cx="3002725" cy="2079667"/>
          </a:xfrm>
          <a:prstGeom prst="rect">
            <a:avLst/>
          </a:prstGeom>
          <a:noFill/>
        </p:spPr>
      </p:pic>
      <p:pic>
        <p:nvPicPr>
          <p:cNvPr id="2052" name="Picture 4" descr="C:\Users\DELL\Desktop\download (2).jfif"/>
          <p:cNvPicPr>
            <a:picLocks noChangeAspect="1" noChangeArrowheads="1"/>
          </p:cNvPicPr>
          <p:nvPr/>
        </p:nvPicPr>
        <p:blipFill>
          <a:blip r:embed="rId5"/>
          <a:srcRect/>
          <a:stretch>
            <a:fillRect/>
          </a:stretch>
        </p:blipFill>
        <p:spPr bwMode="auto">
          <a:xfrm>
            <a:off x="4239491" y="3108490"/>
            <a:ext cx="3111335" cy="1847850"/>
          </a:xfrm>
          <a:prstGeom prst="rect">
            <a:avLst/>
          </a:prstGeom>
          <a:noFill/>
        </p:spPr>
      </p:pic>
      <p:pic>
        <p:nvPicPr>
          <p:cNvPr id="2053" name="Picture 5" descr="C:\Users\DELL\Desktop\images (1).jfif"/>
          <p:cNvPicPr>
            <a:picLocks noChangeAspect="1" noChangeArrowheads="1"/>
          </p:cNvPicPr>
          <p:nvPr/>
        </p:nvPicPr>
        <p:blipFill>
          <a:blip r:embed="rId6"/>
          <a:srcRect/>
          <a:stretch>
            <a:fillRect/>
          </a:stretch>
        </p:blipFill>
        <p:spPr bwMode="auto">
          <a:xfrm>
            <a:off x="6673933" y="320634"/>
            <a:ext cx="2111644" cy="2576945"/>
          </a:xfrm>
          <a:prstGeom prst="rect">
            <a:avLst/>
          </a:prstGeom>
          <a:noFill/>
        </p:spPr>
      </p:pic>
    </p:spTree>
    <p:extLst>
      <p:ext uri="{BB962C8B-B14F-4D97-AF65-F5344CB8AC3E}">
        <p14:creationId xmlns:p14="http://schemas.microsoft.com/office/powerpoint/2010/main" xmlns="" val="25479644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PENINSULAR PLATEAU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61902"/>
            <a:ext cx="8549133" cy="3262432"/>
          </a:xfrm>
          <a:prstGeom prst="rect">
            <a:avLst/>
          </a:prstGeom>
        </p:spPr>
        <p:txBody>
          <a:bodyPr wrap="square">
            <a:spAutoFit/>
          </a:bodyPr>
          <a:lstStyle/>
          <a:p>
            <a:r>
              <a:rPr lang="en-US" b="1" dirty="0" err="1" smtClean="0"/>
              <a:t>Chotanagpur</a:t>
            </a:r>
            <a:r>
              <a:rPr lang="en-US" b="1" dirty="0" smtClean="0"/>
              <a:t> Plateau</a:t>
            </a:r>
            <a:endParaRPr lang="en-US" dirty="0" smtClean="0"/>
          </a:p>
          <a:p>
            <a:pPr lvl="0">
              <a:buFont typeface="Arial" pitchFamily="34" charset="0"/>
              <a:buChar char="•"/>
            </a:pPr>
            <a:r>
              <a:rPr lang="en-US" dirty="0" smtClean="0"/>
              <a:t>     </a:t>
            </a:r>
            <a:r>
              <a:rPr lang="en-US" dirty="0" err="1" smtClean="0"/>
              <a:t>Chotanagpur</a:t>
            </a:r>
            <a:r>
              <a:rPr lang="en-US" dirty="0" smtClean="0"/>
              <a:t> plateau represents the north-eastern projection of the Indian Peninsula.</a:t>
            </a:r>
          </a:p>
          <a:p>
            <a:pPr lvl="0">
              <a:buFont typeface="Arial" pitchFamily="34" charset="0"/>
              <a:buChar char="•"/>
            </a:pPr>
            <a:r>
              <a:rPr lang="en-US" dirty="0" smtClean="0"/>
              <a:t>     Mostly in Jharkhand, northern part of Chhattisgarh and </a:t>
            </a:r>
            <a:r>
              <a:rPr lang="en-US" dirty="0" err="1" smtClean="0"/>
              <a:t>Purulia</a:t>
            </a:r>
            <a:r>
              <a:rPr lang="en-US" dirty="0" smtClean="0"/>
              <a:t> district of West Bengal.</a:t>
            </a:r>
          </a:p>
          <a:p>
            <a:pPr lvl="0">
              <a:buFont typeface="Arial" pitchFamily="34" charset="0"/>
              <a:buChar char="•"/>
            </a:pPr>
            <a:r>
              <a:rPr lang="en-US" dirty="0" smtClean="0"/>
              <a:t>      The Son river flows in the north-west of the plateau and joins the </a:t>
            </a:r>
            <a:r>
              <a:rPr lang="en-US" dirty="0" err="1" smtClean="0"/>
              <a:t>Ganga</a:t>
            </a:r>
            <a:r>
              <a:rPr lang="en-US" dirty="0" smtClean="0"/>
              <a:t>.</a:t>
            </a:r>
          </a:p>
          <a:p>
            <a:pPr lvl="0">
              <a:buFont typeface="Arial" pitchFamily="34" charset="0"/>
              <a:buChar char="•"/>
            </a:pPr>
            <a:r>
              <a:rPr lang="en-US" dirty="0" smtClean="0"/>
              <a:t>      The average elevation of the plateau is 700 m above sea level.</a:t>
            </a:r>
          </a:p>
          <a:p>
            <a:pPr lvl="0">
              <a:buFont typeface="Arial" pitchFamily="34" charset="0"/>
              <a:buChar char="•"/>
            </a:pPr>
            <a:r>
              <a:rPr lang="en-US" dirty="0" smtClean="0"/>
              <a:t>      This plateau is composed mainly of </a:t>
            </a:r>
            <a:r>
              <a:rPr lang="en-US" dirty="0" err="1" smtClean="0"/>
              <a:t>Gondwana</a:t>
            </a:r>
            <a:r>
              <a:rPr lang="en-US" dirty="0" smtClean="0"/>
              <a:t> rocks.</a:t>
            </a:r>
          </a:p>
          <a:p>
            <a:pPr lvl="0">
              <a:buFont typeface="Arial" pitchFamily="34" charset="0"/>
              <a:buChar char="•"/>
            </a:pPr>
            <a:r>
              <a:rPr lang="en-US" dirty="0" smtClean="0"/>
              <a:t>       It is the Northwestern part of the </a:t>
            </a:r>
            <a:r>
              <a:rPr lang="en-US" dirty="0" err="1" smtClean="0"/>
              <a:t>deccan</a:t>
            </a:r>
            <a:r>
              <a:rPr lang="en-US" dirty="0" smtClean="0"/>
              <a:t> Plateau which is made up of lava flows.</a:t>
            </a:r>
          </a:p>
          <a:p>
            <a:pPr lvl="0">
              <a:buFont typeface="Arial" pitchFamily="34" charset="0"/>
              <a:buChar char="•"/>
            </a:pPr>
            <a:r>
              <a:rPr lang="en-US" dirty="0" smtClean="0"/>
              <a:t>       This is a large igneous province located on the </a:t>
            </a:r>
            <a:r>
              <a:rPr lang="en-US" dirty="0" err="1" smtClean="0"/>
              <a:t>deccan</a:t>
            </a:r>
            <a:r>
              <a:rPr lang="en-US" dirty="0" smtClean="0"/>
              <a:t> plateau of west - central India.</a:t>
            </a:r>
          </a:p>
          <a:p>
            <a:pPr lvl="0">
              <a:buFont typeface="Arial" pitchFamily="34" charset="0"/>
              <a:buChar char="•"/>
            </a:pPr>
            <a:r>
              <a:rPr lang="en-US" dirty="0" smtClean="0"/>
              <a:t>     It is one of the largest volcanic features on the earth.</a:t>
            </a:r>
          </a:p>
          <a:p>
            <a:r>
              <a:rPr lang="en-US" b="1" dirty="0" smtClean="0"/>
              <a:t> </a:t>
            </a:r>
            <a:endParaRPr lang="en-US" dirty="0" smtClean="0"/>
          </a:p>
          <a:p>
            <a:endParaRPr lang="en-US" dirty="0" smtClean="0"/>
          </a:p>
          <a:p>
            <a:r>
              <a:rPr lang="en-US" dirty="0" smtClean="0"/>
              <a:t> </a:t>
            </a:r>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3075" name="Picture 3" descr="C:\Users\DELL\Desktop\download (3).jfif"/>
          <p:cNvPicPr>
            <a:picLocks noChangeAspect="1" noChangeArrowheads="1"/>
          </p:cNvPicPr>
          <p:nvPr/>
        </p:nvPicPr>
        <p:blipFill>
          <a:blip r:embed="rId4"/>
          <a:srcRect/>
          <a:stretch>
            <a:fillRect/>
          </a:stretch>
        </p:blipFill>
        <p:spPr bwMode="auto">
          <a:xfrm>
            <a:off x="558140" y="3072864"/>
            <a:ext cx="3182587" cy="1847850"/>
          </a:xfrm>
          <a:prstGeom prst="rect">
            <a:avLst/>
          </a:prstGeom>
          <a:noFill/>
        </p:spPr>
      </p:pic>
      <p:pic>
        <p:nvPicPr>
          <p:cNvPr id="3076" name="Picture 4" descr="C:\Users\DELL\Desktop\download (4).jfif"/>
          <p:cNvPicPr>
            <a:picLocks noChangeAspect="1" noChangeArrowheads="1"/>
          </p:cNvPicPr>
          <p:nvPr/>
        </p:nvPicPr>
        <p:blipFill>
          <a:blip r:embed="rId5"/>
          <a:srcRect/>
          <a:stretch>
            <a:fillRect/>
          </a:stretch>
        </p:blipFill>
        <p:spPr bwMode="auto">
          <a:xfrm>
            <a:off x="4264789" y="3049114"/>
            <a:ext cx="3002910" cy="1847850"/>
          </a:xfrm>
          <a:prstGeom prst="rect">
            <a:avLst/>
          </a:prstGeom>
          <a:noFill/>
        </p:spPr>
      </p:pic>
    </p:spTree>
    <p:extLst>
      <p:ext uri="{BB962C8B-B14F-4D97-AF65-F5344CB8AC3E}">
        <p14:creationId xmlns:p14="http://schemas.microsoft.com/office/powerpoint/2010/main" xmlns="" val="25479644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90743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PENINSULAR PLATEAU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61902"/>
            <a:ext cx="8549133" cy="3046988"/>
          </a:xfrm>
          <a:prstGeom prst="rect">
            <a:avLst/>
          </a:prstGeom>
        </p:spPr>
        <p:txBody>
          <a:bodyPr wrap="square">
            <a:spAutoFit/>
          </a:bodyPr>
          <a:lstStyle/>
          <a:p>
            <a:r>
              <a:rPr lang="en-US" b="1" dirty="0" smtClean="0"/>
              <a:t>The Western Ghats</a:t>
            </a:r>
            <a:endParaRPr lang="en-US" dirty="0" smtClean="0"/>
          </a:p>
          <a:p>
            <a:pPr lvl="0"/>
            <a:r>
              <a:rPr lang="en-US" dirty="0" smtClean="0"/>
              <a:t>The Western Ghats are the western edge of the </a:t>
            </a:r>
            <a:r>
              <a:rPr lang="en-US" dirty="0" err="1" smtClean="0"/>
              <a:t>deccan</a:t>
            </a:r>
            <a:r>
              <a:rPr lang="en-US" dirty="0" smtClean="0"/>
              <a:t> plateau</a:t>
            </a:r>
          </a:p>
          <a:p>
            <a:pPr lvl="0"/>
            <a:r>
              <a:rPr lang="en-US" dirty="0" smtClean="0"/>
              <a:t>They lie parallel to the western coast</a:t>
            </a:r>
          </a:p>
          <a:p>
            <a:pPr lvl="0"/>
            <a:endParaRPr lang="en-US" dirty="0" smtClean="0"/>
          </a:p>
          <a:p>
            <a:r>
              <a:rPr lang="en-US" b="1" dirty="0" smtClean="0"/>
              <a:t>The Eastern Ghats</a:t>
            </a:r>
            <a:endParaRPr lang="en-US" dirty="0" smtClean="0"/>
          </a:p>
          <a:p>
            <a:pPr lvl="0"/>
            <a:r>
              <a:rPr lang="en-US" dirty="0" smtClean="0"/>
              <a:t>The Eastern Ghats are the eastern edge of the </a:t>
            </a:r>
            <a:r>
              <a:rPr lang="en-US" dirty="0" err="1" smtClean="0"/>
              <a:t>deccan</a:t>
            </a:r>
            <a:r>
              <a:rPr lang="en-US" dirty="0" smtClean="0"/>
              <a:t> plateau.</a:t>
            </a:r>
          </a:p>
          <a:p>
            <a:pPr lvl="0"/>
            <a:r>
              <a:rPr lang="en-US" dirty="0" smtClean="0"/>
              <a:t>It has an average elevation of 600m</a:t>
            </a:r>
          </a:p>
          <a:p>
            <a:pPr lvl="0"/>
            <a:r>
              <a:rPr lang="en-US" dirty="0" smtClean="0"/>
              <a:t>The eastern </a:t>
            </a:r>
            <a:r>
              <a:rPr lang="en-US" dirty="0" err="1" smtClean="0"/>
              <a:t>ghats</a:t>
            </a:r>
            <a:r>
              <a:rPr lang="en-US" dirty="0" smtClean="0"/>
              <a:t> are older than the western </a:t>
            </a:r>
            <a:r>
              <a:rPr lang="en-US" dirty="0" err="1" smtClean="0"/>
              <a:t>ghats</a:t>
            </a:r>
            <a:r>
              <a:rPr lang="en-US" dirty="0" smtClean="0"/>
              <a:t>.</a:t>
            </a:r>
          </a:p>
          <a:p>
            <a:r>
              <a:rPr lang="en-US" dirty="0" smtClean="0"/>
              <a:t> </a:t>
            </a:r>
          </a:p>
          <a:p>
            <a:pPr lvl="0"/>
            <a:r>
              <a:rPr lang="en-US" dirty="0" smtClean="0"/>
              <a:t>    </a:t>
            </a:r>
          </a:p>
          <a:p>
            <a:r>
              <a:rPr lang="en-US" dirty="0" smtClean="0"/>
              <a:t> </a:t>
            </a:r>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5122" name="Picture 2" descr="C:\Users\DELL\Desktop\download.jfif"/>
          <p:cNvPicPr>
            <a:picLocks noChangeAspect="1" noChangeArrowheads="1"/>
          </p:cNvPicPr>
          <p:nvPr/>
        </p:nvPicPr>
        <p:blipFill>
          <a:blip r:embed="rId4"/>
          <a:srcRect/>
          <a:stretch>
            <a:fillRect/>
          </a:stretch>
        </p:blipFill>
        <p:spPr bwMode="auto">
          <a:xfrm>
            <a:off x="344384" y="3030433"/>
            <a:ext cx="3348842" cy="1838449"/>
          </a:xfrm>
          <a:prstGeom prst="rect">
            <a:avLst/>
          </a:prstGeom>
          <a:noFill/>
        </p:spPr>
      </p:pic>
      <p:pic>
        <p:nvPicPr>
          <p:cNvPr id="5123" name="Picture 3" descr="C:\Users\DELL\Desktop\download (1).jfif"/>
          <p:cNvPicPr>
            <a:picLocks noChangeAspect="1" noChangeArrowheads="1"/>
          </p:cNvPicPr>
          <p:nvPr/>
        </p:nvPicPr>
        <p:blipFill>
          <a:blip r:embed="rId5"/>
          <a:srcRect/>
          <a:stretch>
            <a:fillRect/>
          </a:stretch>
        </p:blipFill>
        <p:spPr bwMode="auto">
          <a:xfrm>
            <a:off x="4105461" y="3040084"/>
            <a:ext cx="3257240" cy="1828244"/>
          </a:xfrm>
          <a:prstGeom prst="rect">
            <a:avLst/>
          </a:prstGeom>
          <a:noFill/>
        </p:spPr>
      </p:pic>
      <p:pic>
        <p:nvPicPr>
          <p:cNvPr id="5125" name="Picture 5" descr="C:\Users\DELL\Desktop\images (3).jfif"/>
          <p:cNvPicPr>
            <a:picLocks noChangeAspect="1" noChangeArrowheads="1"/>
          </p:cNvPicPr>
          <p:nvPr/>
        </p:nvPicPr>
        <p:blipFill>
          <a:blip r:embed="rId6"/>
          <a:srcRect/>
          <a:stretch>
            <a:fillRect/>
          </a:stretch>
        </p:blipFill>
        <p:spPr bwMode="auto">
          <a:xfrm>
            <a:off x="5795159" y="225507"/>
            <a:ext cx="3028208" cy="2434566"/>
          </a:xfrm>
          <a:prstGeom prst="rect">
            <a:avLst/>
          </a:prstGeom>
          <a:noFill/>
        </p:spPr>
      </p:pic>
    </p:spTree>
    <p:extLst>
      <p:ext uri="{BB962C8B-B14F-4D97-AF65-F5344CB8AC3E}">
        <p14:creationId xmlns:p14="http://schemas.microsoft.com/office/powerpoint/2010/main" xmlns="" val="25479644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THE PHYSICAL DIVISIONS OF INDIA</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(GEOGRAPHY)</a:t>
            </a:r>
            <a:endParaRPr b="1" dirty="0"/>
          </a:p>
          <a:p>
            <a:pPr marL="0" lvl="0" indent="0" algn="l" rtl="0">
              <a:spcBef>
                <a:spcPts val="0"/>
              </a:spcBef>
              <a:spcAft>
                <a:spcPts val="0"/>
              </a:spcAft>
              <a:buNone/>
            </a:pPr>
            <a:r>
              <a:rPr lang="en" b="1" dirty="0"/>
              <a:t>CHAPTER NUMBER</a:t>
            </a:r>
            <a:r>
              <a:rPr lang="en" b="1" dirty="0" smtClean="0"/>
              <a:t>: 8 PERIOD-5</a:t>
            </a:r>
            <a:endParaRPr b="1" dirty="0"/>
          </a:p>
          <a:p>
            <a:pPr lvl="0"/>
            <a:r>
              <a:rPr lang="en" b="1" dirty="0"/>
              <a:t>CHAPTER NAME </a:t>
            </a:r>
            <a:r>
              <a:rPr lang="en" b="1" dirty="0" smtClean="0"/>
              <a:t>:  THE PHYSICAL DIVISIONS OF INDIA</a:t>
            </a:r>
            <a:endParaRPr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0"/>
            <a:ext cx="8737951" cy="90743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THAR DESERT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61902"/>
            <a:ext cx="8549133" cy="2400657"/>
          </a:xfrm>
          <a:prstGeom prst="rect">
            <a:avLst/>
          </a:prstGeom>
        </p:spPr>
        <p:txBody>
          <a:bodyPr wrap="square">
            <a:spAutoFit/>
          </a:bodyPr>
          <a:lstStyle/>
          <a:p>
            <a:pPr>
              <a:buFont typeface="Arial" pitchFamily="34" charset="0"/>
              <a:buChar char="•"/>
            </a:pPr>
            <a:r>
              <a:rPr lang="en-US" dirty="0" smtClean="0"/>
              <a:t>     The </a:t>
            </a:r>
            <a:r>
              <a:rPr lang="en-US" b="1" i="1" dirty="0" err="1" smtClean="0"/>
              <a:t>Thar</a:t>
            </a:r>
            <a:r>
              <a:rPr lang="en-US" b="1" i="1" dirty="0" smtClean="0"/>
              <a:t> Desert</a:t>
            </a:r>
            <a:r>
              <a:rPr lang="en-US" dirty="0" smtClean="0"/>
              <a:t>, also known as the Great Indian </a:t>
            </a:r>
            <a:r>
              <a:rPr lang="en-US" b="1" i="1" dirty="0" smtClean="0"/>
              <a:t>Desert</a:t>
            </a:r>
            <a:r>
              <a:rPr lang="en-US" dirty="0" smtClean="0"/>
              <a:t>, is a large arid region in the northwestern part of the Indian subcontinent that covers an area of 200,000 km</a:t>
            </a:r>
            <a:r>
              <a:rPr lang="en-US" baseline="30000" dirty="0" smtClean="0"/>
              <a:t>2</a:t>
            </a:r>
            <a:r>
              <a:rPr lang="en-US" dirty="0" smtClean="0"/>
              <a:t> (77,000 sq mi) and forms a natural boundary between India and Pakistan.</a:t>
            </a:r>
          </a:p>
          <a:p>
            <a:pPr>
              <a:buFont typeface="Arial" pitchFamily="34" charset="0"/>
              <a:buChar char="•"/>
            </a:pPr>
            <a:r>
              <a:rPr lang="en-US" dirty="0" smtClean="0"/>
              <a:t>     It is the world’s 17</a:t>
            </a:r>
            <a:r>
              <a:rPr lang="en-US" baseline="30000" dirty="0" smtClean="0"/>
              <a:t>th</a:t>
            </a:r>
            <a:r>
              <a:rPr lang="en-US" dirty="0" smtClean="0"/>
              <a:t> largest desert, and the world’s 9</a:t>
            </a:r>
            <a:r>
              <a:rPr lang="en-US" baseline="30000" dirty="0" smtClean="0"/>
              <a:t>th</a:t>
            </a:r>
            <a:r>
              <a:rPr lang="en-US" dirty="0" smtClean="0"/>
              <a:t> largest subtropical desert. This region gets very little rainfall as it lies in the rain shadow of the </a:t>
            </a:r>
            <a:r>
              <a:rPr lang="en-US" dirty="0" err="1" smtClean="0"/>
              <a:t>Aravali</a:t>
            </a:r>
            <a:r>
              <a:rPr lang="en-US" dirty="0" smtClean="0"/>
              <a:t> Mountains.</a:t>
            </a:r>
          </a:p>
          <a:p>
            <a:endParaRPr lang="en-US" dirty="0" smtClean="0"/>
          </a:p>
          <a:p>
            <a:pPr lvl="0"/>
            <a:endParaRPr lang="en-US" dirty="0" smtClean="0"/>
          </a:p>
          <a:p>
            <a:r>
              <a:rPr lang="en-US" dirty="0" smtClean="0"/>
              <a:t> </a:t>
            </a:r>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63490" name="Picture 2" descr="C:\Users\DELL\Desktop\download (2).jfif"/>
          <p:cNvPicPr>
            <a:picLocks noChangeAspect="1" noChangeArrowheads="1"/>
          </p:cNvPicPr>
          <p:nvPr/>
        </p:nvPicPr>
        <p:blipFill>
          <a:blip r:embed="rId4"/>
          <a:srcRect/>
          <a:stretch>
            <a:fillRect/>
          </a:stretch>
        </p:blipFill>
        <p:spPr bwMode="auto">
          <a:xfrm>
            <a:off x="524061" y="2965986"/>
            <a:ext cx="3525425" cy="1926648"/>
          </a:xfrm>
          <a:prstGeom prst="rect">
            <a:avLst/>
          </a:prstGeom>
          <a:noFill/>
        </p:spPr>
      </p:pic>
      <p:pic>
        <p:nvPicPr>
          <p:cNvPr id="63492" name="Picture 4" descr="C:\Users\DELL\Desktop\download (3).jfif"/>
          <p:cNvPicPr>
            <a:picLocks noChangeAspect="1" noChangeArrowheads="1"/>
          </p:cNvPicPr>
          <p:nvPr/>
        </p:nvPicPr>
        <p:blipFill>
          <a:blip r:embed="rId5"/>
          <a:srcRect/>
          <a:stretch>
            <a:fillRect/>
          </a:stretch>
        </p:blipFill>
        <p:spPr bwMode="auto">
          <a:xfrm>
            <a:off x="4488874" y="2945082"/>
            <a:ext cx="3040082" cy="1968520"/>
          </a:xfrm>
          <a:prstGeom prst="rect">
            <a:avLst/>
          </a:prstGeom>
          <a:noFill/>
        </p:spPr>
      </p:pic>
    </p:spTree>
    <p:extLst>
      <p:ext uri="{BB962C8B-B14F-4D97-AF65-F5344CB8AC3E}">
        <p14:creationId xmlns:p14="http://schemas.microsoft.com/office/powerpoint/2010/main" xmlns="" val="25479644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11149" y="154379"/>
            <a:ext cx="8737951" cy="3289465"/>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COASTAL PLAINS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61903"/>
            <a:ext cx="6114691" cy="3262432"/>
          </a:xfrm>
          <a:prstGeom prst="rect">
            <a:avLst/>
          </a:prstGeom>
        </p:spPr>
        <p:txBody>
          <a:bodyPr wrap="square">
            <a:spAutoFit/>
          </a:bodyPr>
          <a:lstStyle/>
          <a:p>
            <a:pPr>
              <a:buFont typeface="Arial" pitchFamily="34" charset="0"/>
              <a:buChar char="•"/>
            </a:pPr>
            <a:r>
              <a:rPr lang="en-US" dirty="0" smtClean="0"/>
              <a:t>     The </a:t>
            </a:r>
            <a:r>
              <a:rPr lang="en-US" b="1" dirty="0" smtClean="0"/>
              <a:t>Coastal Plains</a:t>
            </a:r>
            <a:r>
              <a:rPr lang="en-US" dirty="0" smtClean="0"/>
              <a:t> of </a:t>
            </a:r>
            <a:r>
              <a:rPr lang="en-US" b="1" dirty="0" smtClean="0"/>
              <a:t>India</a:t>
            </a:r>
            <a:r>
              <a:rPr lang="en-US" dirty="0" smtClean="0"/>
              <a:t> lie on either side of the Peninsular Plateau, along the western and eastern </a:t>
            </a:r>
            <a:r>
              <a:rPr lang="en-US" b="1" dirty="0" smtClean="0"/>
              <a:t>coasts</a:t>
            </a:r>
            <a:r>
              <a:rPr lang="en-US" dirty="0" smtClean="0"/>
              <a:t> of </a:t>
            </a:r>
            <a:r>
              <a:rPr lang="en-US" b="1" dirty="0" smtClean="0"/>
              <a:t>India</a:t>
            </a:r>
            <a:r>
              <a:rPr lang="en-US" dirty="0" smtClean="0"/>
              <a:t>. </a:t>
            </a:r>
          </a:p>
          <a:p>
            <a:pPr>
              <a:buFont typeface="Arial" pitchFamily="34" charset="0"/>
              <a:buChar char="•"/>
            </a:pPr>
            <a:r>
              <a:rPr lang="en-US" dirty="0" smtClean="0"/>
              <a:t>     They extend for about 6,150 km from the </a:t>
            </a:r>
            <a:r>
              <a:rPr lang="en-US" dirty="0" err="1" smtClean="0"/>
              <a:t>Rann</a:t>
            </a:r>
            <a:r>
              <a:rPr lang="en-US" dirty="0" smtClean="0"/>
              <a:t> of Kutch in the west to West Bengal in the east. They are broadly divided into the Western </a:t>
            </a:r>
            <a:r>
              <a:rPr lang="en-US" b="1" dirty="0" smtClean="0"/>
              <a:t>Coastal Plains</a:t>
            </a:r>
            <a:r>
              <a:rPr lang="en-US" dirty="0" smtClean="0"/>
              <a:t> and the Eastern </a:t>
            </a:r>
            <a:r>
              <a:rPr lang="en-US" b="1" dirty="0" smtClean="0"/>
              <a:t>Coastal Plains</a:t>
            </a:r>
            <a:r>
              <a:rPr lang="en-US" dirty="0" smtClean="0"/>
              <a:t>.</a:t>
            </a:r>
          </a:p>
          <a:p>
            <a:pPr>
              <a:buFont typeface="Arial" pitchFamily="34" charset="0"/>
              <a:buChar char="•"/>
            </a:pPr>
            <a:r>
              <a:rPr lang="en-US" dirty="0" smtClean="0"/>
              <a:t>      Many parts of the </a:t>
            </a:r>
            <a:r>
              <a:rPr lang="en-US" b="1" dirty="0" smtClean="0"/>
              <a:t>Indian coastal plains</a:t>
            </a:r>
            <a:r>
              <a:rPr lang="en-US" dirty="0" smtClean="0"/>
              <a:t> have rich, fertile soil on which, apart from rice, a large variety of crops are grown.</a:t>
            </a:r>
          </a:p>
          <a:p>
            <a:pPr>
              <a:buFont typeface="Arial" pitchFamily="34" charset="0"/>
              <a:buChar char="•"/>
            </a:pPr>
            <a:r>
              <a:rPr lang="en-US" dirty="0" smtClean="0"/>
              <a:t>      Some areas along the </a:t>
            </a:r>
            <a:r>
              <a:rPr lang="en-US" b="1" dirty="0" smtClean="0"/>
              <a:t>coastal plain</a:t>
            </a:r>
            <a:r>
              <a:rPr lang="en-US" dirty="0" smtClean="0"/>
              <a:t> have deposits of mineral oil. hence the </a:t>
            </a:r>
            <a:r>
              <a:rPr lang="en-US" b="1" dirty="0" smtClean="0"/>
              <a:t>coastal plains</a:t>
            </a:r>
            <a:r>
              <a:rPr lang="en-US" dirty="0" smtClean="0"/>
              <a:t> play a very </a:t>
            </a:r>
            <a:r>
              <a:rPr lang="en-US" b="1" dirty="0" smtClean="0"/>
              <a:t>important</a:t>
            </a:r>
            <a:r>
              <a:rPr lang="en-US" dirty="0" smtClean="0"/>
              <a:t> role in the economic development of </a:t>
            </a:r>
            <a:r>
              <a:rPr lang="en-US" b="1" dirty="0" smtClean="0"/>
              <a:t>India</a:t>
            </a:r>
            <a:r>
              <a:rPr lang="en-US" dirty="0" smtClean="0"/>
              <a:t>.</a:t>
            </a:r>
          </a:p>
          <a:p>
            <a:r>
              <a:rPr lang="en-US" dirty="0" smtClean="0"/>
              <a:t> </a:t>
            </a:r>
          </a:p>
          <a:p>
            <a:endParaRPr lang="en-US" dirty="0" smtClean="0"/>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64514" name="Picture 2" descr="C:\Users\DELL\Desktop\download (4).jfif"/>
          <p:cNvPicPr>
            <a:picLocks noChangeAspect="1" noChangeArrowheads="1"/>
          </p:cNvPicPr>
          <p:nvPr/>
        </p:nvPicPr>
        <p:blipFill>
          <a:blip r:embed="rId4"/>
          <a:srcRect/>
          <a:stretch>
            <a:fillRect/>
          </a:stretch>
        </p:blipFill>
        <p:spPr bwMode="auto">
          <a:xfrm>
            <a:off x="6424552" y="391885"/>
            <a:ext cx="2565070" cy="2553195"/>
          </a:xfrm>
          <a:prstGeom prst="rect">
            <a:avLst/>
          </a:prstGeom>
          <a:noFill/>
        </p:spPr>
      </p:pic>
      <p:pic>
        <p:nvPicPr>
          <p:cNvPr id="64515" name="Picture 3" descr="C:\Users\DELL\Desktop\download (5).jfif"/>
          <p:cNvPicPr>
            <a:picLocks noChangeAspect="1" noChangeArrowheads="1"/>
          </p:cNvPicPr>
          <p:nvPr/>
        </p:nvPicPr>
        <p:blipFill>
          <a:blip r:embed="rId5"/>
          <a:srcRect/>
          <a:stretch>
            <a:fillRect/>
          </a:stretch>
        </p:blipFill>
        <p:spPr bwMode="auto">
          <a:xfrm>
            <a:off x="273132" y="3301340"/>
            <a:ext cx="3099460" cy="1678750"/>
          </a:xfrm>
          <a:prstGeom prst="rect">
            <a:avLst/>
          </a:prstGeom>
          <a:noFill/>
        </p:spPr>
      </p:pic>
      <p:pic>
        <p:nvPicPr>
          <p:cNvPr id="64516" name="Picture 4" descr="C:\Users\DELL\Desktop\download (2).jfif"/>
          <p:cNvPicPr>
            <a:picLocks noChangeAspect="1" noChangeArrowheads="1"/>
          </p:cNvPicPr>
          <p:nvPr/>
        </p:nvPicPr>
        <p:blipFill>
          <a:blip r:embed="rId6"/>
          <a:srcRect/>
          <a:stretch>
            <a:fillRect/>
          </a:stretch>
        </p:blipFill>
        <p:spPr bwMode="auto">
          <a:xfrm>
            <a:off x="3836534" y="3289466"/>
            <a:ext cx="3371788" cy="1662544"/>
          </a:xfrm>
          <a:prstGeom prst="rect">
            <a:avLst/>
          </a:prstGeom>
          <a:noFill/>
        </p:spPr>
      </p:pic>
    </p:spTree>
    <p:extLst>
      <p:ext uri="{BB962C8B-B14F-4D97-AF65-F5344CB8AC3E}">
        <p14:creationId xmlns:p14="http://schemas.microsoft.com/office/powerpoint/2010/main" xmlns="" val="25479644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11149" y="154379"/>
            <a:ext cx="8737951" cy="3289465"/>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a:buSzPts val="2200"/>
            </a:pPr>
            <a:r>
              <a:rPr lang="en-US" sz="1800" b="1" dirty="0" smtClean="0">
                <a:solidFill>
                  <a:schemeClr val="tx1"/>
                </a:solidFill>
                <a:latin typeface="Calibri" pitchFamily="34" charset="0"/>
              </a:rPr>
              <a:t> </a:t>
            </a:r>
            <a:r>
              <a:rPr lang="en-US" sz="1800" dirty="0" smtClean="0"/>
              <a:t>THE ISLANDS IN INDIA</a:t>
            </a: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866899"/>
            <a:ext cx="8085995" cy="3477875"/>
          </a:xfrm>
          <a:prstGeom prst="rect">
            <a:avLst/>
          </a:prstGeom>
        </p:spPr>
        <p:txBody>
          <a:bodyPr wrap="square">
            <a:spAutoFit/>
          </a:bodyPr>
          <a:lstStyle/>
          <a:p>
            <a:pPr>
              <a:buFont typeface="Arial" pitchFamily="34" charset="0"/>
              <a:buChar char="•"/>
            </a:pPr>
            <a:r>
              <a:rPr lang="en-US" dirty="0" smtClean="0"/>
              <a:t>     </a:t>
            </a:r>
            <a:r>
              <a:rPr lang="en-US" b="1" dirty="0" smtClean="0"/>
              <a:t>India</a:t>
            </a:r>
            <a:r>
              <a:rPr lang="en-US" dirty="0" smtClean="0"/>
              <a:t> has two groups of </a:t>
            </a:r>
            <a:r>
              <a:rPr lang="en-US" b="1" dirty="0" smtClean="0"/>
              <a:t>islands</a:t>
            </a:r>
            <a:r>
              <a:rPr lang="en-US" dirty="0" smtClean="0"/>
              <a:t>. The Lakshadweep </a:t>
            </a:r>
            <a:r>
              <a:rPr lang="en-US" b="1" dirty="0" smtClean="0"/>
              <a:t>Islands</a:t>
            </a:r>
            <a:r>
              <a:rPr lang="en-US" dirty="0" smtClean="0"/>
              <a:t> lie in the Arabian Sea, to the southwest of the mainland.</a:t>
            </a:r>
          </a:p>
          <a:p>
            <a:pPr>
              <a:buFont typeface="Arial" pitchFamily="34" charset="0"/>
              <a:buChar char="•"/>
            </a:pPr>
            <a:r>
              <a:rPr lang="en-US" dirty="0" smtClean="0"/>
              <a:t>    The Andaman and Nicobar </a:t>
            </a:r>
            <a:r>
              <a:rPr lang="en-US" b="1" dirty="0" smtClean="0"/>
              <a:t>Islands</a:t>
            </a:r>
            <a:r>
              <a:rPr lang="en-US" dirty="0" smtClean="0"/>
              <a:t> lie in the Bay of Bengal, to the southeast of the mainland.</a:t>
            </a:r>
          </a:p>
          <a:p>
            <a:pPr>
              <a:buFont typeface="Arial" pitchFamily="34" charset="0"/>
              <a:buChar char="•"/>
            </a:pPr>
            <a:r>
              <a:rPr lang="en-US" dirty="0" smtClean="0"/>
              <a:t>     Lakshadweep is composed of small coral </a:t>
            </a:r>
            <a:r>
              <a:rPr lang="en-US" b="1" dirty="0" smtClean="0"/>
              <a:t>islands</a:t>
            </a:r>
            <a:r>
              <a:rPr lang="en-US" dirty="0" smtClean="0"/>
              <a:t>, covering a small area of 32 square </a:t>
            </a:r>
            <a:r>
              <a:rPr lang="en-US" dirty="0" err="1" smtClean="0"/>
              <a:t>kilometres</a:t>
            </a:r>
            <a:r>
              <a:rPr lang="en-US" dirty="0" smtClean="0"/>
              <a:t>.    Earlier they were known as Laccadive, Minicoy and </a:t>
            </a:r>
            <a:r>
              <a:rPr lang="en-US" dirty="0" err="1" smtClean="0"/>
              <a:t>Amindive</a:t>
            </a:r>
            <a:r>
              <a:rPr lang="en-US" dirty="0" smtClean="0"/>
              <a:t>. In 1973 these were named as Lakshadweep.</a:t>
            </a:r>
          </a:p>
          <a:p>
            <a:pPr>
              <a:buFont typeface="Arial" pitchFamily="34" charset="0"/>
              <a:buChar char="•"/>
            </a:pPr>
            <a:r>
              <a:rPr lang="en-US" dirty="0" smtClean="0"/>
              <a:t>      The Andaman and Nicobar Islands are bigger in size and has number of islands. This group of islands can be divided into two groups. The Andaman is in the north and the Nicobar is in the south. These islands too have rich biodiversity.</a:t>
            </a:r>
          </a:p>
          <a:p>
            <a:r>
              <a:rPr lang="en-US" dirty="0" smtClean="0"/>
              <a:t>		</a:t>
            </a:r>
          </a:p>
          <a:p>
            <a:endParaRPr lang="en-US" dirty="0" smtClean="0"/>
          </a:p>
          <a:p>
            <a:r>
              <a:rPr lang="en-US" dirty="0" smtClean="0"/>
              <a:t> </a:t>
            </a:r>
          </a:p>
          <a:p>
            <a:endParaRPr lang="en-US" dirty="0" smtClean="0"/>
          </a:p>
          <a:p>
            <a:pPr marL="457200" indent="-457200">
              <a:spcAft>
                <a:spcPts val="1200"/>
              </a:spcAft>
            </a:pPr>
            <a:endParaRPr lang="en-IN"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65538" name="Picture 2" descr="C:\Users\DELL\Desktop\download.jfif"/>
          <p:cNvPicPr>
            <a:picLocks noChangeAspect="1" noChangeArrowheads="1"/>
          </p:cNvPicPr>
          <p:nvPr/>
        </p:nvPicPr>
        <p:blipFill>
          <a:blip r:embed="rId4"/>
          <a:srcRect/>
          <a:stretch>
            <a:fillRect/>
          </a:stretch>
        </p:blipFill>
        <p:spPr bwMode="auto">
          <a:xfrm>
            <a:off x="439387" y="2994808"/>
            <a:ext cx="3336966" cy="1897826"/>
          </a:xfrm>
          <a:prstGeom prst="rect">
            <a:avLst/>
          </a:prstGeom>
          <a:noFill/>
        </p:spPr>
      </p:pic>
      <p:pic>
        <p:nvPicPr>
          <p:cNvPr id="65539" name="Picture 3" descr="C:\Users\DELL\Desktop\download (1).jfif"/>
          <p:cNvPicPr>
            <a:picLocks noChangeAspect="1" noChangeArrowheads="1"/>
          </p:cNvPicPr>
          <p:nvPr/>
        </p:nvPicPr>
        <p:blipFill>
          <a:blip r:embed="rId5"/>
          <a:srcRect/>
          <a:stretch>
            <a:fillRect/>
          </a:stretch>
        </p:blipFill>
        <p:spPr bwMode="auto">
          <a:xfrm>
            <a:off x="4245057" y="2980706"/>
            <a:ext cx="3200772" cy="1900052"/>
          </a:xfrm>
          <a:prstGeom prst="rect">
            <a:avLst/>
          </a:prstGeom>
          <a:noFill/>
        </p:spPr>
      </p:pic>
    </p:spTree>
    <p:extLst>
      <p:ext uri="{BB962C8B-B14F-4D97-AF65-F5344CB8AC3E}">
        <p14:creationId xmlns:p14="http://schemas.microsoft.com/office/powerpoint/2010/main" xmlns="" val="2547964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DIVISIONS </a:t>
            </a:r>
            <a:r>
              <a:rPr lang="en-IN" sz="2200" b="1" smtClean="0">
                <a:solidFill>
                  <a:srgbClr val="FF0000"/>
                </a:solidFill>
                <a:latin typeface="Calibri" pitchFamily="34" charset="0"/>
              </a:rPr>
              <a:t>OF INDIA </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INTRODUCTION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2" y="1021278"/>
            <a:ext cx="5414046" cy="3754874"/>
          </a:xfrm>
          <a:prstGeom prst="rect">
            <a:avLst/>
          </a:prstGeom>
        </p:spPr>
        <p:txBody>
          <a:bodyPr wrap="square">
            <a:spAutoFit/>
          </a:bodyPr>
          <a:lstStyle/>
          <a:p>
            <a:pPr>
              <a:buFont typeface="Arial" pitchFamily="34" charset="0"/>
              <a:buChar char="•"/>
            </a:pPr>
            <a:r>
              <a:rPr lang="en-US" dirty="0" smtClean="0"/>
              <a:t>      The physical features of India range from the mighty mountains of the Himalayas to the fertile plains of the north India; from the plateaus of the Deccan to the Eastern and western coastal plains; and from the dry deserts of Rajasthan to the wet hills of Arunachal Pradesh.</a:t>
            </a:r>
          </a:p>
          <a:p>
            <a:pPr>
              <a:buFont typeface="Arial" pitchFamily="34" charset="0"/>
              <a:buChar char="•"/>
            </a:pPr>
            <a:r>
              <a:rPr lang="en-US" dirty="0" smtClean="0"/>
              <a:t>    Geographers usually divide India into six major physical divisions.</a:t>
            </a:r>
          </a:p>
          <a:p>
            <a:pPr lvl="0">
              <a:buFont typeface="Wingdings" pitchFamily="2" charset="2"/>
              <a:buChar char="Ø"/>
            </a:pPr>
            <a:r>
              <a:rPr lang="en-IN" dirty="0" smtClean="0"/>
              <a:t>The Great Northern Mountains</a:t>
            </a:r>
            <a:endParaRPr lang="en-US" dirty="0" smtClean="0"/>
          </a:p>
          <a:p>
            <a:pPr lvl="0">
              <a:buFont typeface="Wingdings" pitchFamily="2" charset="2"/>
              <a:buChar char="Ø"/>
            </a:pPr>
            <a:r>
              <a:rPr lang="en-IN" dirty="0" smtClean="0"/>
              <a:t>The Northern Plains</a:t>
            </a:r>
            <a:endParaRPr lang="en-US" dirty="0" smtClean="0"/>
          </a:p>
          <a:p>
            <a:pPr lvl="0">
              <a:buFont typeface="Wingdings" pitchFamily="2" charset="2"/>
              <a:buChar char="Ø"/>
            </a:pPr>
            <a:r>
              <a:rPr lang="en-IN" dirty="0" smtClean="0"/>
              <a:t>The Peninsular Plateau</a:t>
            </a:r>
            <a:endParaRPr lang="en-US" dirty="0" smtClean="0"/>
          </a:p>
          <a:p>
            <a:pPr lvl="0">
              <a:buFont typeface="Wingdings" pitchFamily="2" charset="2"/>
              <a:buChar char="Ø"/>
            </a:pPr>
            <a:r>
              <a:rPr lang="en-IN" dirty="0" smtClean="0"/>
              <a:t>The </a:t>
            </a:r>
            <a:r>
              <a:rPr lang="en-IN" dirty="0" err="1" smtClean="0"/>
              <a:t>Thar</a:t>
            </a:r>
            <a:r>
              <a:rPr lang="en-IN" dirty="0" smtClean="0"/>
              <a:t> Desert or the Great Indian Desert</a:t>
            </a:r>
          </a:p>
          <a:p>
            <a:pPr lvl="0">
              <a:buFont typeface="Wingdings" pitchFamily="2" charset="2"/>
              <a:buChar char="Ø"/>
            </a:pPr>
            <a:r>
              <a:rPr lang="en-IN" dirty="0" smtClean="0"/>
              <a:t>The Coastal Plains</a:t>
            </a:r>
            <a:endParaRPr lang="en-US" dirty="0" smtClean="0"/>
          </a:p>
          <a:p>
            <a:pPr lvl="0">
              <a:buFont typeface="Wingdings" pitchFamily="2" charset="2"/>
              <a:buChar char="Ø"/>
            </a:pPr>
            <a:r>
              <a:rPr lang="en-IN" dirty="0" smtClean="0"/>
              <a:t>The Islands</a:t>
            </a:r>
            <a:endParaRPr lang="en-US" dirty="0" smtClean="0"/>
          </a:p>
          <a:p>
            <a:r>
              <a:rPr lang="en-IN" dirty="0" smtClean="0"/>
              <a:t>The Northern Mountains consists of the Trans- Himalayan Ranges and the Himalayan Ranges.</a:t>
            </a:r>
            <a:endParaRPr lang="en-US" dirty="0" smtClean="0"/>
          </a:p>
          <a:p>
            <a:pPr lvl="0"/>
            <a:endParaRPr lang="en-US" dirty="0" smtClean="0"/>
          </a:p>
          <a:p>
            <a:pPr marL="457200" indent="-457200">
              <a:spcAft>
                <a:spcPts val="1200"/>
              </a:spcAft>
              <a:buFont typeface="Arial" pitchFamily="34" charset="0"/>
              <a:buChar char="•"/>
            </a:pPr>
            <a:endParaRPr lang="en-US" dirty="0" smtClean="0">
              <a:latin typeface="Calibri" pitchFamily="34" charset="0"/>
            </a:endParaRPr>
          </a:p>
        </p:txBody>
      </p:sp>
      <p:pic>
        <p:nvPicPr>
          <p:cNvPr id="5122" name="Picture 2" descr="C:\Users\DELL\Desktop\images.jfif"/>
          <p:cNvPicPr>
            <a:picLocks noChangeAspect="1" noChangeArrowheads="1"/>
          </p:cNvPicPr>
          <p:nvPr/>
        </p:nvPicPr>
        <p:blipFill>
          <a:blip r:embed="rId4"/>
          <a:srcRect/>
          <a:stretch>
            <a:fillRect/>
          </a:stretch>
        </p:blipFill>
        <p:spPr bwMode="auto">
          <a:xfrm>
            <a:off x="5688281" y="593766"/>
            <a:ext cx="3158835" cy="3740727"/>
          </a:xfrm>
          <a:prstGeom prst="rect">
            <a:avLst/>
          </a:prstGeom>
          <a:noFill/>
        </p:spPr>
      </p:pic>
    </p:spTree>
    <p:extLst>
      <p:ext uri="{BB962C8B-B14F-4D97-AF65-F5344CB8AC3E}">
        <p14:creationId xmlns:p14="http://schemas.microsoft.com/office/powerpoint/2010/main" xmlns="" val="5517871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DIVISIONS OF INDIA </a:t>
            </a:r>
            <a:endParaRPr lang="en-US" sz="2200" b="1" dirty="0" smtClean="0">
              <a:solidFill>
                <a:schemeClr val="tx1"/>
              </a:solidFill>
              <a:latin typeface="Calibri" pitchFamily="34" charset="0"/>
            </a:endParaRPr>
          </a:p>
          <a:p>
            <a:pPr lvl="0">
              <a:buSzPts val="2200"/>
            </a:pPr>
            <a:r>
              <a:rPr lang="en-US" sz="1800" b="1" dirty="0" smtClean="0">
                <a:solidFill>
                  <a:schemeClr val="tx1"/>
                </a:solidFill>
                <a:latin typeface="Calibri" pitchFamily="34" charset="0"/>
              </a:rPr>
              <a:t>TRANS HIMALAYAN RANGES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878774"/>
            <a:ext cx="8382877" cy="2031325"/>
          </a:xfrm>
          <a:prstGeom prst="rect">
            <a:avLst/>
          </a:prstGeom>
        </p:spPr>
        <p:txBody>
          <a:bodyPr wrap="square">
            <a:spAutoFit/>
          </a:bodyPr>
          <a:lstStyle/>
          <a:p>
            <a:pPr>
              <a:buFont typeface="Arial" pitchFamily="34" charset="0"/>
              <a:buChar char="•"/>
            </a:pPr>
            <a:r>
              <a:rPr lang="en-US" dirty="0" smtClean="0"/>
              <a:t>    The Trans- Himalayan Ranges  are a series of towering mountain  chains that originate from the Pamir Knot. The Pamir Knot, a plateau, is also known as the ‘the roof of the world’.</a:t>
            </a:r>
          </a:p>
          <a:p>
            <a:pPr>
              <a:buFont typeface="Arial" pitchFamily="34" charset="0"/>
              <a:buChar char="•"/>
            </a:pPr>
            <a:endParaRPr lang="en-US" dirty="0" smtClean="0"/>
          </a:p>
          <a:p>
            <a:pPr>
              <a:buFont typeface="Arial" pitchFamily="34" charset="0"/>
              <a:buChar char="•"/>
            </a:pPr>
            <a:r>
              <a:rPr lang="en-IN" dirty="0" smtClean="0"/>
              <a:t>These ranges lie to the north of the Himalayas and have an average height of 6000m.</a:t>
            </a:r>
          </a:p>
          <a:p>
            <a:pPr>
              <a:buFont typeface="Arial" pitchFamily="34" charset="0"/>
              <a:buChar char="•"/>
            </a:pPr>
            <a:endParaRPr lang="en-IN" dirty="0" smtClean="0"/>
          </a:p>
          <a:p>
            <a:pPr>
              <a:buFont typeface="Arial" pitchFamily="34" charset="0"/>
              <a:buChar char="•"/>
            </a:pPr>
            <a:r>
              <a:rPr lang="en-IN" dirty="0" smtClean="0"/>
              <a:t>Of the various Trans- Himalayan Ranges that radiate out of the Pamir Knot, the ones that lie in India are the Karakoram Range, the </a:t>
            </a:r>
            <a:r>
              <a:rPr lang="en-IN" dirty="0" err="1" smtClean="0"/>
              <a:t>Ladakh</a:t>
            </a:r>
            <a:r>
              <a:rPr lang="en-IN" dirty="0" smtClean="0"/>
              <a:t> Range and the Zaskar Range.</a:t>
            </a:r>
            <a:endParaRPr lang="en-US" dirty="0" smtClean="0"/>
          </a:p>
          <a:p>
            <a:pPr lvl="0"/>
            <a:endParaRPr lang="en-US" dirty="0" smtClean="0"/>
          </a:p>
          <a:p>
            <a:pPr marL="457200" indent="-457200">
              <a:spcAft>
                <a:spcPts val="1200"/>
              </a:spcAft>
              <a:buFont typeface="Arial" pitchFamily="34" charset="0"/>
              <a:buChar char="•"/>
            </a:pPr>
            <a:endParaRPr lang="en-US" dirty="0" smtClean="0">
              <a:latin typeface="Calibri" pitchFamily="34" charset="0"/>
            </a:endParaRPr>
          </a:p>
        </p:txBody>
      </p:sp>
      <p:pic>
        <p:nvPicPr>
          <p:cNvPr id="6146" name="Picture 2" descr="C:\Users\DELL\Desktop\download (3).jfif"/>
          <p:cNvPicPr>
            <a:picLocks noChangeAspect="1" noChangeArrowheads="1"/>
          </p:cNvPicPr>
          <p:nvPr/>
        </p:nvPicPr>
        <p:blipFill>
          <a:blip r:embed="rId4"/>
          <a:srcRect/>
          <a:stretch>
            <a:fillRect/>
          </a:stretch>
        </p:blipFill>
        <p:spPr bwMode="auto">
          <a:xfrm>
            <a:off x="463138" y="2885704"/>
            <a:ext cx="3348841" cy="1983179"/>
          </a:xfrm>
          <a:prstGeom prst="rect">
            <a:avLst/>
          </a:prstGeom>
          <a:noFill/>
        </p:spPr>
      </p:pic>
      <p:pic>
        <p:nvPicPr>
          <p:cNvPr id="6147" name="Picture 3" descr="C:\Users\DELL\Desktop\download (5).jfif"/>
          <p:cNvPicPr>
            <a:picLocks noChangeAspect="1" noChangeArrowheads="1"/>
          </p:cNvPicPr>
          <p:nvPr/>
        </p:nvPicPr>
        <p:blipFill>
          <a:blip r:embed="rId5"/>
          <a:srcRect/>
          <a:stretch>
            <a:fillRect/>
          </a:stretch>
        </p:blipFill>
        <p:spPr bwMode="auto">
          <a:xfrm>
            <a:off x="4381996" y="2814452"/>
            <a:ext cx="3325090" cy="2058761"/>
          </a:xfrm>
          <a:prstGeom prst="rect">
            <a:avLst/>
          </a:prstGeom>
          <a:noFill/>
        </p:spPr>
      </p:pic>
    </p:spTree>
    <p:extLst>
      <p:ext uri="{BB962C8B-B14F-4D97-AF65-F5344CB8AC3E}">
        <p14:creationId xmlns:p14="http://schemas.microsoft.com/office/powerpoint/2010/main" xmlns="" val="551787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a:buSzPts val="2200"/>
            </a:pPr>
            <a:r>
              <a:rPr lang="en-IN" sz="1800" dirty="0" smtClean="0"/>
              <a:t>TRANS- HIMALAYAN RANGES</a:t>
            </a: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02525"/>
            <a:ext cx="8323501" cy="3170099"/>
          </a:xfrm>
          <a:prstGeom prst="rect">
            <a:avLst/>
          </a:prstGeom>
        </p:spPr>
        <p:txBody>
          <a:bodyPr wrap="square">
            <a:spAutoFit/>
          </a:bodyPr>
          <a:lstStyle/>
          <a:p>
            <a:pPr marL="457200" indent="-457200">
              <a:spcAft>
                <a:spcPts val="1200"/>
              </a:spcAft>
              <a:buFont typeface="Arial" pitchFamily="34" charset="0"/>
              <a:buChar char="•"/>
            </a:pPr>
            <a:r>
              <a:rPr lang="en-US" dirty="0" smtClean="0"/>
              <a:t>The northern mountains in the north of India extend from northwest to northeast of India.</a:t>
            </a:r>
          </a:p>
          <a:p>
            <a:pPr marL="457200" indent="-457200">
              <a:spcAft>
                <a:spcPts val="1200"/>
              </a:spcAft>
              <a:buFont typeface="Arial" pitchFamily="34" charset="0"/>
              <a:buChar char="•"/>
            </a:pPr>
            <a:r>
              <a:rPr lang="en-US" dirty="0" smtClean="0"/>
              <a:t> The Himalayas, the </a:t>
            </a:r>
            <a:r>
              <a:rPr lang="en-US" dirty="0" err="1" smtClean="0"/>
              <a:t>karakoram</a:t>
            </a:r>
            <a:r>
              <a:rPr lang="en-US" dirty="0" smtClean="0"/>
              <a:t> mountains and the  northeastern mountain ranges are together called the Northern Mountains Karakoram Range: The Karakoram Ranges lie to the northwest of Himalayas .</a:t>
            </a:r>
          </a:p>
          <a:p>
            <a:pPr marL="457200" indent="-457200">
              <a:spcAft>
                <a:spcPts val="1200"/>
              </a:spcAft>
              <a:buFont typeface="Arial" pitchFamily="34" charset="0"/>
              <a:buChar char="•"/>
            </a:pPr>
            <a:r>
              <a:rPr lang="en-US" dirty="0" smtClean="0"/>
              <a:t> Mount Godwin Austin (k2) is the second highest peak in the world . </a:t>
            </a:r>
          </a:p>
          <a:p>
            <a:pPr marL="457200" indent="-457200">
              <a:spcAft>
                <a:spcPts val="1200"/>
              </a:spcAft>
              <a:buFont typeface="Arial" pitchFamily="34" charset="0"/>
              <a:buChar char="•"/>
            </a:pPr>
            <a:r>
              <a:rPr lang="en-US" dirty="0" smtClean="0"/>
              <a:t>The Himalayas extend in a long curve from Jammu and Kashmir in the west to Arunachal Pradesh in the east. It is about 2500 </a:t>
            </a:r>
            <a:r>
              <a:rPr lang="en-US" dirty="0" err="1" smtClean="0"/>
              <a:t>kms</a:t>
            </a:r>
            <a:r>
              <a:rPr lang="en-US" dirty="0" smtClean="0"/>
              <a:t> in length.</a:t>
            </a:r>
          </a:p>
          <a:p>
            <a:pPr marL="457200" indent="-457200">
              <a:spcAft>
                <a:spcPts val="1200"/>
              </a:spcAft>
              <a:buFont typeface="Arial" pitchFamily="34" charset="0"/>
              <a:buChar char="•"/>
            </a:pPr>
            <a:r>
              <a:rPr lang="en-US" dirty="0" smtClean="0"/>
              <a:t> Its width varies from 150 to 400 </a:t>
            </a:r>
            <a:r>
              <a:rPr lang="en-US" dirty="0" err="1" smtClean="0"/>
              <a:t>kms</a:t>
            </a:r>
            <a:r>
              <a:rPr lang="en-US" dirty="0" smtClean="0"/>
              <a:t>.</a:t>
            </a:r>
          </a:p>
          <a:p>
            <a:pPr marL="457200" indent="-457200">
              <a:spcAft>
                <a:spcPts val="1200"/>
              </a:spcAft>
              <a:buFont typeface="Arial" pitchFamily="34" charset="0"/>
              <a:buChar char="•"/>
            </a:pPr>
            <a:endParaRPr lang="en-US" dirty="0" smtClean="0">
              <a:latin typeface="Calibri" pitchFamily="34" charset="0"/>
            </a:endParaRPr>
          </a:p>
          <a:p>
            <a:pPr marL="457200" indent="-457200">
              <a:spcAft>
                <a:spcPts val="1200"/>
              </a:spcAft>
            </a:pPr>
            <a:endParaRPr lang="en-US" dirty="0" smtClean="0">
              <a:latin typeface="Calibri" pitchFamily="34" charset="0"/>
            </a:endParaRPr>
          </a:p>
        </p:txBody>
      </p:sp>
      <p:pic>
        <p:nvPicPr>
          <p:cNvPr id="1026" name="Picture 2" descr="C:\Users\DELL\Desktop\download.jfif"/>
          <p:cNvPicPr>
            <a:picLocks noChangeAspect="1" noChangeArrowheads="1"/>
          </p:cNvPicPr>
          <p:nvPr/>
        </p:nvPicPr>
        <p:blipFill>
          <a:blip r:embed="rId4"/>
          <a:srcRect/>
          <a:stretch>
            <a:fillRect/>
          </a:stretch>
        </p:blipFill>
        <p:spPr bwMode="auto">
          <a:xfrm>
            <a:off x="4286992" y="3336967"/>
            <a:ext cx="3301340" cy="1626919"/>
          </a:xfrm>
          <a:prstGeom prst="rect">
            <a:avLst/>
          </a:prstGeom>
          <a:noFill/>
        </p:spPr>
      </p:pic>
      <p:pic>
        <p:nvPicPr>
          <p:cNvPr id="1027" name="Picture 3" descr="C:\Users\DELL\Desktop\download (1).jfif"/>
          <p:cNvPicPr>
            <a:picLocks noChangeAspect="1" noChangeArrowheads="1"/>
          </p:cNvPicPr>
          <p:nvPr/>
        </p:nvPicPr>
        <p:blipFill>
          <a:blip r:embed="rId5"/>
          <a:srcRect/>
          <a:stretch>
            <a:fillRect/>
          </a:stretch>
        </p:blipFill>
        <p:spPr bwMode="auto">
          <a:xfrm>
            <a:off x="498764" y="3362325"/>
            <a:ext cx="3482810" cy="1625311"/>
          </a:xfrm>
          <a:prstGeom prst="rect">
            <a:avLst/>
          </a:prstGeom>
          <a:noFill/>
        </p:spPr>
      </p:pic>
    </p:spTree>
    <p:extLst>
      <p:ext uri="{BB962C8B-B14F-4D97-AF65-F5344CB8AC3E}">
        <p14:creationId xmlns:p14="http://schemas.microsoft.com/office/powerpoint/2010/main" xmlns="" val="2249516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a:buSzPts val="2200"/>
            </a:pPr>
            <a:r>
              <a:rPr lang="en-IN" sz="1800" dirty="0" smtClean="0"/>
              <a:t>QUESTIONS</a:t>
            </a: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02525"/>
            <a:ext cx="8323501" cy="2523768"/>
          </a:xfrm>
          <a:prstGeom prst="rect">
            <a:avLst/>
          </a:prstGeom>
        </p:spPr>
        <p:txBody>
          <a:bodyPr wrap="square">
            <a:spAutoFit/>
          </a:bodyPr>
          <a:lstStyle/>
          <a:p>
            <a:pPr marL="457200" indent="-457200">
              <a:spcAft>
                <a:spcPts val="1200"/>
              </a:spcAft>
            </a:pPr>
            <a:r>
              <a:rPr lang="en-US" dirty="0" smtClean="0"/>
              <a:t>Q1. Name the six physical  Divisions of India.</a:t>
            </a:r>
          </a:p>
          <a:p>
            <a:pPr marL="457200" indent="-457200">
              <a:spcAft>
                <a:spcPts val="1200"/>
              </a:spcAft>
            </a:pPr>
            <a:r>
              <a:rPr lang="en-IN" dirty="0" smtClean="0">
                <a:latin typeface="Calibri" pitchFamily="34" charset="0"/>
              </a:rPr>
              <a:t>Q2. What do you mean by Trans- Himalayan Ranges?</a:t>
            </a:r>
          </a:p>
          <a:p>
            <a:pPr marL="457200" indent="-457200">
              <a:spcAft>
                <a:spcPts val="1200"/>
              </a:spcAft>
            </a:pPr>
            <a:r>
              <a:rPr lang="en-IN" dirty="0" smtClean="0">
                <a:latin typeface="Calibri" pitchFamily="34" charset="0"/>
              </a:rPr>
              <a:t>Q3. Define the word ‘The Pamir’.</a:t>
            </a:r>
          </a:p>
          <a:p>
            <a:pPr marL="457200" indent="-457200">
              <a:spcAft>
                <a:spcPts val="1200"/>
              </a:spcAft>
            </a:pPr>
            <a:r>
              <a:rPr lang="en-IN" dirty="0" smtClean="0">
                <a:latin typeface="Calibri" pitchFamily="34" charset="0"/>
              </a:rPr>
              <a:t>Q4. Name the northernmost mountain range of India?</a:t>
            </a:r>
          </a:p>
          <a:p>
            <a:pPr marL="457200" indent="-457200">
              <a:spcAft>
                <a:spcPts val="1200"/>
              </a:spcAft>
            </a:pPr>
            <a:r>
              <a:rPr lang="en-IN" dirty="0" smtClean="0">
                <a:latin typeface="Calibri" pitchFamily="34" charset="0"/>
              </a:rPr>
              <a:t>Q5. Name three ranges which radiate out of the Pamir Knot.</a:t>
            </a:r>
          </a:p>
          <a:p>
            <a:pPr marL="457200" indent="-457200">
              <a:spcAft>
                <a:spcPts val="1200"/>
              </a:spcAft>
            </a:pPr>
            <a:r>
              <a:rPr lang="en-IN" dirty="0" smtClean="0">
                <a:latin typeface="Calibri" pitchFamily="34" charset="0"/>
              </a:rPr>
              <a:t>Q6. Name the highest peak of the Karakoram range of India.  </a:t>
            </a:r>
            <a:endParaRPr lang="en-US" dirty="0" smtClean="0">
              <a:latin typeface="Calibri" pitchFamily="34" charset="0"/>
            </a:endParaRPr>
          </a:p>
          <a:p>
            <a:pPr marL="457200" indent="-457200">
              <a:spcAft>
                <a:spcPts val="1200"/>
              </a:spcAft>
            </a:pPr>
            <a:endParaRPr lang="en-US" dirty="0" smtClean="0">
              <a:latin typeface="Calibri" pitchFamily="34" charset="0"/>
            </a:endParaRPr>
          </a:p>
        </p:txBody>
      </p:sp>
    </p:spTree>
    <p:extLst>
      <p:ext uri="{BB962C8B-B14F-4D97-AF65-F5344CB8AC3E}">
        <p14:creationId xmlns:p14="http://schemas.microsoft.com/office/powerpoint/2010/main" xmlns="" val="2249516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US" sz="3200" b="1" dirty="0" smtClean="0">
                <a:solidFill>
                  <a:srgbClr val="FF0000"/>
                </a:solidFill>
                <a:ea typeface="Calibri"/>
              </a:rPr>
              <a:t> THE PHYSICAL DIVISION OF INDIA</a:t>
            </a:r>
            <a:endParaRPr sz="2500" b="0"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1608084" y="2571736"/>
            <a:ext cx="5938344" cy="1159435"/>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(GEOGRAPHY)</a:t>
            </a:r>
            <a:endParaRPr b="1" dirty="0"/>
          </a:p>
          <a:p>
            <a:pPr marL="0" lvl="0" indent="0" algn="l" rtl="0">
              <a:spcBef>
                <a:spcPts val="0"/>
              </a:spcBef>
              <a:spcAft>
                <a:spcPts val="0"/>
              </a:spcAft>
              <a:buNone/>
            </a:pPr>
            <a:r>
              <a:rPr lang="en" b="1" dirty="0"/>
              <a:t>CHAPTER NUMBER</a:t>
            </a:r>
            <a:r>
              <a:rPr lang="en" b="1" dirty="0" smtClean="0"/>
              <a:t>: 8 PERIOD-2</a:t>
            </a:r>
            <a:endParaRPr b="1" dirty="0"/>
          </a:p>
          <a:p>
            <a:pPr lvl="0"/>
            <a:r>
              <a:rPr lang="en" b="1" dirty="0"/>
              <a:t>CHAPTER NAME </a:t>
            </a:r>
            <a:r>
              <a:rPr lang="en" b="1" dirty="0" smtClean="0"/>
              <a:t>:  THE PHYSICAL DIVISION OF INDIA</a:t>
            </a:r>
            <a:endParaRPr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1" name="Google Shape;71;p15"/>
          <p:cNvSpPr txBox="1"/>
          <p:nvPr/>
        </p:nvSpPr>
        <p:spPr>
          <a:xfrm>
            <a:off x="223024" y="198569"/>
            <a:ext cx="8737951" cy="708863"/>
          </a:xfrm>
          <a:prstGeom prst="rect">
            <a:avLst/>
          </a:prstGeom>
          <a:noFill/>
          <a:ln>
            <a:noFill/>
          </a:ln>
        </p:spPr>
        <p:txBody>
          <a:bodyPr spcFirstLastPara="1" wrap="square" lIns="91425" tIns="91425" rIns="91425" bIns="91425" anchor="t" anchorCtr="0">
            <a:noAutofit/>
          </a:bodyPr>
          <a:lstStyle/>
          <a:p>
            <a:pPr>
              <a:buSzPts val="2200"/>
            </a:pPr>
            <a:r>
              <a:rPr lang="en-IN" sz="2200" b="1" dirty="0" smtClean="0">
                <a:solidFill>
                  <a:srgbClr val="FF0000"/>
                </a:solidFill>
                <a:latin typeface="Calibri" pitchFamily="34" charset="0"/>
              </a:rPr>
              <a:t>THE PHYSICAL DIVISION OF INDIA  </a:t>
            </a:r>
            <a:endParaRPr lang="en-US" sz="2200" b="1" dirty="0" smtClean="0">
              <a:solidFill>
                <a:schemeClr val="tx1"/>
              </a:solidFill>
              <a:latin typeface="Calibri" pitchFamily="34" charset="0"/>
            </a:endParaRPr>
          </a:p>
          <a:p>
            <a:pPr>
              <a:buSzPts val="2200"/>
            </a:pPr>
            <a:r>
              <a:rPr lang="en-US" sz="1800" dirty="0" smtClean="0"/>
              <a:t>THE HIMALAYAN RANGES</a:t>
            </a:r>
          </a:p>
          <a:p>
            <a:pPr>
              <a:buSzPts val="2200"/>
            </a:pPr>
            <a:endParaRPr lang="en-US" sz="1800" dirty="0" smtClean="0"/>
          </a:p>
          <a:p>
            <a:pPr lvl="0">
              <a:buSzPts val="2200"/>
            </a:pPr>
            <a:r>
              <a:rPr lang="en-US" sz="1800" b="1" dirty="0" smtClean="0">
                <a:solidFill>
                  <a:schemeClr val="tx1"/>
                </a:solidFill>
                <a:latin typeface="Calibri" pitchFamily="34" charset="0"/>
              </a:rPr>
              <a:t> </a:t>
            </a:r>
            <a:endParaRPr sz="1800" b="1" i="0" u="none" strike="noStrike" cap="none" dirty="0">
              <a:solidFill>
                <a:schemeClr val="tx1"/>
              </a:solidFill>
              <a:latin typeface="Calibri" pitchFamily="34" charset="0"/>
              <a:sym typeface="Arial"/>
            </a:endParaRPr>
          </a:p>
        </p:txBody>
      </p:sp>
      <p:sp>
        <p:nvSpPr>
          <p:cNvPr id="72" name="Google Shape;72;p15"/>
          <p:cNvSpPr txBox="1"/>
          <p:nvPr/>
        </p:nvSpPr>
        <p:spPr>
          <a:xfrm>
            <a:off x="272675" y="1156138"/>
            <a:ext cx="8688300" cy="3171162"/>
          </a:xfrm>
          <a:prstGeom prst="rect">
            <a:avLst/>
          </a:prstGeom>
          <a:noFill/>
          <a:ln>
            <a:noFill/>
          </a:ln>
        </p:spPr>
        <p:txBody>
          <a:bodyPr spcFirstLastPara="1" wrap="square" lIns="91425" tIns="91425" rIns="91425" bIns="91425" anchor="t" anchorCtr="0">
            <a:noAutofit/>
          </a:bodyPr>
          <a:lstStyle/>
          <a:p>
            <a:pPr lvl="1"/>
            <a:endParaRPr lang="en-IN" dirty="0" smtClean="0">
              <a:latin typeface="Calibri" pitchFamily="34" charset="0"/>
            </a:endParaRPr>
          </a:p>
          <a:p>
            <a:pPr lvl="1"/>
            <a:endParaRPr lang="en-IN" dirty="0" smtClean="0">
              <a:latin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Calibri"/>
              <a:ea typeface="Calibri"/>
              <a:cs typeface="Calibri"/>
              <a:sym typeface="Calibri"/>
            </a:endParaRPr>
          </a:p>
        </p:txBody>
      </p:sp>
      <p:sp>
        <p:nvSpPr>
          <p:cNvPr id="5" name="Rectangle 4"/>
          <p:cNvSpPr/>
          <p:nvPr/>
        </p:nvSpPr>
        <p:spPr>
          <a:xfrm>
            <a:off x="357361" y="902525"/>
            <a:ext cx="5461548" cy="2400657"/>
          </a:xfrm>
          <a:prstGeom prst="rect">
            <a:avLst/>
          </a:prstGeom>
        </p:spPr>
        <p:txBody>
          <a:bodyPr wrap="square">
            <a:spAutoFit/>
          </a:bodyPr>
          <a:lstStyle/>
          <a:p>
            <a:pPr>
              <a:buFont typeface="Arial" pitchFamily="34" charset="0"/>
              <a:buChar char="•"/>
            </a:pPr>
            <a:r>
              <a:rPr lang="en-US" dirty="0" smtClean="0"/>
              <a:t>The word Himalaya means ‘the abode of snow’ in Sanskrit. The Himalayas consist of three parallel ranges.</a:t>
            </a:r>
          </a:p>
          <a:p>
            <a:pPr lvl="0">
              <a:buFont typeface="Arial" pitchFamily="34" charset="0"/>
              <a:buChar char="•"/>
            </a:pPr>
            <a:r>
              <a:rPr lang="en-US" dirty="0" smtClean="0"/>
              <a:t>     The Greater Himalayas or </a:t>
            </a:r>
            <a:r>
              <a:rPr lang="en-US" dirty="0" err="1" smtClean="0"/>
              <a:t>Himadri</a:t>
            </a:r>
            <a:r>
              <a:rPr lang="en-US" dirty="0" smtClean="0"/>
              <a:t> – It is the highest Himalayan range. Kanchenjunga is the highest peak in India. Many glaciers originate from this region.</a:t>
            </a:r>
          </a:p>
          <a:p>
            <a:pPr lvl="0">
              <a:buFont typeface="Arial" pitchFamily="34" charset="0"/>
              <a:buChar char="•"/>
            </a:pPr>
            <a:r>
              <a:rPr lang="en-US" dirty="0" smtClean="0"/>
              <a:t>     Rivers such as Indus, </a:t>
            </a:r>
            <a:r>
              <a:rPr lang="en-US" dirty="0" err="1" smtClean="0"/>
              <a:t>Ganga</a:t>
            </a:r>
            <a:r>
              <a:rPr lang="en-US" dirty="0" smtClean="0"/>
              <a:t>, Yamuna and Brahmaputra originate from such glaciers. River </a:t>
            </a:r>
            <a:r>
              <a:rPr lang="en-US" dirty="0" err="1" smtClean="0"/>
              <a:t>Ganga</a:t>
            </a:r>
            <a:r>
              <a:rPr lang="en-US" dirty="0" smtClean="0"/>
              <a:t> originates from </a:t>
            </a:r>
            <a:r>
              <a:rPr lang="en-US" dirty="0" err="1" smtClean="0"/>
              <a:t>Gangotri</a:t>
            </a:r>
            <a:r>
              <a:rPr lang="en-US" dirty="0" smtClean="0"/>
              <a:t> glacier and river Yamuna originates from the </a:t>
            </a:r>
            <a:r>
              <a:rPr lang="en-US" dirty="0" err="1" smtClean="0"/>
              <a:t>yamunotri</a:t>
            </a:r>
            <a:r>
              <a:rPr lang="en-US" dirty="0" smtClean="0"/>
              <a:t> glacier.</a:t>
            </a:r>
          </a:p>
          <a:p>
            <a:pPr marL="457200" indent="-457200">
              <a:spcAft>
                <a:spcPts val="1200"/>
              </a:spcAft>
            </a:pPr>
            <a:r>
              <a:rPr lang="en-US" dirty="0" smtClean="0"/>
              <a:t> </a:t>
            </a:r>
          </a:p>
          <a:p>
            <a:pPr marL="457200" indent="-457200">
              <a:spcAft>
                <a:spcPts val="1200"/>
              </a:spcAft>
            </a:pPr>
            <a:endParaRPr lang="en-US" dirty="0" smtClean="0">
              <a:latin typeface="Calibri" pitchFamily="34" charset="0"/>
            </a:endParaRPr>
          </a:p>
        </p:txBody>
      </p:sp>
      <p:pic>
        <p:nvPicPr>
          <p:cNvPr id="2052" name="Picture 4" descr="C:\Users\DELL\Desktop\download (2).jfif"/>
          <p:cNvPicPr>
            <a:picLocks noChangeAspect="1" noChangeArrowheads="1"/>
          </p:cNvPicPr>
          <p:nvPr/>
        </p:nvPicPr>
        <p:blipFill>
          <a:blip r:embed="rId4"/>
          <a:srcRect/>
          <a:stretch>
            <a:fillRect/>
          </a:stretch>
        </p:blipFill>
        <p:spPr bwMode="auto">
          <a:xfrm>
            <a:off x="629393" y="2980706"/>
            <a:ext cx="4607626" cy="2020290"/>
          </a:xfrm>
          <a:prstGeom prst="rect">
            <a:avLst/>
          </a:prstGeom>
          <a:noFill/>
        </p:spPr>
      </p:pic>
      <p:pic>
        <p:nvPicPr>
          <p:cNvPr id="2054" name="Picture 6" descr="C:\Users\DELL\Desktop\images.png"/>
          <p:cNvPicPr>
            <a:picLocks noChangeAspect="1" noChangeArrowheads="1"/>
          </p:cNvPicPr>
          <p:nvPr/>
        </p:nvPicPr>
        <p:blipFill>
          <a:blip r:embed="rId5"/>
          <a:srcRect/>
          <a:stretch>
            <a:fillRect/>
          </a:stretch>
        </p:blipFill>
        <p:spPr bwMode="auto">
          <a:xfrm>
            <a:off x="5902036" y="451262"/>
            <a:ext cx="2945081" cy="3657600"/>
          </a:xfrm>
          <a:prstGeom prst="rect">
            <a:avLst/>
          </a:prstGeom>
          <a:noFill/>
        </p:spPr>
      </p:pic>
    </p:spTree>
    <p:extLst>
      <p:ext uri="{BB962C8B-B14F-4D97-AF65-F5344CB8AC3E}">
        <p14:creationId xmlns:p14="http://schemas.microsoft.com/office/powerpoint/2010/main" xmlns="" val="2249516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1265</TotalTime>
  <Words>1484</Words>
  <Application>Microsoft Office PowerPoint</Application>
  <PresentationFormat>On-screen Show (16:9)</PresentationFormat>
  <Paragraphs>221</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DELL</cp:lastModifiedBy>
  <cp:revision>256</cp:revision>
  <dcterms:modified xsi:type="dcterms:W3CDTF">2021-02-03T13:10:53Z</dcterms:modified>
</cp:coreProperties>
</file>