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98520" y="314070"/>
            <a:ext cx="3346958" cy="512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244" y="1188542"/>
            <a:ext cx="8071510" cy="427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2743200" cy="163372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4111" y="2196160"/>
            <a:ext cx="342900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12445" marR="518159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WE</a:t>
            </a:r>
            <a:r>
              <a:rPr dirty="0" sz="3600" spc="5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COME  </a:t>
            </a:r>
            <a:r>
              <a:rPr dirty="0" sz="3600" spc="-65">
                <a:solidFill>
                  <a:srgbClr val="FF0000"/>
                </a:solidFill>
                <a:latin typeface="Arial"/>
                <a:cs typeface="Arial"/>
              </a:rPr>
              <a:t>TO</a:t>
            </a:r>
            <a:endParaRPr sz="36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dirty="0" sz="3600" spc="-8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5">
                <a:solidFill>
                  <a:srgbClr val="FF0000"/>
                </a:solidFill>
                <a:latin typeface="Arial"/>
                <a:cs typeface="Arial"/>
              </a:rPr>
              <a:t>STUDY </a:t>
            </a:r>
            <a:r>
              <a:rPr dirty="0" sz="3600" spc="-9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FF0000"/>
                </a:solidFill>
                <a:latin typeface="Arial"/>
                <a:cs typeface="Arial"/>
              </a:rPr>
              <a:t>CLASS-VI,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0689" y="4394657"/>
            <a:ext cx="5341620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451484" marR="445770">
              <a:lnSpc>
                <a:spcPct val="100000"/>
              </a:lnSpc>
              <a:spcBef>
                <a:spcPts val="95"/>
              </a:spcBef>
            </a:pP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SUB:SOCIAL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SCIENCE </a:t>
            </a:r>
            <a:r>
              <a:rPr dirty="0" sz="3200" spc="-87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(GEOGRAPHY)</a:t>
            </a:r>
            <a:endParaRPr sz="3200">
              <a:latin typeface="Arial"/>
              <a:cs typeface="Arial"/>
            </a:endParaRPr>
          </a:p>
          <a:p>
            <a:pPr algn="ctr" marL="3175">
              <a:lnSpc>
                <a:spcPct val="100000"/>
              </a:lnSpc>
              <a:spcBef>
                <a:spcPts val="10"/>
              </a:spcBef>
            </a:pP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CHAPTER-1.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EARTH</a:t>
            </a:r>
            <a:r>
              <a:rPr dirty="0" sz="2400" spc="6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IN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 THE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15" b="1">
                <a:solidFill>
                  <a:srgbClr val="6F2F9F"/>
                </a:solidFill>
                <a:latin typeface="Arial"/>
                <a:cs typeface="Arial"/>
              </a:rPr>
              <a:t>SOLAR</a:t>
            </a:r>
            <a:r>
              <a:rPr dirty="0" sz="2400" spc="6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SYSTEM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8205" y="199085"/>
            <a:ext cx="3308985" cy="51244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THE</a:t>
            </a:r>
            <a:r>
              <a:rPr dirty="0" spc="-5"/>
              <a:t> SOLAR</a:t>
            </a:r>
            <a:r>
              <a:rPr dirty="0" spc="-25"/>
              <a:t> </a:t>
            </a:r>
            <a:r>
              <a:rPr dirty="0" spc="-35"/>
              <a:t>SYSTEM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495" y="2444495"/>
            <a:ext cx="4261104" cy="426110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33517" y="2526918"/>
            <a:ext cx="1165225" cy="35623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0900"/>
              </a:lnSpc>
              <a:spcBef>
                <a:spcPts val="95"/>
              </a:spcBef>
            </a:pPr>
            <a:r>
              <a:rPr dirty="0" sz="2400" spc="-10" b="1">
                <a:solidFill>
                  <a:srgbClr val="C00000"/>
                </a:solidFill>
                <a:latin typeface="Calibri"/>
                <a:cs typeface="Calibri"/>
              </a:rPr>
              <a:t>M</a:t>
            </a:r>
            <a:r>
              <a:rPr dirty="0" sz="2400" spc="-10" b="1">
                <a:latin typeface="Calibri"/>
                <a:cs typeface="Calibri"/>
              </a:rPr>
              <a:t>y- 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spc="-30" b="1">
                <a:solidFill>
                  <a:srgbClr val="C00000"/>
                </a:solidFill>
                <a:latin typeface="Calibri"/>
                <a:cs typeface="Calibri"/>
              </a:rPr>
              <a:t>V</a:t>
            </a:r>
            <a:r>
              <a:rPr dirty="0" sz="2400" spc="-30" b="1">
                <a:latin typeface="Calibri"/>
                <a:cs typeface="Calibri"/>
              </a:rPr>
              <a:t>ery- 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10" b="1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dirty="0" sz="2400" spc="-10" b="1">
                <a:latin typeface="Calibri"/>
                <a:cs typeface="Calibri"/>
              </a:rPr>
              <a:t>legant- 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C00000"/>
                </a:solidFill>
                <a:latin typeface="Calibri"/>
                <a:cs typeface="Calibri"/>
              </a:rPr>
              <a:t>M</a:t>
            </a:r>
            <a:r>
              <a:rPr dirty="0" sz="2400" b="1">
                <a:latin typeface="Calibri"/>
                <a:cs typeface="Calibri"/>
              </a:rPr>
              <a:t>other- 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5" b="1">
                <a:solidFill>
                  <a:srgbClr val="C00000"/>
                </a:solidFill>
                <a:latin typeface="Calibri"/>
                <a:cs typeface="Calibri"/>
              </a:rPr>
              <a:t>J</a:t>
            </a:r>
            <a:r>
              <a:rPr dirty="0" sz="2400" spc="-5" b="1">
                <a:latin typeface="Calibri"/>
                <a:cs typeface="Calibri"/>
              </a:rPr>
              <a:t>ust-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5" b="1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dirty="0" sz="2400" spc="-5" b="1">
                <a:latin typeface="Calibri"/>
                <a:cs typeface="Calibri"/>
              </a:rPr>
              <a:t>erved-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5" b="1">
                <a:solidFill>
                  <a:srgbClr val="C00000"/>
                </a:solidFill>
                <a:latin typeface="Calibri"/>
                <a:cs typeface="Calibri"/>
              </a:rPr>
              <a:t>U</a:t>
            </a:r>
            <a:r>
              <a:rPr dirty="0" sz="2400" spc="-5" b="1">
                <a:latin typeface="Calibri"/>
                <a:cs typeface="Calibri"/>
              </a:rPr>
              <a:t>s-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dirty="0" sz="2400" b="1">
                <a:latin typeface="Calibri"/>
                <a:cs typeface="Calibri"/>
              </a:rPr>
              <a:t>oo</a:t>
            </a:r>
            <a:r>
              <a:rPr dirty="0" sz="2400" spc="10" b="1">
                <a:latin typeface="Calibri"/>
                <a:cs typeface="Calibri"/>
              </a:rPr>
              <a:t>d</a:t>
            </a:r>
            <a:r>
              <a:rPr dirty="0" sz="2400" spc="5" b="1">
                <a:latin typeface="Calibri"/>
                <a:cs typeface="Calibri"/>
              </a:rPr>
              <a:t>l</a:t>
            </a:r>
            <a:r>
              <a:rPr dirty="0" sz="2400" spc="-10" b="1">
                <a:latin typeface="Calibri"/>
                <a:cs typeface="Calibri"/>
              </a:rPr>
              <a:t>e</a:t>
            </a:r>
            <a:r>
              <a:rPr dirty="0" sz="2400" spc="5" b="1">
                <a:latin typeface="Calibri"/>
                <a:cs typeface="Calibri"/>
              </a:rPr>
              <a:t>s</a:t>
            </a:r>
            <a:r>
              <a:rPr dirty="0" sz="2400" b="1">
                <a:latin typeface="Calibri"/>
                <a:cs typeface="Calibri"/>
              </a:rPr>
              <a:t>-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2953" y="2526918"/>
            <a:ext cx="1132840" cy="35623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0900"/>
              </a:lnSpc>
              <a:spcBef>
                <a:spcPts val="95"/>
              </a:spcBef>
            </a:pPr>
            <a:r>
              <a:rPr dirty="0" sz="2400" spc="-5" b="1">
                <a:latin typeface="Calibri"/>
                <a:cs typeface="Calibri"/>
              </a:rPr>
              <a:t>Mercury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Venus 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Earth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Mars </a:t>
            </a:r>
            <a:r>
              <a:rPr dirty="0" sz="2400" spc="-5" b="1">
                <a:latin typeface="Calibri"/>
                <a:cs typeface="Calibri"/>
              </a:rPr>
              <a:t> Jupiter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Saturn 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Uranus 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N</a:t>
            </a:r>
            <a:r>
              <a:rPr dirty="0" sz="2400" spc="-10" b="1">
                <a:latin typeface="Calibri"/>
                <a:cs typeface="Calibri"/>
              </a:rPr>
              <a:t>e</a:t>
            </a:r>
            <a:r>
              <a:rPr dirty="0" sz="2400" b="1">
                <a:latin typeface="Calibri"/>
                <a:cs typeface="Calibri"/>
              </a:rPr>
              <a:t>p</a:t>
            </a:r>
            <a:r>
              <a:rPr dirty="0" sz="2400" spc="10" b="1">
                <a:latin typeface="Calibri"/>
                <a:cs typeface="Calibri"/>
              </a:rPr>
              <a:t>t</a:t>
            </a:r>
            <a:r>
              <a:rPr dirty="0" sz="2400" b="1">
                <a:latin typeface="Calibri"/>
                <a:cs typeface="Calibri"/>
              </a:rPr>
              <a:t>u</a:t>
            </a:r>
            <a:r>
              <a:rPr dirty="0" sz="2400" spc="10" b="1">
                <a:latin typeface="Calibri"/>
                <a:cs typeface="Calibri"/>
              </a:rPr>
              <a:t>n</a:t>
            </a:r>
            <a:r>
              <a:rPr dirty="0" sz="2400" b="1"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44" y="834008"/>
            <a:ext cx="7684770" cy="13074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>
                <a:latin typeface="Calibri"/>
                <a:cs typeface="Calibri"/>
              </a:rPr>
              <a:t>sun </a:t>
            </a:r>
            <a:r>
              <a:rPr dirty="0" sz="2800" spc="-5">
                <a:latin typeface="Calibri"/>
                <a:cs typeface="Calibri"/>
              </a:rPr>
              <a:t>and the various objects </a:t>
            </a:r>
            <a:r>
              <a:rPr dirty="0" sz="2800" spc="-10">
                <a:latin typeface="Calibri"/>
                <a:cs typeface="Calibri"/>
              </a:rPr>
              <a:t>that </a:t>
            </a:r>
            <a:r>
              <a:rPr dirty="0" sz="2800" spc="-15">
                <a:latin typeface="Calibri"/>
                <a:cs typeface="Calibri"/>
              </a:rPr>
              <a:t>move </a:t>
            </a:r>
            <a:r>
              <a:rPr dirty="0" sz="2800" spc="-10">
                <a:latin typeface="Calibri"/>
                <a:cs typeface="Calibri"/>
              </a:rPr>
              <a:t>around </a:t>
            </a:r>
            <a:r>
              <a:rPr dirty="0" sz="2800">
                <a:latin typeface="Calibri"/>
                <a:cs typeface="Calibri"/>
              </a:rPr>
              <a:t>it 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25">
                <a:latin typeface="Calibri"/>
                <a:cs typeface="Calibri"/>
              </a:rPr>
              <a:t>(like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5">
                <a:solidFill>
                  <a:srgbClr val="C00000"/>
                </a:solidFill>
                <a:latin typeface="Calibri"/>
                <a:cs typeface="Calibri"/>
              </a:rPr>
              <a:t>planets</a:t>
            </a:r>
            <a:r>
              <a:rPr dirty="0" sz="2800" spc="-5">
                <a:latin typeface="Calibri"/>
                <a:cs typeface="Calibri"/>
              </a:rPr>
              <a:t>, </a:t>
            </a:r>
            <a:r>
              <a:rPr dirty="0" sz="2800">
                <a:latin typeface="Calibri"/>
                <a:cs typeface="Calibri"/>
              </a:rPr>
              <a:t>their </a:t>
            </a:r>
            <a:r>
              <a:rPr dirty="0" sz="2800" spc="-5">
                <a:solidFill>
                  <a:srgbClr val="C00000"/>
                </a:solidFill>
                <a:latin typeface="Calibri"/>
                <a:cs typeface="Calibri"/>
              </a:rPr>
              <a:t>satellites </a:t>
            </a:r>
            <a:r>
              <a:rPr dirty="0" sz="2800">
                <a:latin typeface="Calibri"/>
                <a:cs typeface="Calibri"/>
              </a:rPr>
              <a:t>or </a:t>
            </a:r>
            <a:r>
              <a:rPr dirty="0" sz="2800">
                <a:solidFill>
                  <a:srgbClr val="C00000"/>
                </a:solidFill>
                <a:latin typeface="Calibri"/>
                <a:cs typeface="Calibri"/>
              </a:rPr>
              <a:t>moons</a:t>
            </a:r>
            <a:r>
              <a:rPr dirty="0" sz="2800">
                <a:latin typeface="Calibri"/>
                <a:cs typeface="Calibri"/>
              </a:rPr>
              <a:t>, </a:t>
            </a: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asteroids</a:t>
            </a:r>
            <a:r>
              <a:rPr dirty="0" sz="2800" spc="-10">
                <a:latin typeface="Calibri"/>
                <a:cs typeface="Calibri"/>
              </a:rPr>
              <a:t>, 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 spc="-15">
                <a:solidFill>
                  <a:srgbClr val="C00000"/>
                </a:solidFill>
                <a:latin typeface="Calibri"/>
                <a:cs typeface="Calibri"/>
              </a:rPr>
              <a:t>comets</a:t>
            </a:r>
            <a:r>
              <a:rPr dirty="0" sz="2800" spc="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and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5">
                <a:solidFill>
                  <a:srgbClr val="C00000"/>
                </a:solidFill>
                <a:latin typeface="Calibri"/>
                <a:cs typeface="Calibri"/>
              </a:rPr>
              <a:t>meteors</a:t>
            </a:r>
            <a:r>
              <a:rPr dirty="0" sz="2800" spc="-15">
                <a:latin typeface="Calibri"/>
                <a:cs typeface="Calibri"/>
              </a:rPr>
              <a:t>)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together form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the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solar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system</a:t>
            </a:r>
            <a:r>
              <a:rPr dirty="0" sz="1800" spc="-15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7016" y="314070"/>
            <a:ext cx="457454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20"/>
              <a:t>EARTH</a:t>
            </a:r>
            <a:r>
              <a:rPr dirty="0" spc="15"/>
              <a:t> </a:t>
            </a:r>
            <a:r>
              <a:rPr dirty="0" spc="-5"/>
              <a:t>-</a:t>
            </a:r>
            <a:r>
              <a:rPr dirty="0" spc="-35"/>
              <a:t> </a:t>
            </a:r>
            <a:r>
              <a:rPr dirty="0" spc="-5"/>
              <a:t>A</a:t>
            </a:r>
            <a:r>
              <a:rPr dirty="0" spc="-10"/>
              <a:t> UNIQUE</a:t>
            </a:r>
            <a:r>
              <a:rPr dirty="0" spc="40"/>
              <a:t> </a:t>
            </a:r>
            <a:r>
              <a:rPr dirty="0" spc="-5"/>
              <a:t>PLANET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179398"/>
            <a:ext cx="7567930" cy="424497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356870" marR="74295" indent="-344805">
              <a:lnSpc>
                <a:spcPts val="3460"/>
              </a:lnSpc>
              <a:spcBef>
                <a:spcPts val="52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>
                <a:latin typeface="Calibri"/>
                <a:cs typeface="Calibri"/>
              </a:rPr>
              <a:t>It </a:t>
            </a:r>
            <a:r>
              <a:rPr dirty="0" sz="3200" spc="-5">
                <a:latin typeface="Calibri"/>
                <a:cs typeface="Calibri"/>
              </a:rPr>
              <a:t>is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also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called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as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a unique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planet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because </a:t>
            </a:r>
            <a:r>
              <a:rPr dirty="0" sz="3200" spc="-5">
                <a:latin typeface="Calibri"/>
                <a:cs typeface="Calibri"/>
              </a:rPr>
              <a:t> earth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is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only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planet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where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life</a:t>
            </a:r>
            <a:r>
              <a:rPr dirty="0" sz="3200" spc="-3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has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been </a:t>
            </a:r>
            <a:r>
              <a:rPr dirty="0" sz="3200" spc="-710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found.</a:t>
            </a:r>
            <a:endParaRPr sz="3200">
              <a:latin typeface="Calibri"/>
              <a:cs typeface="Calibri"/>
            </a:endParaRPr>
          </a:p>
          <a:p>
            <a:pPr lvl="1" marL="927100" indent="-516255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Distance</a:t>
            </a:r>
            <a:r>
              <a:rPr dirty="0" sz="28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from</a:t>
            </a:r>
            <a:r>
              <a:rPr dirty="0" sz="2800" spc="-5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C00000"/>
                </a:solidFill>
                <a:latin typeface="Calibri"/>
                <a:cs typeface="Calibri"/>
              </a:rPr>
              <a:t>sun.</a:t>
            </a:r>
            <a:endParaRPr sz="2800">
              <a:latin typeface="Calibri"/>
              <a:cs typeface="Calibri"/>
            </a:endParaRPr>
          </a:p>
          <a:p>
            <a:pPr lvl="1" marL="927100" indent="-51625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Presence</a:t>
            </a:r>
            <a:r>
              <a:rPr dirty="0" sz="28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5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dirty="0" sz="28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15">
                <a:solidFill>
                  <a:srgbClr val="C00000"/>
                </a:solidFill>
                <a:latin typeface="Calibri"/>
                <a:cs typeface="Calibri"/>
              </a:rPr>
              <a:t>oxygen.</a:t>
            </a:r>
            <a:endParaRPr sz="2800">
              <a:latin typeface="Calibri"/>
              <a:cs typeface="Calibri"/>
            </a:endParaRPr>
          </a:p>
          <a:p>
            <a:pPr lvl="1" marL="927100" indent="-51625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Presence</a:t>
            </a:r>
            <a:r>
              <a:rPr dirty="0" sz="2800" spc="-1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5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dirty="0" sz="28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atmosphere.</a:t>
            </a:r>
            <a:endParaRPr sz="2800">
              <a:latin typeface="Calibri"/>
              <a:cs typeface="Calibri"/>
            </a:endParaRPr>
          </a:p>
          <a:p>
            <a:pPr lvl="1" marL="927100" indent="-51625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-10">
                <a:solidFill>
                  <a:srgbClr val="C00000"/>
                </a:solidFill>
                <a:latin typeface="Calibri"/>
                <a:cs typeface="Calibri"/>
              </a:rPr>
              <a:t>Presence</a:t>
            </a:r>
            <a:r>
              <a:rPr dirty="0" sz="28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5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dirty="0" sz="28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800" spc="-60">
                <a:solidFill>
                  <a:srgbClr val="C00000"/>
                </a:solidFill>
                <a:latin typeface="Calibri"/>
                <a:cs typeface="Calibri"/>
              </a:rPr>
              <a:t>water.</a:t>
            </a:r>
            <a:endParaRPr sz="2800">
              <a:latin typeface="Calibri"/>
              <a:cs typeface="Calibri"/>
            </a:endParaRPr>
          </a:p>
          <a:p>
            <a:pPr marL="356870" marR="5080" indent="-344805">
              <a:lnSpc>
                <a:spcPts val="3460"/>
              </a:lnSpc>
              <a:spcBef>
                <a:spcPts val="80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Calibri"/>
                <a:cs typeface="Calibri"/>
              </a:rPr>
              <a:t>About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two-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thirds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 the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Earth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is </a:t>
            </a:r>
            <a:r>
              <a:rPr dirty="0" sz="3200" spc="-25">
                <a:latin typeface="Calibri"/>
                <a:cs typeface="Calibri"/>
              </a:rPr>
              <a:t>covered</a:t>
            </a:r>
            <a:r>
              <a:rPr dirty="0" sz="3200" spc="6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by </a:t>
            </a:r>
            <a:r>
              <a:rPr dirty="0" sz="3200" spc="-710">
                <a:latin typeface="Calibri"/>
                <a:cs typeface="Calibri"/>
              </a:rPr>
              <a:t> </a:t>
            </a:r>
            <a:r>
              <a:rPr dirty="0" sz="3200" spc="-65">
                <a:latin typeface="Calibri"/>
                <a:cs typeface="Calibri"/>
              </a:rPr>
              <a:t>water,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Therefore,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called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as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 Blue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Planet.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2362200"/>
            <a:ext cx="2142744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IS</a:t>
            </a:r>
            <a:r>
              <a:rPr dirty="0" spc="5"/>
              <a:t> </a:t>
            </a:r>
            <a:r>
              <a:rPr dirty="0" spc="-5"/>
              <a:t>THE</a:t>
            </a:r>
            <a:r>
              <a:rPr dirty="0" spc="-25"/>
              <a:t> </a:t>
            </a:r>
            <a:r>
              <a:rPr dirty="0" spc="-20"/>
              <a:t>EARTH</a:t>
            </a:r>
            <a:r>
              <a:rPr dirty="0" spc="5"/>
              <a:t> </a:t>
            </a:r>
            <a:r>
              <a:rPr dirty="0" spc="-55"/>
              <a:t>FLAT?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188542"/>
            <a:ext cx="8008620" cy="427355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356870" marR="65405" indent="-344805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700">
                <a:latin typeface="Calibri"/>
                <a:cs typeface="Calibri"/>
              </a:rPr>
              <a:t>The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ancient</a:t>
            </a:r>
            <a:r>
              <a:rPr dirty="0" sz="2700" spc="-6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astronomers</a:t>
            </a:r>
            <a:r>
              <a:rPr dirty="0" sz="2700" spc="-70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believed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that</a:t>
            </a:r>
            <a:r>
              <a:rPr dirty="0" sz="2700" spc="-40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the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earth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was</a:t>
            </a:r>
            <a:r>
              <a:rPr dirty="0" sz="2700" spc="-55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a </a:t>
            </a:r>
            <a:r>
              <a:rPr dirty="0" sz="2700" spc="-59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flat </a:t>
            </a:r>
            <a:r>
              <a:rPr dirty="0" sz="2700" spc="-5">
                <a:latin typeface="Calibri"/>
                <a:cs typeface="Calibri"/>
              </a:rPr>
              <a:t>disc, </a:t>
            </a:r>
            <a:r>
              <a:rPr dirty="0" sz="2700" spc="5">
                <a:latin typeface="Calibri"/>
                <a:cs typeface="Calibri"/>
              </a:rPr>
              <a:t>&amp; </a:t>
            </a:r>
            <a:r>
              <a:rPr dirty="0" sz="2700" spc="-5">
                <a:latin typeface="Calibri"/>
                <a:cs typeface="Calibri"/>
              </a:rPr>
              <a:t>that </a:t>
            </a:r>
            <a:r>
              <a:rPr dirty="0" sz="2700">
                <a:latin typeface="Calibri"/>
                <a:cs typeface="Calibri"/>
              </a:rPr>
              <a:t>if </a:t>
            </a:r>
            <a:r>
              <a:rPr dirty="0" sz="2700" spc="-5">
                <a:latin typeface="Calibri"/>
                <a:cs typeface="Calibri"/>
              </a:rPr>
              <a:t>you </a:t>
            </a:r>
            <a:r>
              <a:rPr dirty="0" sz="2700" spc="-20">
                <a:latin typeface="Calibri"/>
                <a:cs typeface="Calibri"/>
              </a:rPr>
              <a:t>travel far </a:t>
            </a:r>
            <a:r>
              <a:rPr dirty="0" sz="2700">
                <a:latin typeface="Calibri"/>
                <a:cs typeface="Calibri"/>
              </a:rPr>
              <a:t>enough, </a:t>
            </a:r>
            <a:r>
              <a:rPr dirty="0" sz="2700" spc="-5">
                <a:latin typeface="Calibri"/>
                <a:cs typeface="Calibri"/>
              </a:rPr>
              <a:t>you </a:t>
            </a:r>
            <a:r>
              <a:rPr dirty="0" sz="2700">
                <a:latin typeface="Calibri"/>
                <a:cs typeface="Calibri"/>
              </a:rPr>
              <a:t>could </a:t>
            </a:r>
            <a:r>
              <a:rPr dirty="0" sz="2700" spc="-15">
                <a:latin typeface="Calibri"/>
                <a:cs typeface="Calibri"/>
              </a:rPr>
              <a:t>fall </a:t>
            </a:r>
            <a:r>
              <a:rPr dirty="0" sz="2700" spc="-10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of</a:t>
            </a:r>
            <a:r>
              <a:rPr dirty="0" sz="2700" spc="-30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the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edge</a:t>
            </a:r>
            <a:r>
              <a:rPr dirty="0" sz="2700" spc="-20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of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the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earth.</a:t>
            </a:r>
            <a:endParaRPr sz="2700">
              <a:latin typeface="Calibri"/>
              <a:cs typeface="Calibri"/>
            </a:endParaRPr>
          </a:p>
          <a:p>
            <a:pPr marL="356870" marR="259079" indent="-344805">
              <a:lnSpc>
                <a:spcPts val="293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700" spc="-5">
                <a:latin typeface="Calibri"/>
                <a:cs typeface="Calibri"/>
              </a:rPr>
              <a:t>After</a:t>
            </a:r>
            <a:r>
              <a:rPr dirty="0" sz="2700" spc="-3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many years</a:t>
            </a:r>
            <a:r>
              <a:rPr dirty="0" sz="2700" spc="-20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it</a:t>
            </a:r>
            <a:r>
              <a:rPr dirty="0" sz="2700" spc="-5">
                <a:latin typeface="Calibri"/>
                <a:cs typeface="Calibri"/>
              </a:rPr>
              <a:t> was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proved</a:t>
            </a:r>
            <a:r>
              <a:rPr dirty="0" sz="2700" spc="-30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that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5">
                <a:latin typeface="Calibri"/>
                <a:cs typeface="Calibri"/>
              </a:rPr>
              <a:t>the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Earth</a:t>
            </a:r>
            <a:r>
              <a:rPr dirty="0" sz="2700" spc="-20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is</a:t>
            </a:r>
            <a:r>
              <a:rPr dirty="0" sz="2700" spc="-15">
                <a:latin typeface="Calibri"/>
                <a:cs typeface="Calibri"/>
              </a:rPr>
              <a:t> </a:t>
            </a:r>
            <a:r>
              <a:rPr dirty="0" sz="2700" spc="-25">
                <a:latin typeface="Calibri"/>
                <a:cs typeface="Calibri"/>
              </a:rPr>
              <a:t>like</a:t>
            </a:r>
            <a:r>
              <a:rPr dirty="0" sz="2700" spc="5">
                <a:latin typeface="Calibri"/>
                <a:cs typeface="Calibri"/>
              </a:rPr>
              <a:t> a </a:t>
            </a:r>
            <a:r>
              <a:rPr dirty="0" sz="2700" spc="-59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sphere.</a:t>
            </a:r>
            <a:endParaRPr sz="2700">
              <a:latin typeface="Calibri"/>
              <a:cs typeface="Calibri"/>
            </a:endParaRPr>
          </a:p>
          <a:p>
            <a:pPr lvl="1" marL="756285" indent="-287020">
              <a:lnSpc>
                <a:spcPct val="100000"/>
              </a:lnSpc>
              <a:spcBef>
                <a:spcPts val="250"/>
              </a:spcBef>
              <a:buFont typeface="Arial MT"/>
              <a:buChar char="–"/>
              <a:tabLst>
                <a:tab pos="756920" algn="l"/>
              </a:tabLst>
            </a:pP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15">
                <a:latin typeface="Calibri"/>
                <a:cs typeface="Calibri"/>
              </a:rPr>
              <a:t>explorers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also </a:t>
            </a:r>
            <a:r>
              <a:rPr dirty="0" sz="2400" spc="-15">
                <a:latin typeface="Calibri"/>
                <a:cs typeface="Calibri"/>
              </a:rPr>
              <a:t>proved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that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world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round.</a:t>
            </a:r>
            <a:endParaRPr sz="2400">
              <a:latin typeface="Calibri"/>
              <a:cs typeface="Calibri"/>
            </a:endParaRPr>
          </a:p>
          <a:p>
            <a:pPr lvl="1" marL="756285" marR="84455" indent="-287020">
              <a:lnSpc>
                <a:spcPts val="2590"/>
              </a:lnSpc>
              <a:spcBef>
                <a:spcPts val="620"/>
              </a:spcBef>
              <a:buFont typeface="Arial MT"/>
              <a:buChar char="–"/>
              <a:tabLst>
                <a:tab pos="756920" algn="l"/>
              </a:tabLst>
            </a:pP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shadow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cast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by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earth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on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moon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during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Lunar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eclipse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circular.</a:t>
            </a:r>
            <a:endParaRPr sz="2400">
              <a:latin typeface="Calibri"/>
              <a:cs typeface="Calibri"/>
            </a:endParaRPr>
          </a:p>
          <a:p>
            <a:pPr lvl="1" marL="756285" indent="-287020">
              <a:lnSpc>
                <a:spcPct val="100000"/>
              </a:lnSpc>
              <a:spcBef>
                <a:spcPts val="254"/>
              </a:spcBef>
              <a:buFont typeface="Arial MT"/>
              <a:buChar char="–"/>
              <a:tabLst>
                <a:tab pos="756920" algn="l"/>
              </a:tabLst>
            </a:pP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shadow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caste</a:t>
            </a:r>
            <a:r>
              <a:rPr dirty="0" sz="2400">
                <a:latin typeface="Calibri"/>
                <a:cs typeface="Calibri"/>
              </a:rPr>
              <a:t> by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stick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would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be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same everywhere.</a:t>
            </a:r>
            <a:endParaRPr sz="2400">
              <a:latin typeface="Calibri"/>
              <a:cs typeface="Calibri"/>
            </a:endParaRPr>
          </a:p>
          <a:p>
            <a:pPr lvl="1" marL="756285" marR="309880" indent="-287020">
              <a:lnSpc>
                <a:spcPts val="2590"/>
              </a:lnSpc>
              <a:spcBef>
                <a:spcPts val="620"/>
              </a:spcBef>
              <a:buFont typeface="Arial MT"/>
              <a:buChar char="–"/>
              <a:tabLst>
                <a:tab pos="756920" algn="l"/>
              </a:tabLst>
            </a:pP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images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 spc="-10">
                <a:latin typeface="Calibri"/>
                <a:cs typeface="Calibri"/>
              </a:rPr>
              <a:t>Earth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taken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from </a:t>
            </a:r>
            <a:r>
              <a:rPr dirty="0" sz="2400" spc="5">
                <a:latin typeface="Calibri"/>
                <a:cs typeface="Calibri"/>
              </a:rPr>
              <a:t>the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space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show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that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it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spherical.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0" y="3084639"/>
            <a:ext cx="3049905" cy="461645"/>
            <a:chOff x="3017520" y="3084639"/>
            <a:chExt cx="3049905" cy="4616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0" y="3084639"/>
              <a:ext cx="3049397" cy="46158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9143" y="3094862"/>
              <a:ext cx="3004566" cy="417195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2014727" y="3816159"/>
            <a:ext cx="5082540" cy="461645"/>
            <a:chOff x="2014727" y="3816159"/>
            <a:chExt cx="5082540" cy="46164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4727" y="3816159"/>
              <a:ext cx="5082285" cy="46158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46350" y="3826382"/>
              <a:ext cx="5039868" cy="41719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2022-04-01T09:39:14Z</dcterms:created>
  <dcterms:modified xsi:type="dcterms:W3CDTF">2022-04-01T09:39:14Z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