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png" ContentType="image/png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4EC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466" y="314070"/>
            <a:ext cx="1163066" cy="512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0995" y="1039368"/>
            <a:ext cx="8662009" cy="2440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png"/><Relationship Id="rId4" Type="http://schemas.openxmlformats.org/officeDocument/2006/relationships/image" Target="../media/image7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2743200" cy="163372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4111" y="2196160"/>
            <a:ext cx="3429000" cy="222123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512445" marR="518159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WE</a:t>
            </a:r>
            <a:r>
              <a:rPr dirty="0" sz="3600" spc="5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COME  </a:t>
            </a:r>
            <a:r>
              <a:rPr dirty="0" sz="3600" spc="-65">
                <a:solidFill>
                  <a:srgbClr val="FF0000"/>
                </a:solidFill>
                <a:latin typeface="Arial"/>
                <a:cs typeface="Arial"/>
              </a:rPr>
              <a:t>TO</a:t>
            </a:r>
            <a:endParaRPr sz="3600">
              <a:latin typeface="Arial"/>
              <a:cs typeface="Arial"/>
            </a:endParaRPr>
          </a:p>
          <a:p>
            <a:pPr algn="ct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ONLINE</a:t>
            </a:r>
            <a:r>
              <a:rPr dirty="0" sz="3600" spc="-8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 spc="-5">
                <a:solidFill>
                  <a:srgbClr val="FF0000"/>
                </a:solidFill>
                <a:latin typeface="Arial"/>
                <a:cs typeface="Arial"/>
              </a:rPr>
              <a:t>STUDY </a:t>
            </a:r>
            <a:r>
              <a:rPr dirty="0" sz="3600" spc="-99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FF0000"/>
                </a:solidFill>
                <a:latin typeface="Arial"/>
                <a:cs typeface="Arial"/>
              </a:rPr>
              <a:t>CLASS-VI,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10689" y="4394657"/>
            <a:ext cx="5341620" cy="1733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451484" marR="445770">
              <a:lnSpc>
                <a:spcPct val="100000"/>
              </a:lnSpc>
              <a:spcBef>
                <a:spcPts val="95"/>
              </a:spcBef>
            </a:pPr>
            <a:r>
              <a:rPr dirty="0" sz="3200" spc="-15" b="1">
                <a:solidFill>
                  <a:srgbClr val="C00000"/>
                </a:solidFill>
                <a:latin typeface="Arial"/>
                <a:cs typeface="Arial"/>
              </a:rPr>
              <a:t>SUB:SOCIAL </a:t>
            </a:r>
            <a:r>
              <a:rPr dirty="0" sz="3200" spc="-5" b="1">
                <a:solidFill>
                  <a:srgbClr val="C00000"/>
                </a:solidFill>
                <a:latin typeface="Arial"/>
                <a:cs typeface="Arial"/>
              </a:rPr>
              <a:t>SCIENCE </a:t>
            </a:r>
            <a:r>
              <a:rPr dirty="0" sz="3200" spc="-87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C00000"/>
                </a:solidFill>
                <a:latin typeface="Arial"/>
                <a:cs typeface="Arial"/>
              </a:rPr>
              <a:t>(GEOGRAPHY)</a:t>
            </a:r>
            <a:endParaRPr sz="3200">
              <a:latin typeface="Arial"/>
              <a:cs typeface="Arial"/>
            </a:endParaRPr>
          </a:p>
          <a:p>
            <a:pPr algn="ctr" marL="3175">
              <a:lnSpc>
                <a:spcPct val="100000"/>
              </a:lnSpc>
              <a:spcBef>
                <a:spcPts val="10"/>
              </a:spcBef>
            </a:pPr>
            <a:r>
              <a:rPr dirty="0" sz="2400" spc="-10" b="1">
                <a:solidFill>
                  <a:srgbClr val="6F2F9F"/>
                </a:solidFill>
                <a:latin typeface="Arial"/>
                <a:cs typeface="Arial"/>
              </a:rPr>
              <a:t>CHAPTER-1.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EARTH</a:t>
            </a:r>
            <a:r>
              <a:rPr dirty="0" sz="2400" spc="6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IN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 THE</a:t>
            </a: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15" b="1">
                <a:solidFill>
                  <a:srgbClr val="6F2F9F"/>
                </a:solidFill>
                <a:latin typeface="Arial"/>
                <a:cs typeface="Arial"/>
              </a:rPr>
              <a:t>SOLAR</a:t>
            </a:r>
            <a:r>
              <a:rPr dirty="0" sz="2400" spc="60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6F2F9F"/>
                </a:solidFill>
                <a:latin typeface="Arial"/>
                <a:cs typeface="Arial"/>
              </a:rPr>
              <a:t>SYSTEM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1838" y="428370"/>
            <a:ext cx="3098800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70">
                <a:solidFill>
                  <a:srgbClr val="FF0000"/>
                </a:solidFill>
              </a:rPr>
              <a:t>HEAVENLY</a:t>
            </a:r>
            <a:r>
              <a:rPr dirty="0" spc="-25">
                <a:solidFill>
                  <a:srgbClr val="FF0000"/>
                </a:solidFill>
              </a:rPr>
              <a:t> </a:t>
            </a:r>
            <a:r>
              <a:rPr dirty="0" spc="-10">
                <a:solidFill>
                  <a:srgbClr val="FF0000"/>
                </a:solidFill>
              </a:rPr>
              <a:t>BODIES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0668" y="1609420"/>
            <a:ext cx="7726680" cy="20739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881380" algn="l"/>
                <a:tab pos="2235200" algn="l"/>
                <a:tab pos="2981960" algn="l"/>
                <a:tab pos="3799204" algn="l"/>
                <a:tab pos="4363085" algn="l"/>
                <a:tab pos="5171440" algn="l"/>
                <a:tab pos="5961380" algn="l"/>
                <a:tab pos="6748145" algn="l"/>
              </a:tabLst>
            </a:pPr>
            <a:r>
              <a:rPr dirty="0" sz="3200" spc="-10">
                <a:latin typeface="Calibri"/>
                <a:cs typeface="Calibri"/>
              </a:rPr>
              <a:t>Th</a:t>
            </a: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-10">
                <a:latin typeface="Calibri"/>
                <a:cs typeface="Calibri"/>
              </a:rPr>
              <a:t>b</a:t>
            </a:r>
            <a:r>
              <a:rPr dirty="0" sz="3200" spc="10">
                <a:latin typeface="Calibri"/>
                <a:cs typeface="Calibri"/>
              </a:rPr>
              <a:t>o</a:t>
            </a:r>
            <a:r>
              <a:rPr dirty="0" sz="3200" spc="-10">
                <a:latin typeface="Calibri"/>
                <a:cs typeface="Calibri"/>
              </a:rPr>
              <a:t>d</a:t>
            </a:r>
            <a:r>
              <a:rPr dirty="0" sz="3200">
                <a:latin typeface="Calibri"/>
                <a:cs typeface="Calibri"/>
              </a:rPr>
              <a:t>i</a:t>
            </a:r>
            <a:r>
              <a:rPr dirty="0" sz="3200" spc="-5">
                <a:latin typeface="Calibri"/>
                <a:cs typeface="Calibri"/>
              </a:rPr>
              <a:t>es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-35">
                <a:latin typeface="Calibri"/>
                <a:cs typeface="Calibri"/>
              </a:rPr>
              <a:t>w</a:t>
            </a: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-10">
                <a:latin typeface="Calibri"/>
                <a:cs typeface="Calibri"/>
              </a:rPr>
              <a:t>se</a:t>
            </a: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5">
                <a:latin typeface="Calibri"/>
                <a:cs typeface="Calibri"/>
              </a:rPr>
              <a:t>i</a:t>
            </a:r>
            <a:r>
              <a:rPr dirty="0" sz="3200" spc="-5">
                <a:latin typeface="Calibri"/>
                <a:cs typeface="Calibri"/>
              </a:rPr>
              <a:t>n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>
                <a:latin typeface="Calibri"/>
                <a:cs typeface="Calibri"/>
              </a:rPr>
              <a:t>t</a:t>
            </a:r>
            <a:r>
              <a:rPr dirty="0" sz="3200" spc="-10">
                <a:latin typeface="Calibri"/>
                <a:cs typeface="Calibri"/>
              </a:rPr>
              <a:t>h</a:t>
            </a: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10">
                <a:latin typeface="Calibri"/>
                <a:cs typeface="Calibri"/>
              </a:rPr>
              <a:t>s</a:t>
            </a:r>
            <a:r>
              <a:rPr dirty="0" sz="3200" spc="-20">
                <a:latin typeface="Calibri"/>
                <a:cs typeface="Calibri"/>
              </a:rPr>
              <a:t>k</a:t>
            </a:r>
            <a:r>
              <a:rPr dirty="0" sz="3200" spc="-5">
                <a:latin typeface="Calibri"/>
                <a:cs typeface="Calibri"/>
              </a:rPr>
              <a:t>y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-5">
                <a:latin typeface="Calibri"/>
                <a:cs typeface="Calibri"/>
              </a:rPr>
              <a:t>a</a:t>
            </a:r>
            <a:r>
              <a:rPr dirty="0" sz="3200" spc="-60">
                <a:latin typeface="Calibri"/>
                <a:cs typeface="Calibri"/>
              </a:rPr>
              <a:t>r</a:t>
            </a: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-40">
                <a:latin typeface="Calibri"/>
                <a:cs typeface="Calibri"/>
              </a:rPr>
              <a:t>c</a:t>
            </a:r>
            <a:r>
              <a:rPr dirty="0" sz="3200" spc="-5">
                <a:latin typeface="Calibri"/>
                <a:cs typeface="Calibri"/>
              </a:rPr>
              <a:t>a</a:t>
            </a:r>
            <a:r>
              <a:rPr dirty="0" sz="3200" spc="5">
                <a:latin typeface="Calibri"/>
                <a:cs typeface="Calibri"/>
              </a:rPr>
              <a:t>l</a:t>
            </a:r>
            <a:r>
              <a:rPr dirty="0" sz="3200" spc="-5">
                <a:latin typeface="Calibri"/>
                <a:cs typeface="Calibri"/>
              </a:rPr>
              <a:t>led  </a:t>
            </a:r>
            <a:r>
              <a:rPr dirty="0" sz="3200" spc="-15">
                <a:latin typeface="Calibri"/>
                <a:cs typeface="Calibri"/>
              </a:rPr>
              <a:t>heavenly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bodies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or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celestial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bodies.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770"/>
              </a:spcBef>
              <a:tabLst>
                <a:tab pos="981710" algn="l"/>
                <a:tab pos="2363470" algn="l"/>
                <a:tab pos="3448685" algn="l"/>
                <a:tab pos="4933950" algn="l"/>
                <a:tab pos="6363335" algn="l"/>
                <a:tab pos="7162165" algn="l"/>
              </a:tabLst>
            </a:pPr>
            <a:r>
              <a:rPr dirty="0" sz="3200" spc="-10">
                <a:latin typeface="Calibri"/>
                <a:cs typeface="Calibri"/>
              </a:rPr>
              <a:t>T</a:t>
            </a:r>
            <a:r>
              <a:rPr dirty="0" sz="3200">
                <a:latin typeface="Calibri"/>
                <a:cs typeface="Calibri"/>
              </a:rPr>
              <a:t>h</a:t>
            </a:r>
            <a:r>
              <a:rPr dirty="0" sz="3200" spc="-35">
                <a:latin typeface="Calibri"/>
                <a:cs typeface="Calibri"/>
              </a:rPr>
              <a:t>e</a:t>
            </a:r>
            <a:r>
              <a:rPr dirty="0" sz="3200" spc="-5">
                <a:latin typeface="Calibri"/>
                <a:cs typeface="Calibri"/>
              </a:rPr>
              <a:t>y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>
                <a:latin typeface="Calibri"/>
                <a:cs typeface="Calibri"/>
              </a:rPr>
              <a:t>i</a:t>
            </a:r>
            <a:r>
              <a:rPr dirty="0" sz="3200" spc="-10">
                <a:latin typeface="Calibri"/>
                <a:cs typeface="Calibri"/>
              </a:rPr>
              <a:t>ncl</a:t>
            </a:r>
            <a:r>
              <a:rPr dirty="0" sz="3200" spc="25">
                <a:latin typeface="Calibri"/>
                <a:cs typeface="Calibri"/>
              </a:rPr>
              <a:t>u</a:t>
            </a:r>
            <a:r>
              <a:rPr dirty="0" sz="3200" spc="-10">
                <a:latin typeface="Calibri"/>
                <a:cs typeface="Calibri"/>
              </a:rPr>
              <a:t>d</a:t>
            </a: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-10">
                <a:latin typeface="Calibri"/>
                <a:cs typeface="Calibri"/>
              </a:rPr>
              <a:t>S</a:t>
            </a:r>
            <a:r>
              <a:rPr dirty="0" sz="3200" spc="-45">
                <a:latin typeface="Calibri"/>
                <a:cs typeface="Calibri"/>
              </a:rPr>
              <a:t>t</a:t>
            </a:r>
            <a:r>
              <a:rPr dirty="0" sz="3200" spc="-5">
                <a:latin typeface="Calibri"/>
                <a:cs typeface="Calibri"/>
              </a:rPr>
              <a:t>a</a:t>
            </a:r>
            <a:r>
              <a:rPr dirty="0" sz="3200" spc="-35">
                <a:latin typeface="Calibri"/>
                <a:cs typeface="Calibri"/>
              </a:rPr>
              <a:t>r</a:t>
            </a:r>
            <a:r>
              <a:rPr dirty="0" sz="3200" spc="-10">
                <a:latin typeface="Calibri"/>
                <a:cs typeface="Calibri"/>
              </a:rPr>
              <a:t>s</a:t>
            </a:r>
            <a:r>
              <a:rPr dirty="0" sz="3200" spc="-5">
                <a:latin typeface="Calibri"/>
                <a:cs typeface="Calibri"/>
              </a:rPr>
              <a:t>,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-5">
                <a:latin typeface="Calibri"/>
                <a:cs typeface="Calibri"/>
              </a:rPr>
              <a:t>P</a:t>
            </a:r>
            <a:r>
              <a:rPr dirty="0" sz="3200" spc="5">
                <a:latin typeface="Calibri"/>
                <a:cs typeface="Calibri"/>
              </a:rPr>
              <a:t>l</a:t>
            </a:r>
            <a:r>
              <a:rPr dirty="0" sz="3200" spc="-5">
                <a:latin typeface="Calibri"/>
                <a:cs typeface="Calibri"/>
              </a:rPr>
              <a:t>a</a:t>
            </a:r>
            <a:r>
              <a:rPr dirty="0" sz="3200">
                <a:latin typeface="Calibri"/>
                <a:cs typeface="Calibri"/>
              </a:rPr>
              <a:t>n</a:t>
            </a:r>
            <a:r>
              <a:rPr dirty="0" sz="3200" spc="-35">
                <a:latin typeface="Calibri"/>
                <a:cs typeface="Calibri"/>
              </a:rPr>
              <a:t>e</a:t>
            </a:r>
            <a:r>
              <a:rPr dirty="0" sz="3200">
                <a:latin typeface="Calibri"/>
                <a:cs typeface="Calibri"/>
              </a:rPr>
              <a:t>t</a:t>
            </a:r>
            <a:r>
              <a:rPr dirty="0" sz="3200" spc="-10">
                <a:latin typeface="Calibri"/>
                <a:cs typeface="Calibri"/>
              </a:rPr>
              <a:t>s</a:t>
            </a:r>
            <a:r>
              <a:rPr dirty="0" sz="3200" spc="-5">
                <a:latin typeface="Calibri"/>
                <a:cs typeface="Calibri"/>
              </a:rPr>
              <a:t>,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-10">
                <a:latin typeface="Calibri"/>
                <a:cs typeface="Calibri"/>
              </a:rPr>
              <a:t>C</a:t>
            </a:r>
            <a:r>
              <a:rPr dirty="0" sz="3200" spc="15">
                <a:latin typeface="Calibri"/>
                <a:cs typeface="Calibri"/>
              </a:rPr>
              <a:t>o</a:t>
            </a:r>
            <a:r>
              <a:rPr dirty="0" sz="3200" spc="-10">
                <a:latin typeface="Calibri"/>
                <a:cs typeface="Calibri"/>
              </a:rPr>
              <a:t>m</a:t>
            </a:r>
            <a:r>
              <a:rPr dirty="0" sz="3200" spc="-40">
                <a:latin typeface="Calibri"/>
                <a:cs typeface="Calibri"/>
              </a:rPr>
              <a:t>e</a:t>
            </a:r>
            <a:r>
              <a:rPr dirty="0" sz="3200" spc="25">
                <a:latin typeface="Calibri"/>
                <a:cs typeface="Calibri"/>
              </a:rPr>
              <a:t>t</a:t>
            </a:r>
            <a:r>
              <a:rPr dirty="0" sz="3200" spc="-5">
                <a:latin typeface="Calibri"/>
                <a:cs typeface="Calibri"/>
              </a:rPr>
              <a:t>s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 spc="-5">
                <a:latin typeface="Calibri"/>
                <a:cs typeface="Calibri"/>
              </a:rPr>
              <a:t>a</a:t>
            </a:r>
            <a:r>
              <a:rPr dirty="0" sz="3200">
                <a:latin typeface="Calibri"/>
                <a:cs typeface="Calibri"/>
              </a:rPr>
              <a:t>n</a:t>
            </a:r>
            <a:r>
              <a:rPr dirty="0" sz="3200" spc="-5">
                <a:latin typeface="Calibri"/>
                <a:cs typeface="Calibri"/>
              </a:rPr>
              <a:t>d</a:t>
            </a:r>
            <a:r>
              <a:rPr dirty="0" sz="3200">
                <a:latin typeface="Calibri"/>
                <a:cs typeface="Calibri"/>
              </a:rPr>
              <a:t>	</a:t>
            </a:r>
            <a:r>
              <a:rPr dirty="0" sz="3200">
                <a:latin typeface="Calibri"/>
                <a:cs typeface="Calibri"/>
              </a:rPr>
              <a:t>t</a:t>
            </a:r>
            <a:r>
              <a:rPr dirty="0" sz="3200" spc="-10">
                <a:latin typeface="Calibri"/>
                <a:cs typeface="Calibri"/>
              </a:rPr>
              <a:t>he  </a:t>
            </a:r>
            <a:r>
              <a:rPr dirty="0" sz="3200" spc="-5">
                <a:latin typeface="Calibri"/>
                <a:cs typeface="Calibri"/>
              </a:rPr>
              <a:t>Moons.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2095" y="4038600"/>
            <a:ext cx="4565904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5386" y="444449"/>
            <a:ext cx="11741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25"/>
              <a:t>S</a:t>
            </a:r>
            <a:r>
              <a:rPr dirty="0" sz="3600" spc="-300"/>
              <a:t>T</a:t>
            </a:r>
            <a:r>
              <a:rPr dirty="0" sz="3600"/>
              <a:t>A</a:t>
            </a:r>
            <a:r>
              <a:rPr dirty="0" sz="3600" spc="-40"/>
              <a:t>R</a:t>
            </a:r>
            <a:r>
              <a:rPr dirty="0" sz="3600"/>
              <a:t>S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marL="651510" indent="-34480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652145" algn="l"/>
                <a:tab pos="652780" algn="l"/>
              </a:tabLst>
            </a:pPr>
            <a:r>
              <a:rPr dirty="0" spc="-15"/>
              <a:t>Stars</a:t>
            </a:r>
            <a:r>
              <a:rPr dirty="0" spc="-20"/>
              <a:t> </a:t>
            </a:r>
            <a:r>
              <a:rPr dirty="0" spc="-10"/>
              <a:t>are</a:t>
            </a:r>
            <a:r>
              <a:rPr dirty="0" spc="-35"/>
              <a:t> </a:t>
            </a:r>
            <a:r>
              <a:rPr dirty="0"/>
              <a:t>self-luminous</a:t>
            </a:r>
            <a:r>
              <a:rPr dirty="0" spc="-65"/>
              <a:t> </a:t>
            </a:r>
            <a:r>
              <a:rPr dirty="0" spc="-5"/>
              <a:t>celestial</a:t>
            </a:r>
            <a:r>
              <a:rPr dirty="0" spc="-10"/>
              <a:t> </a:t>
            </a:r>
            <a:r>
              <a:rPr dirty="0"/>
              <a:t>bodies</a:t>
            </a:r>
            <a:r>
              <a:rPr dirty="0" spc="-30"/>
              <a:t> </a:t>
            </a:r>
            <a:r>
              <a:rPr dirty="0" spc="-5"/>
              <a:t>that</a:t>
            </a:r>
            <a:r>
              <a:rPr dirty="0" spc="-30"/>
              <a:t> </a:t>
            </a:r>
            <a:r>
              <a:rPr dirty="0"/>
              <a:t>emit</a:t>
            </a:r>
            <a:r>
              <a:rPr dirty="0" spc="-20"/>
              <a:t> </a:t>
            </a:r>
            <a:r>
              <a:rPr dirty="0" spc="-5"/>
              <a:t>heat</a:t>
            </a:r>
            <a:r>
              <a:rPr dirty="0" spc="-30"/>
              <a:t> </a:t>
            </a:r>
            <a:r>
              <a:rPr dirty="0"/>
              <a:t>&amp; </a:t>
            </a:r>
            <a:r>
              <a:rPr dirty="0" spc="-5"/>
              <a:t>light.</a:t>
            </a:r>
          </a:p>
          <a:p>
            <a:pPr marL="651510" indent="-34480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652145" algn="l"/>
                <a:tab pos="652780" algn="l"/>
              </a:tabLst>
            </a:pPr>
            <a:r>
              <a:rPr dirty="0"/>
              <a:t>The</a:t>
            </a:r>
            <a:r>
              <a:rPr dirty="0" spc="-15"/>
              <a:t> </a:t>
            </a:r>
            <a:r>
              <a:rPr dirty="0"/>
              <a:t>sun</a:t>
            </a:r>
            <a:r>
              <a:rPr dirty="0" spc="-15"/>
              <a:t> </a:t>
            </a:r>
            <a:r>
              <a:rPr dirty="0"/>
              <a:t>is</a:t>
            </a:r>
            <a:r>
              <a:rPr dirty="0" spc="-15"/>
              <a:t> </a:t>
            </a:r>
            <a:r>
              <a:rPr dirty="0"/>
              <a:t>the</a:t>
            </a:r>
            <a:r>
              <a:rPr dirty="0" spc="-40"/>
              <a:t> </a:t>
            </a:r>
            <a:r>
              <a:rPr dirty="0" spc="-15"/>
              <a:t>star</a:t>
            </a:r>
            <a:r>
              <a:rPr dirty="0" spc="-10"/>
              <a:t> nearest</a:t>
            </a:r>
            <a:r>
              <a:rPr dirty="0" spc="-55"/>
              <a:t> </a:t>
            </a:r>
            <a:r>
              <a:rPr dirty="0" spc="-10"/>
              <a:t>to</a:t>
            </a:r>
            <a:r>
              <a:rPr dirty="0" spc="-15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 spc="-5"/>
              <a:t>Earth.</a:t>
            </a:r>
          </a:p>
          <a:p>
            <a:pPr marL="651510" marR="5080" indent="-34480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652145" algn="l"/>
                <a:tab pos="652780" algn="l"/>
              </a:tabLst>
            </a:pPr>
            <a:r>
              <a:rPr dirty="0" spc="-15"/>
              <a:t>Stars </a:t>
            </a:r>
            <a:r>
              <a:rPr dirty="0" spc="-10"/>
              <a:t>are formed </a:t>
            </a:r>
            <a:r>
              <a:rPr dirty="0" spc="-15"/>
              <a:t>from </a:t>
            </a:r>
            <a:r>
              <a:rPr dirty="0" spc="-5"/>
              <a:t>huge </a:t>
            </a:r>
            <a:r>
              <a:rPr dirty="0"/>
              <a:t>clouds </a:t>
            </a:r>
            <a:r>
              <a:rPr dirty="0" spc="-5"/>
              <a:t>of dust </a:t>
            </a:r>
            <a:r>
              <a:rPr dirty="0"/>
              <a:t>and </a:t>
            </a:r>
            <a:r>
              <a:rPr dirty="0" spc="-15"/>
              <a:t>gas. </a:t>
            </a:r>
            <a:r>
              <a:rPr dirty="0"/>
              <a:t>When the </a:t>
            </a:r>
            <a:r>
              <a:rPr dirty="0" spc="5"/>
              <a:t> </a:t>
            </a:r>
            <a:r>
              <a:rPr dirty="0"/>
              <a:t>cloud </a:t>
            </a:r>
            <a:r>
              <a:rPr dirty="0" spc="-5"/>
              <a:t>becomes </a:t>
            </a:r>
            <a:r>
              <a:rPr dirty="0" spc="-15"/>
              <a:t>thicker </a:t>
            </a:r>
            <a:r>
              <a:rPr dirty="0"/>
              <a:t>&amp; </a:t>
            </a:r>
            <a:r>
              <a:rPr dirty="0" spc="-30"/>
              <a:t>denser, </a:t>
            </a:r>
            <a:r>
              <a:rPr dirty="0"/>
              <a:t>it </a:t>
            </a:r>
            <a:r>
              <a:rPr dirty="0" spc="-10"/>
              <a:t>starts </a:t>
            </a:r>
            <a:r>
              <a:rPr dirty="0"/>
              <a:t>shrinking </a:t>
            </a:r>
            <a:r>
              <a:rPr dirty="0" spc="-10"/>
              <a:t>into </a:t>
            </a:r>
            <a:r>
              <a:rPr dirty="0"/>
              <a:t>a thick </a:t>
            </a:r>
            <a:r>
              <a:rPr dirty="0" spc="5"/>
              <a:t> </a:t>
            </a:r>
            <a:r>
              <a:rPr dirty="0"/>
              <a:t>disc</a:t>
            </a:r>
            <a:r>
              <a:rPr dirty="0" spc="-25"/>
              <a:t> </a:t>
            </a:r>
            <a:r>
              <a:rPr dirty="0"/>
              <a:t>and</a:t>
            </a:r>
            <a:r>
              <a:rPr dirty="0" spc="-5"/>
              <a:t> starts</a:t>
            </a:r>
            <a:r>
              <a:rPr dirty="0" spc="-65"/>
              <a:t> </a:t>
            </a:r>
            <a:r>
              <a:rPr dirty="0"/>
              <a:t>spinning</a:t>
            </a:r>
            <a:r>
              <a:rPr dirty="0" spc="-45"/>
              <a:t> </a:t>
            </a:r>
            <a:r>
              <a:rPr dirty="0" spc="-30"/>
              <a:t>rapidly.</a:t>
            </a:r>
            <a:r>
              <a:rPr dirty="0" spc="-20"/>
              <a:t> </a:t>
            </a:r>
            <a:r>
              <a:rPr dirty="0"/>
              <a:t>The</a:t>
            </a:r>
            <a:r>
              <a:rPr dirty="0" spc="-5"/>
              <a:t> </a:t>
            </a:r>
            <a:r>
              <a:rPr dirty="0" spc="-10"/>
              <a:t>centre</a:t>
            </a:r>
            <a:r>
              <a:rPr dirty="0" spc="-30"/>
              <a:t> </a:t>
            </a:r>
            <a:r>
              <a:rPr dirty="0" spc="-5"/>
              <a:t>becomes</a:t>
            </a:r>
            <a:r>
              <a:rPr dirty="0" spc="-20"/>
              <a:t> </a:t>
            </a:r>
            <a:r>
              <a:rPr dirty="0" spc="-5"/>
              <a:t>more</a:t>
            </a:r>
            <a:r>
              <a:rPr dirty="0" spc="-30"/>
              <a:t> </a:t>
            </a:r>
            <a:r>
              <a:rPr dirty="0" spc="-5"/>
              <a:t>hotter </a:t>
            </a:r>
            <a:r>
              <a:rPr dirty="0" spc="-525"/>
              <a:t> </a:t>
            </a:r>
            <a:r>
              <a:rPr dirty="0"/>
              <a:t>&amp;</a:t>
            </a:r>
            <a:r>
              <a:rPr dirty="0" spc="-5"/>
              <a:t> </a:t>
            </a:r>
            <a:r>
              <a:rPr dirty="0" spc="-10"/>
              <a:t>after</a:t>
            </a:r>
            <a:r>
              <a:rPr dirty="0" spc="-35"/>
              <a:t> </a:t>
            </a:r>
            <a:r>
              <a:rPr dirty="0" spc="-5"/>
              <a:t>chain of</a:t>
            </a:r>
            <a:r>
              <a:rPr dirty="0"/>
              <a:t> </a:t>
            </a:r>
            <a:r>
              <a:rPr dirty="0" spc="-5"/>
              <a:t>reactions</a:t>
            </a:r>
            <a:r>
              <a:rPr dirty="0" spc="-70"/>
              <a:t> </a:t>
            </a:r>
            <a:r>
              <a:rPr dirty="0" spc="-15"/>
              <a:t>star</a:t>
            </a:r>
            <a:r>
              <a:rPr dirty="0" spc="-35"/>
              <a:t> </a:t>
            </a:r>
            <a:r>
              <a:rPr dirty="0" spc="-10"/>
              <a:t>are </a:t>
            </a:r>
            <a:r>
              <a:rPr dirty="0" spc="-5"/>
              <a:t>formed.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800" y="3733800"/>
            <a:ext cx="4818888" cy="296875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90"/>
              </a:spcBef>
            </a:pPr>
            <a:r>
              <a:rPr dirty="0" spc="-15"/>
              <a:t>G</a:t>
            </a:r>
            <a:r>
              <a:rPr dirty="0"/>
              <a:t>a</a:t>
            </a:r>
            <a:r>
              <a:rPr dirty="0" spc="-5"/>
              <a:t>l</a:t>
            </a:r>
            <a:r>
              <a:rPr dirty="0" spc="-15"/>
              <a:t>a</a:t>
            </a:r>
            <a:r>
              <a:rPr dirty="0" spc="-10"/>
              <a:t>xy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144153"/>
            <a:ext cx="7527290" cy="2416175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2800">
                <a:latin typeface="Calibri"/>
                <a:cs typeface="Calibri"/>
              </a:rPr>
              <a:t>Galaxies</a:t>
            </a:r>
            <a:r>
              <a:rPr dirty="0" sz="2800" spc="-6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are large</a:t>
            </a:r>
            <a:r>
              <a:rPr dirty="0" sz="2800" spc="-4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groups</a:t>
            </a:r>
            <a:r>
              <a:rPr dirty="0" sz="2800" spc="1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or</a:t>
            </a:r>
            <a:r>
              <a:rPr dirty="0" sz="2800" spc="-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clusters</a:t>
            </a:r>
            <a:r>
              <a:rPr dirty="0" sz="2800" spc="-3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of </a:t>
            </a:r>
            <a:r>
              <a:rPr dirty="0" sz="2800" spc="-15">
                <a:latin typeface="Calibri"/>
                <a:cs typeface="Calibri"/>
              </a:rPr>
              <a:t>stars.</a:t>
            </a:r>
            <a:endParaRPr sz="2800">
              <a:latin typeface="Calibri"/>
              <a:cs typeface="Calibri"/>
            </a:endParaRPr>
          </a:p>
          <a:p>
            <a:pPr marL="356870" marR="5080" indent="-34480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2800" spc="-15">
                <a:latin typeface="Calibri"/>
                <a:cs typeface="Calibri"/>
              </a:rPr>
              <a:t>There </a:t>
            </a:r>
            <a:r>
              <a:rPr dirty="0" sz="2800" spc="-10">
                <a:latin typeface="Calibri"/>
                <a:cs typeface="Calibri"/>
              </a:rPr>
              <a:t>could </a:t>
            </a:r>
            <a:r>
              <a:rPr dirty="0" sz="2800" spc="-5">
                <a:latin typeface="Calibri"/>
                <a:cs typeface="Calibri"/>
              </a:rPr>
              <a:t>be </a:t>
            </a:r>
            <a:r>
              <a:rPr dirty="0" sz="2800" spc="-15">
                <a:latin typeface="Calibri"/>
                <a:cs typeface="Calibri"/>
              </a:rPr>
              <a:t>several </a:t>
            </a:r>
            <a:r>
              <a:rPr dirty="0" sz="2800">
                <a:latin typeface="Calibri"/>
                <a:cs typeface="Calibri"/>
              </a:rPr>
              <a:t>million </a:t>
            </a:r>
            <a:r>
              <a:rPr dirty="0" sz="2800" spc="-20">
                <a:latin typeface="Calibri"/>
                <a:cs typeface="Calibri"/>
              </a:rPr>
              <a:t>stars </a:t>
            </a:r>
            <a:r>
              <a:rPr dirty="0" sz="2800">
                <a:latin typeface="Calibri"/>
                <a:cs typeface="Calibri"/>
              </a:rPr>
              <a:t>in </a:t>
            </a:r>
            <a:r>
              <a:rPr dirty="0" sz="2800" spc="5">
                <a:latin typeface="Calibri"/>
                <a:cs typeface="Calibri"/>
              </a:rPr>
              <a:t>a </a:t>
            </a:r>
            <a:r>
              <a:rPr dirty="0" sz="2800" spc="-40">
                <a:latin typeface="Calibri"/>
                <a:cs typeface="Calibri"/>
              </a:rPr>
              <a:t>galaxy. </a:t>
            </a:r>
            <a:r>
              <a:rPr dirty="0" sz="2800">
                <a:latin typeface="Calibri"/>
                <a:cs typeface="Calibri"/>
              </a:rPr>
              <a:t>All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 spc="-10">
                <a:latin typeface="Calibri"/>
                <a:cs typeface="Calibri"/>
              </a:rPr>
              <a:t>galaxies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together</a:t>
            </a:r>
            <a:r>
              <a:rPr dirty="0" sz="2800" spc="-35">
                <a:latin typeface="Calibri"/>
                <a:cs typeface="Calibri"/>
              </a:rPr>
              <a:t> </a:t>
            </a:r>
            <a:r>
              <a:rPr dirty="0" sz="2800" spc="-30">
                <a:latin typeface="Calibri"/>
                <a:cs typeface="Calibri"/>
              </a:rPr>
              <a:t>make</a:t>
            </a:r>
            <a:r>
              <a:rPr dirty="0" sz="2800" spc="-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up</a:t>
            </a:r>
            <a:r>
              <a:rPr dirty="0" sz="2800" spc="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our</a:t>
            </a:r>
            <a:r>
              <a:rPr dirty="0" sz="2800" spc="-10">
                <a:latin typeface="Calibri"/>
                <a:cs typeface="Calibri"/>
              </a:rPr>
              <a:t> universe.</a:t>
            </a:r>
            <a:endParaRPr sz="2800">
              <a:latin typeface="Calibri"/>
              <a:cs typeface="Calibri"/>
            </a:endParaRPr>
          </a:p>
          <a:p>
            <a:pPr marL="356870" marR="532130" indent="-34480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6870" algn="l"/>
                <a:tab pos="357505" algn="l"/>
                <a:tab pos="1548765" algn="l"/>
                <a:tab pos="2622550" algn="l"/>
              </a:tabLst>
            </a:pPr>
            <a:r>
              <a:rPr dirty="0" sz="2800" spc="-10">
                <a:latin typeface="Calibri"/>
                <a:cs typeface="Calibri"/>
              </a:rPr>
              <a:t>Our</a:t>
            </a:r>
            <a:r>
              <a:rPr dirty="0" sz="2800" spc="1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galaxy</a:t>
            </a:r>
            <a:r>
              <a:rPr dirty="0" sz="2800" spc="-4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is </a:t>
            </a:r>
            <a:r>
              <a:rPr dirty="0" sz="2800" spc="-5">
                <a:latin typeface="Calibri"/>
                <a:cs typeface="Calibri"/>
              </a:rPr>
              <a:t>the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Milky</a:t>
            </a:r>
            <a:r>
              <a:rPr dirty="0" sz="2800" spc="-40">
                <a:latin typeface="Calibri"/>
                <a:cs typeface="Calibri"/>
              </a:rPr>
              <a:t> </a:t>
            </a:r>
            <a:r>
              <a:rPr dirty="0" sz="2800" spc="-85">
                <a:latin typeface="Calibri"/>
                <a:cs typeface="Calibri"/>
              </a:rPr>
              <a:t>Way.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It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is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known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as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the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Aakash	</a:t>
            </a:r>
            <a:r>
              <a:rPr dirty="0" sz="2800" spc="-10">
                <a:latin typeface="Calibri"/>
                <a:cs typeface="Calibri"/>
              </a:rPr>
              <a:t>Ganga	</a:t>
            </a:r>
            <a:r>
              <a:rPr dirty="0" sz="2800">
                <a:latin typeface="Calibri"/>
                <a:cs typeface="Calibri"/>
              </a:rPr>
              <a:t>in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Hindi.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8400" y="3962400"/>
            <a:ext cx="4419600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3735" y="314070"/>
            <a:ext cx="3714750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10"/>
              <a:t>THE</a:t>
            </a:r>
            <a:r>
              <a:rPr dirty="0" spc="-40"/>
              <a:t> </a:t>
            </a:r>
            <a:r>
              <a:rPr dirty="0" spc="-30"/>
              <a:t>CONSTELLATIONS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847470"/>
            <a:ext cx="7987665" cy="31857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  <a:tab pos="357505" algn="l"/>
                <a:tab pos="2331720" algn="l"/>
              </a:tabLst>
            </a:pPr>
            <a:r>
              <a:rPr dirty="0" sz="2800">
                <a:latin typeface="Calibri"/>
                <a:cs typeface="Calibri"/>
              </a:rPr>
              <a:t>Some of </a:t>
            </a: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 spc="-15">
                <a:latin typeface="Calibri"/>
                <a:cs typeface="Calibri"/>
              </a:rPr>
              <a:t>stars </a:t>
            </a:r>
            <a:r>
              <a:rPr dirty="0" sz="2800">
                <a:latin typeface="Calibri"/>
                <a:cs typeface="Calibri"/>
              </a:rPr>
              <a:t>in the sky </a:t>
            </a:r>
            <a:r>
              <a:rPr dirty="0" sz="2800" spc="-5">
                <a:latin typeface="Calibri"/>
                <a:cs typeface="Calibri"/>
              </a:rPr>
              <a:t>appear </a:t>
            </a:r>
            <a:r>
              <a:rPr dirty="0" sz="2800" spc="-15">
                <a:latin typeface="Calibri"/>
                <a:cs typeface="Calibri"/>
              </a:rPr>
              <a:t>to </a:t>
            </a:r>
            <a:r>
              <a:rPr dirty="0" sz="2800" spc="-5">
                <a:latin typeface="Calibri"/>
                <a:cs typeface="Calibri"/>
              </a:rPr>
              <a:t>be </a:t>
            </a:r>
            <a:r>
              <a:rPr dirty="0" sz="2800" spc="-10">
                <a:latin typeface="Calibri"/>
                <a:cs typeface="Calibri"/>
              </a:rPr>
              <a:t>arranged </a:t>
            </a:r>
            <a:r>
              <a:rPr dirty="0" sz="2800">
                <a:latin typeface="Calibri"/>
                <a:cs typeface="Calibri"/>
              </a:rPr>
              <a:t>in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recognizable	patterns.</a:t>
            </a:r>
            <a:endParaRPr sz="2800">
              <a:latin typeface="Calibri"/>
              <a:cs typeface="Calibri"/>
            </a:endParaRPr>
          </a:p>
          <a:p>
            <a:pPr marL="356870" marR="5080" indent="-34480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6870" algn="l"/>
                <a:tab pos="357505" algn="l"/>
                <a:tab pos="6016625" algn="l"/>
              </a:tabLst>
            </a:pPr>
            <a:r>
              <a:rPr dirty="0" sz="2800">
                <a:latin typeface="Calibri"/>
                <a:cs typeface="Calibri"/>
              </a:rPr>
              <a:t>Some look </a:t>
            </a:r>
            <a:r>
              <a:rPr dirty="0" sz="2800" spc="-25">
                <a:latin typeface="Calibri"/>
                <a:cs typeface="Calibri"/>
              </a:rPr>
              <a:t>like </a:t>
            </a:r>
            <a:r>
              <a:rPr dirty="0" sz="2800">
                <a:latin typeface="Calibri"/>
                <a:cs typeface="Calibri"/>
              </a:rPr>
              <a:t>animals, some look </a:t>
            </a:r>
            <a:r>
              <a:rPr dirty="0" sz="2800" spc="-25">
                <a:latin typeface="Calibri"/>
                <a:cs typeface="Calibri"/>
              </a:rPr>
              <a:t>like </a:t>
            </a:r>
            <a:r>
              <a:rPr dirty="0" sz="2800">
                <a:latin typeface="Calibri"/>
                <a:cs typeface="Calibri"/>
              </a:rPr>
              <a:t>people </a:t>
            </a:r>
            <a:r>
              <a:rPr dirty="0" sz="2800" spc="5">
                <a:latin typeface="Calibri"/>
                <a:cs typeface="Calibri"/>
              </a:rPr>
              <a:t>&amp; </a:t>
            </a:r>
            <a:r>
              <a:rPr dirty="0" sz="2800" spc="1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some</a:t>
            </a:r>
            <a:r>
              <a:rPr dirty="0" sz="2800" spc="-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look</a:t>
            </a:r>
            <a:r>
              <a:rPr dirty="0" sz="2800" spc="-25">
                <a:latin typeface="Calibri"/>
                <a:cs typeface="Calibri"/>
              </a:rPr>
              <a:t> like</a:t>
            </a:r>
            <a:r>
              <a:rPr dirty="0" sz="2800" spc="-5">
                <a:latin typeface="Calibri"/>
                <a:cs typeface="Calibri"/>
              </a:rPr>
              <a:t> objects.</a:t>
            </a:r>
            <a:r>
              <a:rPr dirty="0" sz="2800" spc="1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These</a:t>
            </a:r>
            <a:r>
              <a:rPr dirty="0" sz="2800" spc="1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patterns	</a:t>
            </a:r>
            <a:r>
              <a:rPr dirty="0" sz="2800">
                <a:latin typeface="Calibri"/>
                <a:cs typeface="Calibri"/>
              </a:rPr>
              <a:t>which</a:t>
            </a:r>
            <a:r>
              <a:rPr dirty="0" sz="2800" spc="-7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appear </a:t>
            </a:r>
            <a:r>
              <a:rPr dirty="0" sz="2800" spc="-61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in</a:t>
            </a:r>
            <a:r>
              <a:rPr dirty="0" sz="2800" spc="-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the</a:t>
            </a:r>
            <a:r>
              <a:rPr dirty="0" sz="2800" spc="-1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sky</a:t>
            </a:r>
            <a:r>
              <a:rPr dirty="0" sz="2800" spc="1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are </a:t>
            </a:r>
            <a:r>
              <a:rPr dirty="0" sz="2800" spc="-5">
                <a:latin typeface="Calibri"/>
                <a:cs typeface="Calibri"/>
              </a:rPr>
              <a:t>called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constellations.</a:t>
            </a:r>
            <a:endParaRPr sz="2800">
              <a:latin typeface="Calibri"/>
              <a:cs typeface="Calibri"/>
            </a:endParaRPr>
          </a:p>
          <a:p>
            <a:pPr marL="356870" marR="866775" indent="-344805">
              <a:lnSpc>
                <a:spcPct val="100000"/>
              </a:lnSpc>
              <a:spcBef>
                <a:spcPts val="68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2800" spc="-15">
                <a:latin typeface="Calibri"/>
                <a:cs typeface="Calibri"/>
              </a:rPr>
              <a:t>Pole </a:t>
            </a:r>
            <a:r>
              <a:rPr dirty="0" sz="2800" spc="-5">
                <a:latin typeface="Calibri"/>
                <a:cs typeface="Calibri"/>
              </a:rPr>
              <a:t>Star: It </a:t>
            </a:r>
            <a:r>
              <a:rPr dirty="0" sz="2800" spc="5">
                <a:latin typeface="Calibri"/>
                <a:cs typeface="Calibri"/>
              </a:rPr>
              <a:t>is </a:t>
            </a:r>
            <a:r>
              <a:rPr dirty="0" sz="2800" spc="-15">
                <a:latin typeface="Calibri"/>
                <a:cs typeface="Calibri"/>
              </a:rPr>
              <a:t>found </a:t>
            </a:r>
            <a:r>
              <a:rPr dirty="0" sz="2800" spc="-10">
                <a:latin typeface="Calibri"/>
                <a:cs typeface="Calibri"/>
              </a:rPr>
              <a:t>directly over </a:t>
            </a: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>
                <a:latin typeface="Calibri"/>
                <a:cs typeface="Calibri"/>
              </a:rPr>
              <a:t>Northern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horizon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3962400"/>
            <a:ext cx="1868424" cy="244754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038600"/>
            <a:ext cx="2350007" cy="23622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7400" y="4075176"/>
            <a:ext cx="2819400" cy="225856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17520" y="3084639"/>
            <a:ext cx="3049905" cy="461645"/>
            <a:chOff x="3017520" y="3084639"/>
            <a:chExt cx="3049905" cy="4616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17520" y="3084639"/>
              <a:ext cx="3049397" cy="46158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9143" y="3094862"/>
              <a:ext cx="3004566" cy="417195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2014727" y="3816159"/>
            <a:ext cx="5082540" cy="461645"/>
            <a:chOff x="2014727" y="3816159"/>
            <a:chExt cx="5082540" cy="461645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14727" y="3816159"/>
              <a:ext cx="5082285" cy="46158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46350" y="3826382"/>
              <a:ext cx="5039868" cy="41719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2022-04-01T09:07:05Z</dcterms:created>
  <dcterms:modified xsi:type="dcterms:W3CDTF">2022-04-01T09:07:05Z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