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commentAuthors.xml" ContentType="application/vnd.openxmlformats-officedocument.presentationml.commentAuthor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diagrams/layout1.xml" ContentType="application/vnd.openxmlformats-officedocument.drawingml.diagramLayout+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31"/>
  </p:notesMasterIdLst>
  <p:sldIdLst>
    <p:sldId id="256" r:id="rId2"/>
    <p:sldId id="258" r:id="rId3"/>
    <p:sldId id="295" r:id="rId4"/>
    <p:sldId id="296" r:id="rId5"/>
    <p:sldId id="297" r:id="rId6"/>
    <p:sldId id="298" r:id="rId7"/>
    <p:sldId id="302" r:id="rId8"/>
    <p:sldId id="308" r:id="rId9"/>
    <p:sldId id="299" r:id="rId10"/>
    <p:sldId id="300" r:id="rId11"/>
    <p:sldId id="301" r:id="rId12"/>
    <p:sldId id="309" r:id="rId13"/>
    <p:sldId id="310" r:id="rId14"/>
    <p:sldId id="303" r:id="rId15"/>
    <p:sldId id="304" r:id="rId16"/>
    <p:sldId id="305" r:id="rId17"/>
    <p:sldId id="306" r:id="rId18"/>
    <p:sldId id="307" r:id="rId19"/>
    <p:sldId id="294" r:id="rId20"/>
    <p:sldId id="311" r:id="rId21"/>
    <p:sldId id="312" r:id="rId22"/>
    <p:sldId id="313" r:id="rId23"/>
    <p:sldId id="314" r:id="rId24"/>
    <p:sldId id="321" r:id="rId25"/>
    <p:sldId id="322" r:id="rId26"/>
    <p:sldId id="315" r:id="rId27"/>
    <p:sldId id="316" r:id="rId28"/>
    <p:sldId id="317" r:id="rId29"/>
    <p:sldId id="320" r:id="rId30"/>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xmlns="">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87814" autoAdjust="0"/>
  </p:normalViewPr>
  <p:slideViewPr>
    <p:cSldViewPr snapToGrid="0">
      <p:cViewPr varScale="1">
        <p:scale>
          <a:sx n="80" d="100"/>
          <a:sy n="80" d="100"/>
        </p:scale>
        <p:origin x="-1002" y="-90"/>
      </p:cViewPr>
      <p:guideLst>
        <p:guide orient="horz" pos="162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0FD2542-2D90-4427-8A26-FACE935EDC5B}"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US"/>
        </a:p>
      </dgm:t>
    </dgm:pt>
    <dgm:pt modelId="{92C971DD-1E8B-4DB0-85E5-E1786826316F}">
      <dgm:prSet phldrT="[Text]"/>
      <dgm:spPr/>
      <dgm:t>
        <a:bodyPr/>
        <a:lstStyle/>
        <a:p>
          <a:r>
            <a:rPr lang="en-IN" dirty="0" smtClean="0"/>
            <a:t>LOCAL GOVERNMENT</a:t>
          </a:r>
          <a:endParaRPr lang="en-US" dirty="0"/>
        </a:p>
      </dgm:t>
    </dgm:pt>
    <dgm:pt modelId="{B93429C2-4041-404B-BE19-B4EB92E45300}" type="parTrans" cxnId="{67235ADC-46EB-45A1-BC62-609187A5943C}">
      <dgm:prSet/>
      <dgm:spPr/>
      <dgm:t>
        <a:bodyPr/>
        <a:lstStyle/>
        <a:p>
          <a:endParaRPr lang="en-US"/>
        </a:p>
      </dgm:t>
    </dgm:pt>
    <dgm:pt modelId="{8AD20951-9637-4E24-B3A8-B9F1253BEED8}" type="sibTrans" cxnId="{67235ADC-46EB-45A1-BC62-609187A5943C}">
      <dgm:prSet/>
      <dgm:spPr/>
      <dgm:t>
        <a:bodyPr/>
        <a:lstStyle/>
        <a:p>
          <a:endParaRPr lang="en-US"/>
        </a:p>
      </dgm:t>
    </dgm:pt>
    <dgm:pt modelId="{3870AA42-31FE-469D-87C9-42C2939AB646}">
      <dgm:prSet phldrT="[Text]"/>
      <dgm:spPr/>
      <dgm:t>
        <a:bodyPr/>
        <a:lstStyle/>
        <a:p>
          <a:r>
            <a:rPr lang="en-IN" dirty="0" smtClean="0"/>
            <a:t>RURAL	</a:t>
          </a:r>
          <a:endParaRPr lang="en-US" dirty="0"/>
        </a:p>
      </dgm:t>
    </dgm:pt>
    <dgm:pt modelId="{152D5526-CB7A-4DF7-BC1F-711F22E5D751}" type="parTrans" cxnId="{C76A2CB0-97BD-49B9-89AA-68D3503ED01D}">
      <dgm:prSet/>
      <dgm:spPr/>
      <dgm:t>
        <a:bodyPr/>
        <a:lstStyle/>
        <a:p>
          <a:endParaRPr lang="en-US"/>
        </a:p>
      </dgm:t>
    </dgm:pt>
    <dgm:pt modelId="{D09809F8-A4DD-43BE-84D2-94BC7F0032CB}" type="sibTrans" cxnId="{C76A2CB0-97BD-49B9-89AA-68D3503ED01D}">
      <dgm:prSet/>
      <dgm:spPr/>
      <dgm:t>
        <a:bodyPr/>
        <a:lstStyle/>
        <a:p>
          <a:endParaRPr lang="en-US"/>
        </a:p>
      </dgm:t>
    </dgm:pt>
    <dgm:pt modelId="{BDED29B7-3CE4-4C85-A44F-231B07B47F15}">
      <dgm:prSet phldrT="[Text]"/>
      <dgm:spPr/>
      <dgm:t>
        <a:bodyPr/>
        <a:lstStyle/>
        <a:p>
          <a:r>
            <a:rPr lang="en-IN" dirty="0" smtClean="0"/>
            <a:t>URBAN</a:t>
          </a:r>
          <a:endParaRPr lang="en-US" dirty="0"/>
        </a:p>
      </dgm:t>
    </dgm:pt>
    <dgm:pt modelId="{67FE6B1F-A86D-4876-AD53-6B5A1608CAF7}" type="parTrans" cxnId="{C4F3C3A0-1580-4D80-BD94-B2F91DE26346}">
      <dgm:prSet/>
      <dgm:spPr/>
      <dgm:t>
        <a:bodyPr/>
        <a:lstStyle/>
        <a:p>
          <a:endParaRPr lang="en-US"/>
        </a:p>
      </dgm:t>
    </dgm:pt>
    <dgm:pt modelId="{A185AAF4-5602-4C05-8CCE-89B9AAA259D5}" type="sibTrans" cxnId="{C4F3C3A0-1580-4D80-BD94-B2F91DE26346}">
      <dgm:prSet/>
      <dgm:spPr/>
      <dgm:t>
        <a:bodyPr/>
        <a:lstStyle/>
        <a:p>
          <a:endParaRPr lang="en-US"/>
        </a:p>
      </dgm:t>
    </dgm:pt>
    <dgm:pt modelId="{2FD531CD-1495-446E-B0C4-D93F20A548F3}">
      <dgm:prSet phldrT="[Text]"/>
      <dgm:spPr/>
      <dgm:t>
        <a:bodyPr/>
        <a:lstStyle/>
        <a:p>
          <a:r>
            <a:rPr lang="en-IN" dirty="0" smtClean="0"/>
            <a:t>Municipal Corporation</a:t>
          </a:r>
        </a:p>
        <a:p>
          <a:r>
            <a:rPr lang="en-IN" dirty="0" smtClean="0"/>
            <a:t>Municipality</a:t>
          </a:r>
        </a:p>
        <a:p>
          <a:r>
            <a:rPr lang="en-IN" dirty="0" smtClean="0"/>
            <a:t>Nagar </a:t>
          </a:r>
          <a:r>
            <a:rPr lang="en-IN" dirty="0" err="1" smtClean="0"/>
            <a:t>Palika</a:t>
          </a:r>
          <a:endParaRPr lang="en-US" dirty="0"/>
        </a:p>
      </dgm:t>
    </dgm:pt>
    <dgm:pt modelId="{7DD5D76E-A8A0-4A81-9EFA-58309251C503}" type="parTrans" cxnId="{23CABD38-F4D5-48F6-A181-2F916AFDCD28}">
      <dgm:prSet/>
      <dgm:spPr/>
      <dgm:t>
        <a:bodyPr/>
        <a:lstStyle/>
        <a:p>
          <a:endParaRPr lang="en-US"/>
        </a:p>
      </dgm:t>
    </dgm:pt>
    <dgm:pt modelId="{97BBB46C-CA56-4D8B-955F-7D1F4E02D13E}" type="sibTrans" cxnId="{23CABD38-F4D5-48F6-A181-2F916AFDCD28}">
      <dgm:prSet/>
      <dgm:spPr/>
      <dgm:t>
        <a:bodyPr/>
        <a:lstStyle/>
        <a:p>
          <a:endParaRPr lang="en-US"/>
        </a:p>
      </dgm:t>
    </dgm:pt>
    <dgm:pt modelId="{EC71715B-40E9-40E6-81D1-B8EB7BEC21A9}">
      <dgm:prSet phldrT="[Text]"/>
      <dgm:spPr/>
      <dgm:t>
        <a:bodyPr/>
        <a:lstStyle/>
        <a:p>
          <a:r>
            <a:rPr lang="en-IN" dirty="0" err="1" smtClean="0"/>
            <a:t>Zilla</a:t>
          </a:r>
          <a:r>
            <a:rPr lang="en-IN" dirty="0" smtClean="0"/>
            <a:t> </a:t>
          </a:r>
          <a:r>
            <a:rPr lang="en-IN" dirty="0" err="1" smtClean="0"/>
            <a:t>Parishad</a:t>
          </a:r>
          <a:endParaRPr lang="en-IN" dirty="0" smtClean="0"/>
        </a:p>
        <a:p>
          <a:r>
            <a:rPr lang="en-IN" dirty="0" smtClean="0"/>
            <a:t>Block </a:t>
          </a:r>
          <a:r>
            <a:rPr lang="en-IN" dirty="0" err="1" smtClean="0"/>
            <a:t>Samiti</a:t>
          </a:r>
          <a:endParaRPr lang="en-IN" dirty="0" smtClean="0"/>
        </a:p>
        <a:p>
          <a:r>
            <a:rPr lang="en-IN" dirty="0" smtClean="0"/>
            <a:t>Gram </a:t>
          </a:r>
          <a:r>
            <a:rPr lang="en-IN" dirty="0" err="1" smtClean="0"/>
            <a:t>Panchayat</a:t>
          </a:r>
          <a:endParaRPr lang="en-US" dirty="0"/>
        </a:p>
      </dgm:t>
    </dgm:pt>
    <dgm:pt modelId="{200ECCB9-AD7F-40B1-83C1-6B34BBF42923}" type="sibTrans" cxnId="{1D3235FF-CECA-41E9-96CB-7BCCC00AFC96}">
      <dgm:prSet/>
      <dgm:spPr/>
      <dgm:t>
        <a:bodyPr/>
        <a:lstStyle/>
        <a:p>
          <a:endParaRPr lang="en-US"/>
        </a:p>
      </dgm:t>
    </dgm:pt>
    <dgm:pt modelId="{3AC9F0CB-C17A-4D84-81CB-CDBC37DCA8A1}" type="parTrans" cxnId="{1D3235FF-CECA-41E9-96CB-7BCCC00AFC96}">
      <dgm:prSet/>
      <dgm:spPr/>
      <dgm:t>
        <a:bodyPr/>
        <a:lstStyle/>
        <a:p>
          <a:endParaRPr lang="en-US"/>
        </a:p>
      </dgm:t>
    </dgm:pt>
    <dgm:pt modelId="{E1E4C68E-7A4C-4B2C-A6F2-DDDF5401264D}" type="pres">
      <dgm:prSet presAssocID="{20FD2542-2D90-4427-8A26-FACE935EDC5B}" presName="hierChild1" presStyleCnt="0">
        <dgm:presLayoutVars>
          <dgm:chPref val="1"/>
          <dgm:dir/>
          <dgm:animOne val="branch"/>
          <dgm:animLvl val="lvl"/>
          <dgm:resizeHandles/>
        </dgm:presLayoutVars>
      </dgm:prSet>
      <dgm:spPr/>
      <dgm:t>
        <a:bodyPr/>
        <a:lstStyle/>
        <a:p>
          <a:endParaRPr lang="en-US"/>
        </a:p>
      </dgm:t>
    </dgm:pt>
    <dgm:pt modelId="{01654384-A51A-4936-8F79-9A8D4073D481}" type="pres">
      <dgm:prSet presAssocID="{92C971DD-1E8B-4DB0-85E5-E1786826316F}" presName="hierRoot1" presStyleCnt="0"/>
      <dgm:spPr/>
    </dgm:pt>
    <dgm:pt modelId="{90B1201B-DEA1-4E52-859E-46616B18FA38}" type="pres">
      <dgm:prSet presAssocID="{92C971DD-1E8B-4DB0-85E5-E1786826316F}" presName="composite" presStyleCnt="0"/>
      <dgm:spPr/>
    </dgm:pt>
    <dgm:pt modelId="{75CB94F9-3BDB-48EA-806A-72A968E217DB}" type="pres">
      <dgm:prSet presAssocID="{92C971DD-1E8B-4DB0-85E5-E1786826316F}" presName="background" presStyleLbl="node0" presStyleIdx="0" presStyleCnt="1"/>
      <dgm:spPr/>
    </dgm:pt>
    <dgm:pt modelId="{0F2E0879-53E9-4E6F-8615-B690053AA121}" type="pres">
      <dgm:prSet presAssocID="{92C971DD-1E8B-4DB0-85E5-E1786826316F}" presName="text" presStyleLbl="fgAcc0" presStyleIdx="0" presStyleCnt="1" custScaleX="76278" custScaleY="48562">
        <dgm:presLayoutVars>
          <dgm:chPref val="3"/>
        </dgm:presLayoutVars>
      </dgm:prSet>
      <dgm:spPr/>
      <dgm:t>
        <a:bodyPr/>
        <a:lstStyle/>
        <a:p>
          <a:endParaRPr lang="en-US"/>
        </a:p>
      </dgm:t>
    </dgm:pt>
    <dgm:pt modelId="{77A8F01E-250E-4641-A314-530DBA9BA3B7}" type="pres">
      <dgm:prSet presAssocID="{92C971DD-1E8B-4DB0-85E5-E1786826316F}" presName="hierChild2" presStyleCnt="0"/>
      <dgm:spPr/>
    </dgm:pt>
    <dgm:pt modelId="{93CCEE5C-B9D2-4702-96F7-2C9BDFCC3DEE}" type="pres">
      <dgm:prSet presAssocID="{152D5526-CB7A-4DF7-BC1F-711F22E5D751}" presName="Name10" presStyleLbl="parChTrans1D2" presStyleIdx="0" presStyleCnt="2"/>
      <dgm:spPr/>
      <dgm:t>
        <a:bodyPr/>
        <a:lstStyle/>
        <a:p>
          <a:endParaRPr lang="en-US"/>
        </a:p>
      </dgm:t>
    </dgm:pt>
    <dgm:pt modelId="{B22463AE-C0B7-47EE-B2FD-224CABAD2B7E}" type="pres">
      <dgm:prSet presAssocID="{3870AA42-31FE-469D-87C9-42C2939AB646}" presName="hierRoot2" presStyleCnt="0"/>
      <dgm:spPr/>
    </dgm:pt>
    <dgm:pt modelId="{F02C255D-A93B-4FD9-AEB4-1F57470DEC86}" type="pres">
      <dgm:prSet presAssocID="{3870AA42-31FE-469D-87C9-42C2939AB646}" presName="composite2" presStyleCnt="0"/>
      <dgm:spPr/>
    </dgm:pt>
    <dgm:pt modelId="{3EE41BFA-9B6C-4726-BC55-FD5820479CB7}" type="pres">
      <dgm:prSet presAssocID="{3870AA42-31FE-469D-87C9-42C2939AB646}" presName="background2" presStyleLbl="node2" presStyleIdx="0" presStyleCnt="2"/>
      <dgm:spPr/>
    </dgm:pt>
    <dgm:pt modelId="{5F27A0B7-941B-4ED2-8D16-EC77DFC9B767}" type="pres">
      <dgm:prSet presAssocID="{3870AA42-31FE-469D-87C9-42C2939AB646}" presName="text2" presStyleLbl="fgAcc2" presStyleIdx="0" presStyleCnt="2" custScaleX="59844" custScaleY="26881">
        <dgm:presLayoutVars>
          <dgm:chPref val="3"/>
        </dgm:presLayoutVars>
      </dgm:prSet>
      <dgm:spPr/>
      <dgm:t>
        <a:bodyPr/>
        <a:lstStyle/>
        <a:p>
          <a:endParaRPr lang="en-US"/>
        </a:p>
      </dgm:t>
    </dgm:pt>
    <dgm:pt modelId="{6F7FFFA2-2FFC-4C36-AB00-1CC8FFE1582E}" type="pres">
      <dgm:prSet presAssocID="{3870AA42-31FE-469D-87C9-42C2939AB646}" presName="hierChild3" presStyleCnt="0"/>
      <dgm:spPr/>
    </dgm:pt>
    <dgm:pt modelId="{BD859B88-E2FD-4FA2-A8D5-4F6116957741}" type="pres">
      <dgm:prSet presAssocID="{3AC9F0CB-C17A-4D84-81CB-CDBC37DCA8A1}" presName="Name17" presStyleLbl="parChTrans1D3" presStyleIdx="0" presStyleCnt="2"/>
      <dgm:spPr/>
      <dgm:t>
        <a:bodyPr/>
        <a:lstStyle/>
        <a:p>
          <a:endParaRPr lang="en-US"/>
        </a:p>
      </dgm:t>
    </dgm:pt>
    <dgm:pt modelId="{DAF3980B-52E8-4550-B066-DFCE6A9EF0F2}" type="pres">
      <dgm:prSet presAssocID="{EC71715B-40E9-40E6-81D1-B8EB7BEC21A9}" presName="hierRoot3" presStyleCnt="0"/>
      <dgm:spPr/>
    </dgm:pt>
    <dgm:pt modelId="{9FAB3BED-D151-4616-98D9-BFF462CDB3DF}" type="pres">
      <dgm:prSet presAssocID="{EC71715B-40E9-40E6-81D1-B8EB7BEC21A9}" presName="composite3" presStyleCnt="0"/>
      <dgm:spPr/>
    </dgm:pt>
    <dgm:pt modelId="{32DB1096-7144-41C3-9637-4E3EEFBA554F}" type="pres">
      <dgm:prSet presAssocID="{EC71715B-40E9-40E6-81D1-B8EB7BEC21A9}" presName="background3" presStyleLbl="node3" presStyleIdx="0" presStyleCnt="2"/>
      <dgm:spPr/>
    </dgm:pt>
    <dgm:pt modelId="{BEC9C852-6524-4B1D-B929-B6E48E360C67}" type="pres">
      <dgm:prSet presAssocID="{EC71715B-40E9-40E6-81D1-B8EB7BEC21A9}" presName="text3" presStyleLbl="fgAcc3" presStyleIdx="0" presStyleCnt="2" custScaleX="69190" custScaleY="54919">
        <dgm:presLayoutVars>
          <dgm:chPref val="3"/>
        </dgm:presLayoutVars>
      </dgm:prSet>
      <dgm:spPr/>
      <dgm:t>
        <a:bodyPr/>
        <a:lstStyle/>
        <a:p>
          <a:endParaRPr lang="en-US"/>
        </a:p>
      </dgm:t>
    </dgm:pt>
    <dgm:pt modelId="{1F9BF62F-F751-4EC6-BEB0-7F744BA0BE08}" type="pres">
      <dgm:prSet presAssocID="{EC71715B-40E9-40E6-81D1-B8EB7BEC21A9}" presName="hierChild4" presStyleCnt="0"/>
      <dgm:spPr/>
    </dgm:pt>
    <dgm:pt modelId="{FB27721B-BC01-47B0-9D26-A3EF301BA112}" type="pres">
      <dgm:prSet presAssocID="{67FE6B1F-A86D-4876-AD53-6B5A1608CAF7}" presName="Name10" presStyleLbl="parChTrans1D2" presStyleIdx="1" presStyleCnt="2"/>
      <dgm:spPr/>
      <dgm:t>
        <a:bodyPr/>
        <a:lstStyle/>
        <a:p>
          <a:endParaRPr lang="en-US"/>
        </a:p>
      </dgm:t>
    </dgm:pt>
    <dgm:pt modelId="{DA28A2D2-C0CB-4E1D-A586-98083B5B20C3}" type="pres">
      <dgm:prSet presAssocID="{BDED29B7-3CE4-4C85-A44F-231B07B47F15}" presName="hierRoot2" presStyleCnt="0"/>
      <dgm:spPr/>
    </dgm:pt>
    <dgm:pt modelId="{759A145E-0DE3-43C2-B679-90D400B0E80A}" type="pres">
      <dgm:prSet presAssocID="{BDED29B7-3CE4-4C85-A44F-231B07B47F15}" presName="composite2" presStyleCnt="0"/>
      <dgm:spPr/>
    </dgm:pt>
    <dgm:pt modelId="{DCFFB311-780C-4F7A-BBFA-D371C471AC66}" type="pres">
      <dgm:prSet presAssocID="{BDED29B7-3CE4-4C85-A44F-231B07B47F15}" presName="background2" presStyleLbl="node2" presStyleIdx="1" presStyleCnt="2"/>
      <dgm:spPr/>
    </dgm:pt>
    <dgm:pt modelId="{EE825C03-243C-42AF-974E-AFD55AC74A3E}" type="pres">
      <dgm:prSet presAssocID="{BDED29B7-3CE4-4C85-A44F-231B07B47F15}" presName="text2" presStyleLbl="fgAcc2" presStyleIdx="1" presStyleCnt="2" custScaleX="56470" custScaleY="24794">
        <dgm:presLayoutVars>
          <dgm:chPref val="3"/>
        </dgm:presLayoutVars>
      </dgm:prSet>
      <dgm:spPr/>
      <dgm:t>
        <a:bodyPr/>
        <a:lstStyle/>
        <a:p>
          <a:endParaRPr lang="en-US"/>
        </a:p>
      </dgm:t>
    </dgm:pt>
    <dgm:pt modelId="{380A1351-E08C-481D-8AB7-E0B37CED3A67}" type="pres">
      <dgm:prSet presAssocID="{BDED29B7-3CE4-4C85-A44F-231B07B47F15}" presName="hierChild3" presStyleCnt="0"/>
      <dgm:spPr/>
    </dgm:pt>
    <dgm:pt modelId="{99F5F0FF-A351-4271-8995-CF3E96DF1FC0}" type="pres">
      <dgm:prSet presAssocID="{7DD5D76E-A8A0-4A81-9EFA-58309251C503}" presName="Name17" presStyleLbl="parChTrans1D3" presStyleIdx="1" presStyleCnt="2"/>
      <dgm:spPr/>
      <dgm:t>
        <a:bodyPr/>
        <a:lstStyle/>
        <a:p>
          <a:endParaRPr lang="en-US"/>
        </a:p>
      </dgm:t>
    </dgm:pt>
    <dgm:pt modelId="{3BAFCA62-0270-4761-836D-55F283BD741C}" type="pres">
      <dgm:prSet presAssocID="{2FD531CD-1495-446E-B0C4-D93F20A548F3}" presName="hierRoot3" presStyleCnt="0"/>
      <dgm:spPr/>
    </dgm:pt>
    <dgm:pt modelId="{8D268F72-D9FD-4F3C-A3D4-03040B34AD77}" type="pres">
      <dgm:prSet presAssocID="{2FD531CD-1495-446E-B0C4-D93F20A548F3}" presName="composite3" presStyleCnt="0"/>
      <dgm:spPr/>
    </dgm:pt>
    <dgm:pt modelId="{A39C5F95-E367-425C-8DE0-08F864F245ED}" type="pres">
      <dgm:prSet presAssocID="{2FD531CD-1495-446E-B0C4-D93F20A548F3}" presName="background3" presStyleLbl="node3" presStyleIdx="1" presStyleCnt="2"/>
      <dgm:spPr/>
    </dgm:pt>
    <dgm:pt modelId="{D66D838C-79EA-4A96-B9E9-F470E6F615E2}" type="pres">
      <dgm:prSet presAssocID="{2FD531CD-1495-446E-B0C4-D93F20A548F3}" presName="text3" presStyleLbl="fgAcc3" presStyleIdx="1" presStyleCnt="2" custScaleX="73061" custScaleY="55729">
        <dgm:presLayoutVars>
          <dgm:chPref val="3"/>
        </dgm:presLayoutVars>
      </dgm:prSet>
      <dgm:spPr/>
      <dgm:t>
        <a:bodyPr/>
        <a:lstStyle/>
        <a:p>
          <a:endParaRPr lang="en-US"/>
        </a:p>
      </dgm:t>
    </dgm:pt>
    <dgm:pt modelId="{35B88F71-158D-4369-B52F-BA3B62DD12D2}" type="pres">
      <dgm:prSet presAssocID="{2FD531CD-1495-446E-B0C4-D93F20A548F3}" presName="hierChild4" presStyleCnt="0"/>
      <dgm:spPr/>
    </dgm:pt>
  </dgm:ptLst>
  <dgm:cxnLst>
    <dgm:cxn modelId="{26108DFA-1098-4617-B862-0C409733ECDE}" type="presOf" srcId="{7DD5D76E-A8A0-4A81-9EFA-58309251C503}" destId="{99F5F0FF-A351-4271-8995-CF3E96DF1FC0}" srcOrd="0" destOrd="0" presId="urn:microsoft.com/office/officeart/2005/8/layout/hierarchy1"/>
    <dgm:cxn modelId="{03872894-D4D9-4D3D-8660-28351FC606B6}" type="presOf" srcId="{3AC9F0CB-C17A-4D84-81CB-CDBC37DCA8A1}" destId="{BD859B88-E2FD-4FA2-A8D5-4F6116957741}" srcOrd="0" destOrd="0" presId="urn:microsoft.com/office/officeart/2005/8/layout/hierarchy1"/>
    <dgm:cxn modelId="{5CE72111-F6D9-4325-ABBF-841559BB4061}" type="presOf" srcId="{152D5526-CB7A-4DF7-BC1F-711F22E5D751}" destId="{93CCEE5C-B9D2-4702-96F7-2C9BDFCC3DEE}" srcOrd="0" destOrd="0" presId="urn:microsoft.com/office/officeart/2005/8/layout/hierarchy1"/>
    <dgm:cxn modelId="{CF162FFF-0D1D-4E6A-9A70-880F8768B812}" type="presOf" srcId="{20FD2542-2D90-4427-8A26-FACE935EDC5B}" destId="{E1E4C68E-7A4C-4B2C-A6F2-DDDF5401264D}" srcOrd="0" destOrd="0" presId="urn:microsoft.com/office/officeart/2005/8/layout/hierarchy1"/>
    <dgm:cxn modelId="{23CABD38-F4D5-48F6-A181-2F916AFDCD28}" srcId="{BDED29B7-3CE4-4C85-A44F-231B07B47F15}" destId="{2FD531CD-1495-446E-B0C4-D93F20A548F3}" srcOrd="0" destOrd="0" parTransId="{7DD5D76E-A8A0-4A81-9EFA-58309251C503}" sibTransId="{97BBB46C-CA56-4D8B-955F-7D1F4E02D13E}"/>
    <dgm:cxn modelId="{C32D044B-6FC6-4880-B231-9DEE1E3B570B}" type="presOf" srcId="{92C971DD-1E8B-4DB0-85E5-E1786826316F}" destId="{0F2E0879-53E9-4E6F-8615-B690053AA121}" srcOrd="0" destOrd="0" presId="urn:microsoft.com/office/officeart/2005/8/layout/hierarchy1"/>
    <dgm:cxn modelId="{1D3235FF-CECA-41E9-96CB-7BCCC00AFC96}" srcId="{3870AA42-31FE-469D-87C9-42C2939AB646}" destId="{EC71715B-40E9-40E6-81D1-B8EB7BEC21A9}" srcOrd="0" destOrd="0" parTransId="{3AC9F0CB-C17A-4D84-81CB-CDBC37DCA8A1}" sibTransId="{200ECCB9-AD7F-40B1-83C1-6B34BBF42923}"/>
    <dgm:cxn modelId="{C4F3C3A0-1580-4D80-BD94-B2F91DE26346}" srcId="{92C971DD-1E8B-4DB0-85E5-E1786826316F}" destId="{BDED29B7-3CE4-4C85-A44F-231B07B47F15}" srcOrd="1" destOrd="0" parTransId="{67FE6B1F-A86D-4876-AD53-6B5A1608CAF7}" sibTransId="{A185AAF4-5602-4C05-8CCE-89B9AAA259D5}"/>
    <dgm:cxn modelId="{72F3CAB1-8433-4410-8F16-328ED911FABB}" type="presOf" srcId="{3870AA42-31FE-469D-87C9-42C2939AB646}" destId="{5F27A0B7-941B-4ED2-8D16-EC77DFC9B767}" srcOrd="0" destOrd="0" presId="urn:microsoft.com/office/officeart/2005/8/layout/hierarchy1"/>
    <dgm:cxn modelId="{C76A2CB0-97BD-49B9-89AA-68D3503ED01D}" srcId="{92C971DD-1E8B-4DB0-85E5-E1786826316F}" destId="{3870AA42-31FE-469D-87C9-42C2939AB646}" srcOrd="0" destOrd="0" parTransId="{152D5526-CB7A-4DF7-BC1F-711F22E5D751}" sibTransId="{D09809F8-A4DD-43BE-84D2-94BC7F0032CB}"/>
    <dgm:cxn modelId="{67235ADC-46EB-45A1-BC62-609187A5943C}" srcId="{20FD2542-2D90-4427-8A26-FACE935EDC5B}" destId="{92C971DD-1E8B-4DB0-85E5-E1786826316F}" srcOrd="0" destOrd="0" parTransId="{B93429C2-4041-404B-BE19-B4EB92E45300}" sibTransId="{8AD20951-9637-4E24-B3A8-B9F1253BEED8}"/>
    <dgm:cxn modelId="{EFE0DAC6-B152-44E4-8C0D-BB2710AF9A10}" type="presOf" srcId="{2FD531CD-1495-446E-B0C4-D93F20A548F3}" destId="{D66D838C-79EA-4A96-B9E9-F470E6F615E2}" srcOrd="0" destOrd="0" presId="urn:microsoft.com/office/officeart/2005/8/layout/hierarchy1"/>
    <dgm:cxn modelId="{1AA305CF-EB52-489A-80A3-08FA95553F09}" type="presOf" srcId="{67FE6B1F-A86D-4876-AD53-6B5A1608CAF7}" destId="{FB27721B-BC01-47B0-9D26-A3EF301BA112}" srcOrd="0" destOrd="0" presId="urn:microsoft.com/office/officeart/2005/8/layout/hierarchy1"/>
    <dgm:cxn modelId="{900D6F1F-DEC9-466C-8692-9D7D0461F5C0}" type="presOf" srcId="{BDED29B7-3CE4-4C85-A44F-231B07B47F15}" destId="{EE825C03-243C-42AF-974E-AFD55AC74A3E}" srcOrd="0" destOrd="0" presId="urn:microsoft.com/office/officeart/2005/8/layout/hierarchy1"/>
    <dgm:cxn modelId="{D6557A0A-94A9-41AE-A039-EEC6A831052A}" type="presOf" srcId="{EC71715B-40E9-40E6-81D1-B8EB7BEC21A9}" destId="{BEC9C852-6524-4B1D-B929-B6E48E360C67}" srcOrd="0" destOrd="0" presId="urn:microsoft.com/office/officeart/2005/8/layout/hierarchy1"/>
    <dgm:cxn modelId="{8DF80136-1AE0-43BC-9A35-80B5E8ACB00D}" type="presParOf" srcId="{E1E4C68E-7A4C-4B2C-A6F2-DDDF5401264D}" destId="{01654384-A51A-4936-8F79-9A8D4073D481}" srcOrd="0" destOrd="0" presId="urn:microsoft.com/office/officeart/2005/8/layout/hierarchy1"/>
    <dgm:cxn modelId="{D8989A64-2133-4C88-BD62-B1C0FDC82FF5}" type="presParOf" srcId="{01654384-A51A-4936-8F79-9A8D4073D481}" destId="{90B1201B-DEA1-4E52-859E-46616B18FA38}" srcOrd="0" destOrd="0" presId="urn:microsoft.com/office/officeart/2005/8/layout/hierarchy1"/>
    <dgm:cxn modelId="{6DC732EF-AD1A-4618-BB28-6365D4A65076}" type="presParOf" srcId="{90B1201B-DEA1-4E52-859E-46616B18FA38}" destId="{75CB94F9-3BDB-48EA-806A-72A968E217DB}" srcOrd="0" destOrd="0" presId="urn:microsoft.com/office/officeart/2005/8/layout/hierarchy1"/>
    <dgm:cxn modelId="{0C392E8C-8EEB-4DE8-BBDA-551A39660772}" type="presParOf" srcId="{90B1201B-DEA1-4E52-859E-46616B18FA38}" destId="{0F2E0879-53E9-4E6F-8615-B690053AA121}" srcOrd="1" destOrd="0" presId="urn:microsoft.com/office/officeart/2005/8/layout/hierarchy1"/>
    <dgm:cxn modelId="{64D2240E-5878-44FD-A553-D9CF8710D977}" type="presParOf" srcId="{01654384-A51A-4936-8F79-9A8D4073D481}" destId="{77A8F01E-250E-4641-A314-530DBA9BA3B7}" srcOrd="1" destOrd="0" presId="urn:microsoft.com/office/officeart/2005/8/layout/hierarchy1"/>
    <dgm:cxn modelId="{96F9CC60-7365-4B28-BA24-0E77F87F3105}" type="presParOf" srcId="{77A8F01E-250E-4641-A314-530DBA9BA3B7}" destId="{93CCEE5C-B9D2-4702-96F7-2C9BDFCC3DEE}" srcOrd="0" destOrd="0" presId="urn:microsoft.com/office/officeart/2005/8/layout/hierarchy1"/>
    <dgm:cxn modelId="{4B207055-0E4D-427E-BE52-6BDE28329E47}" type="presParOf" srcId="{77A8F01E-250E-4641-A314-530DBA9BA3B7}" destId="{B22463AE-C0B7-47EE-B2FD-224CABAD2B7E}" srcOrd="1" destOrd="0" presId="urn:microsoft.com/office/officeart/2005/8/layout/hierarchy1"/>
    <dgm:cxn modelId="{D38772F6-E61A-4BCA-B447-BCFDAA204CE6}" type="presParOf" srcId="{B22463AE-C0B7-47EE-B2FD-224CABAD2B7E}" destId="{F02C255D-A93B-4FD9-AEB4-1F57470DEC86}" srcOrd="0" destOrd="0" presId="urn:microsoft.com/office/officeart/2005/8/layout/hierarchy1"/>
    <dgm:cxn modelId="{8310670B-0ED9-4FEC-9802-D8D8A08FA7F3}" type="presParOf" srcId="{F02C255D-A93B-4FD9-AEB4-1F57470DEC86}" destId="{3EE41BFA-9B6C-4726-BC55-FD5820479CB7}" srcOrd="0" destOrd="0" presId="urn:microsoft.com/office/officeart/2005/8/layout/hierarchy1"/>
    <dgm:cxn modelId="{58C99A19-1E78-4103-9256-97BB8D08A790}" type="presParOf" srcId="{F02C255D-A93B-4FD9-AEB4-1F57470DEC86}" destId="{5F27A0B7-941B-4ED2-8D16-EC77DFC9B767}" srcOrd="1" destOrd="0" presId="urn:microsoft.com/office/officeart/2005/8/layout/hierarchy1"/>
    <dgm:cxn modelId="{8839B6CE-F6A4-4D05-ACA6-BD1EA9823214}" type="presParOf" srcId="{B22463AE-C0B7-47EE-B2FD-224CABAD2B7E}" destId="{6F7FFFA2-2FFC-4C36-AB00-1CC8FFE1582E}" srcOrd="1" destOrd="0" presId="urn:microsoft.com/office/officeart/2005/8/layout/hierarchy1"/>
    <dgm:cxn modelId="{73E4E6BE-E81E-4019-88C5-140AD94B1C36}" type="presParOf" srcId="{6F7FFFA2-2FFC-4C36-AB00-1CC8FFE1582E}" destId="{BD859B88-E2FD-4FA2-A8D5-4F6116957741}" srcOrd="0" destOrd="0" presId="urn:microsoft.com/office/officeart/2005/8/layout/hierarchy1"/>
    <dgm:cxn modelId="{7D31EE5A-2E64-4FBE-B9A5-2C3C1C5EF688}" type="presParOf" srcId="{6F7FFFA2-2FFC-4C36-AB00-1CC8FFE1582E}" destId="{DAF3980B-52E8-4550-B066-DFCE6A9EF0F2}" srcOrd="1" destOrd="0" presId="urn:microsoft.com/office/officeart/2005/8/layout/hierarchy1"/>
    <dgm:cxn modelId="{4381D0FF-66B7-433B-B190-8CC44ED5BD87}" type="presParOf" srcId="{DAF3980B-52E8-4550-B066-DFCE6A9EF0F2}" destId="{9FAB3BED-D151-4616-98D9-BFF462CDB3DF}" srcOrd="0" destOrd="0" presId="urn:microsoft.com/office/officeart/2005/8/layout/hierarchy1"/>
    <dgm:cxn modelId="{290BCCA0-F0A6-45CA-AACF-E182661977CD}" type="presParOf" srcId="{9FAB3BED-D151-4616-98D9-BFF462CDB3DF}" destId="{32DB1096-7144-41C3-9637-4E3EEFBA554F}" srcOrd="0" destOrd="0" presId="urn:microsoft.com/office/officeart/2005/8/layout/hierarchy1"/>
    <dgm:cxn modelId="{62D3BDB1-1325-4178-849A-DB387920628E}" type="presParOf" srcId="{9FAB3BED-D151-4616-98D9-BFF462CDB3DF}" destId="{BEC9C852-6524-4B1D-B929-B6E48E360C67}" srcOrd="1" destOrd="0" presId="urn:microsoft.com/office/officeart/2005/8/layout/hierarchy1"/>
    <dgm:cxn modelId="{11236353-3793-42FA-BEF0-CB8790237F95}" type="presParOf" srcId="{DAF3980B-52E8-4550-B066-DFCE6A9EF0F2}" destId="{1F9BF62F-F751-4EC6-BEB0-7F744BA0BE08}" srcOrd="1" destOrd="0" presId="urn:microsoft.com/office/officeart/2005/8/layout/hierarchy1"/>
    <dgm:cxn modelId="{3FFDEC8E-C993-4154-9470-9BC5669A795F}" type="presParOf" srcId="{77A8F01E-250E-4641-A314-530DBA9BA3B7}" destId="{FB27721B-BC01-47B0-9D26-A3EF301BA112}" srcOrd="2" destOrd="0" presId="urn:microsoft.com/office/officeart/2005/8/layout/hierarchy1"/>
    <dgm:cxn modelId="{5188EA68-BDD3-4880-BCD9-75A1F2975492}" type="presParOf" srcId="{77A8F01E-250E-4641-A314-530DBA9BA3B7}" destId="{DA28A2D2-C0CB-4E1D-A586-98083B5B20C3}" srcOrd="3" destOrd="0" presId="urn:microsoft.com/office/officeart/2005/8/layout/hierarchy1"/>
    <dgm:cxn modelId="{B14F80E8-0BEF-4430-AAB4-9D65B41635B2}" type="presParOf" srcId="{DA28A2D2-C0CB-4E1D-A586-98083B5B20C3}" destId="{759A145E-0DE3-43C2-B679-90D400B0E80A}" srcOrd="0" destOrd="0" presId="urn:microsoft.com/office/officeart/2005/8/layout/hierarchy1"/>
    <dgm:cxn modelId="{C8CA53FA-D61A-4FB5-9895-209FFF98F890}" type="presParOf" srcId="{759A145E-0DE3-43C2-B679-90D400B0E80A}" destId="{DCFFB311-780C-4F7A-BBFA-D371C471AC66}" srcOrd="0" destOrd="0" presId="urn:microsoft.com/office/officeart/2005/8/layout/hierarchy1"/>
    <dgm:cxn modelId="{A5F63F27-EEAE-47F8-AE41-1706E9B330C0}" type="presParOf" srcId="{759A145E-0DE3-43C2-B679-90D400B0E80A}" destId="{EE825C03-243C-42AF-974E-AFD55AC74A3E}" srcOrd="1" destOrd="0" presId="urn:microsoft.com/office/officeart/2005/8/layout/hierarchy1"/>
    <dgm:cxn modelId="{94EBD705-27D8-4A57-94DC-0D8B97FA9C13}" type="presParOf" srcId="{DA28A2D2-C0CB-4E1D-A586-98083B5B20C3}" destId="{380A1351-E08C-481D-8AB7-E0B37CED3A67}" srcOrd="1" destOrd="0" presId="urn:microsoft.com/office/officeart/2005/8/layout/hierarchy1"/>
    <dgm:cxn modelId="{B8F24F6F-7529-4A31-A927-28764483C805}" type="presParOf" srcId="{380A1351-E08C-481D-8AB7-E0B37CED3A67}" destId="{99F5F0FF-A351-4271-8995-CF3E96DF1FC0}" srcOrd="0" destOrd="0" presId="urn:microsoft.com/office/officeart/2005/8/layout/hierarchy1"/>
    <dgm:cxn modelId="{EB299808-5A5E-4364-AA34-E1075D7170A6}" type="presParOf" srcId="{380A1351-E08C-481D-8AB7-E0B37CED3A67}" destId="{3BAFCA62-0270-4761-836D-55F283BD741C}" srcOrd="1" destOrd="0" presId="urn:microsoft.com/office/officeart/2005/8/layout/hierarchy1"/>
    <dgm:cxn modelId="{9928CE8D-9606-49BE-AFD1-446B28307070}" type="presParOf" srcId="{3BAFCA62-0270-4761-836D-55F283BD741C}" destId="{8D268F72-D9FD-4F3C-A3D4-03040B34AD77}" srcOrd="0" destOrd="0" presId="urn:microsoft.com/office/officeart/2005/8/layout/hierarchy1"/>
    <dgm:cxn modelId="{F35803E2-6A92-47BE-8A73-3834A76B8325}" type="presParOf" srcId="{8D268F72-D9FD-4F3C-A3D4-03040B34AD77}" destId="{A39C5F95-E367-425C-8DE0-08F864F245ED}" srcOrd="0" destOrd="0" presId="urn:microsoft.com/office/officeart/2005/8/layout/hierarchy1"/>
    <dgm:cxn modelId="{A2BBA0C2-CD96-469A-81F8-91B7AF3FD713}" type="presParOf" srcId="{8D268F72-D9FD-4F3C-A3D4-03040B34AD77}" destId="{D66D838C-79EA-4A96-B9E9-F470E6F615E2}" srcOrd="1" destOrd="0" presId="urn:microsoft.com/office/officeart/2005/8/layout/hierarchy1"/>
    <dgm:cxn modelId="{1137F87E-7878-47B6-9D7B-5D79D7D19CAB}" type="presParOf" srcId="{3BAFCA62-0270-4761-836D-55F283BD741C}" destId="{35B88F71-158D-4369-B52F-BA3B62DD12D2}" srcOrd="1" destOrd="0" presId="urn:microsoft.com/office/officeart/2005/8/layout/hierarchy1"/>
  </dgm:cxnLst>
  <dgm:bg/>
  <dgm:whole/>
</dgm:dataModel>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xmlns="" val="384330158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xmlns="" val="3359235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5" name="Google Shape;75;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xmlns="" val="63040998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xmlns="" val="384330158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xmlns="" val="3359235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xmlns="" val="3359235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xmlns="" val="3359235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5" name="Google Shape;75;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xmlns="" val="63040998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xmlns="" val="63040998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xmlns="" val="63040998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5" name="Google Shape;75;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xmlns="" val="63040998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xmlns="" val="63040998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xmlns="" val="63040998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5" name="Google Shape;75;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xmlns="" val="1255376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xmlns="" val="655746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xmlns="" val="19850057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xmlns="" val="4852326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5" name="Google Shape;75;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xmlns="" val="6304099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3"/>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6" name="Google Shape;16;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9" name="Google Shape;19;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image" Target="../media/image8.jpeg"/><Relationship Id="rId4" Type="http://schemas.openxmlformats.org/officeDocument/2006/relationships/image" Target="../media/image7.jpe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2.xml"/><Relationship Id="rId5" Type="http://schemas.openxmlformats.org/officeDocument/2006/relationships/image" Target="../media/image10.jpeg"/><Relationship Id="rId4" Type="http://schemas.openxmlformats.org/officeDocument/2006/relationships/image" Target="../media/image9.jpeg"/></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11.jpe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2.xml"/><Relationship Id="rId5" Type="http://schemas.openxmlformats.org/officeDocument/2006/relationships/image" Target="../media/image13.jpeg"/><Relationship Id="rId4" Type="http://schemas.openxmlformats.org/officeDocument/2006/relationships/image" Target="../media/image12.jpeg"/></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2.xml"/><Relationship Id="rId5" Type="http://schemas.openxmlformats.org/officeDocument/2006/relationships/image" Target="../media/image15.jpeg"/><Relationship Id="rId4" Type="http://schemas.openxmlformats.org/officeDocument/2006/relationships/image" Target="../media/image14.jpeg"/></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2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16.jpeg"/></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2.xml"/><Relationship Id="rId1" Type="http://schemas.openxmlformats.org/officeDocument/2006/relationships/slideLayout" Target="../slideLayouts/slideLayout2.xml"/><Relationship Id="rId5" Type="http://schemas.openxmlformats.org/officeDocument/2006/relationships/image" Target="../media/image18.jpeg"/><Relationship Id="rId4" Type="http://schemas.openxmlformats.org/officeDocument/2006/relationships/image" Target="../media/image17.jpeg"/></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19.jpeg"/></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6.xml"/><Relationship Id="rId1" Type="http://schemas.openxmlformats.org/officeDocument/2006/relationships/slideLayout" Target="../slideLayouts/slideLayout2.xml"/><Relationship Id="rId5" Type="http://schemas.openxmlformats.org/officeDocument/2006/relationships/image" Target="../media/image21.jpeg"/><Relationship Id="rId4" Type="http://schemas.openxmlformats.org/officeDocument/2006/relationships/image" Target="../media/image20.jpeg"/></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8.xml"/><Relationship Id="rId1" Type="http://schemas.openxmlformats.org/officeDocument/2006/relationships/slideLayout" Target="../slideLayouts/slideLayout2.xml"/><Relationship Id="rId4" Type="http://schemas.openxmlformats.org/officeDocument/2006/relationships/image" Target="../media/image22.jpeg"/></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diagramColors" Target="../diagrams/colors1.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image" Target="../media/image6.jpeg"/><Relationship Id="rId4" Type="http://schemas.openxmlformats.org/officeDocument/2006/relationships/image" Target="../media/image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40"/>
            <a:ext cx="9144000" cy="1365860"/>
          </a:xfrm>
          <a:prstGeom prst="rect">
            <a:avLst/>
          </a:prstGeom>
          <a:noFill/>
          <a:ln>
            <a:noFill/>
          </a:ln>
        </p:spPr>
      </p:pic>
      <p:pic>
        <p:nvPicPr>
          <p:cNvPr id="55" name="Google Shape;55;p13"/>
          <p:cNvPicPr preferRelativeResize="0"/>
          <p:nvPr/>
        </p:nvPicPr>
        <p:blipFill rotWithShape="1">
          <a:blip r:embed="rId4">
            <a:alphaModFix/>
          </a:blip>
          <a:srcRect/>
          <a:stretch/>
        </p:blipFill>
        <p:spPr>
          <a:xfrm>
            <a:off x="222675" y="214225"/>
            <a:ext cx="1578401" cy="783575"/>
          </a:xfrm>
          <a:prstGeom prst="rect">
            <a:avLst/>
          </a:prstGeom>
          <a:noFill/>
          <a:ln>
            <a:noFill/>
          </a:ln>
        </p:spPr>
      </p:pic>
      <p:sp>
        <p:nvSpPr>
          <p:cNvPr id="56" name="Google Shape;56;p13"/>
          <p:cNvSpPr txBox="1"/>
          <p:nvPr/>
        </p:nvSpPr>
        <p:spPr>
          <a:xfrm>
            <a:off x="222675" y="1412344"/>
            <a:ext cx="8763000" cy="2124806"/>
          </a:xfrm>
          <a:prstGeom prst="rect">
            <a:avLst/>
          </a:prstGeom>
          <a:noFill/>
          <a:ln>
            <a:noFill/>
          </a:ln>
        </p:spPr>
        <p:txBody>
          <a:bodyPr spcFirstLastPara="1" wrap="square" lIns="91425" tIns="91425" rIns="91425" bIns="91425" anchor="t" anchorCtr="0">
            <a:noAutofit/>
          </a:bodyPr>
          <a:lstStyle/>
          <a:p>
            <a:pPr lvl="0" algn="ctr">
              <a:buSzPts val="3100"/>
            </a:pPr>
            <a:r>
              <a:rPr lang="en-US" sz="3200" b="1" dirty="0" smtClean="0">
                <a:solidFill>
                  <a:srgbClr val="FF0000"/>
                </a:solidFill>
                <a:ea typeface="Calibri"/>
              </a:rPr>
              <a:t> PANCHAYATI RAJ- LOCAL GOVERNMENT OF RURAL AREAS</a:t>
            </a:r>
            <a:endParaRPr sz="2500" b="0" i="0" u="none" strike="noStrike" cap="none" dirty="0">
              <a:solidFill>
                <a:srgbClr val="FF0000"/>
              </a:solidFill>
              <a:latin typeface="Calibri"/>
              <a:ea typeface="Calibri"/>
              <a:cs typeface="Calibri"/>
              <a:sym typeface="Calibri"/>
            </a:endParaRPr>
          </a:p>
        </p:txBody>
      </p:sp>
      <p:sp>
        <p:nvSpPr>
          <p:cNvPr id="57" name="Google Shape;57;p13"/>
          <p:cNvSpPr txBox="1"/>
          <p:nvPr/>
        </p:nvSpPr>
        <p:spPr>
          <a:xfrm>
            <a:off x="5874275" y="98375"/>
            <a:ext cx="3176100" cy="1267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58" name="Google Shape;58;p13"/>
          <p:cNvSpPr txBox="1"/>
          <p:nvPr/>
        </p:nvSpPr>
        <p:spPr>
          <a:xfrm>
            <a:off x="1608084" y="2571736"/>
            <a:ext cx="5938344" cy="1159435"/>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(CIVICS)</a:t>
            </a:r>
            <a:endParaRPr b="1" dirty="0"/>
          </a:p>
          <a:p>
            <a:pPr marL="0" lvl="0" indent="0" algn="l" rtl="0">
              <a:spcBef>
                <a:spcPts val="0"/>
              </a:spcBef>
              <a:spcAft>
                <a:spcPts val="0"/>
              </a:spcAft>
              <a:buNone/>
            </a:pPr>
            <a:r>
              <a:rPr lang="en" b="1" dirty="0"/>
              <a:t>CHAPTER NUMBER</a:t>
            </a:r>
            <a:r>
              <a:rPr lang="en" b="1" dirty="0" smtClean="0"/>
              <a:t>: 5  PERIOD-1</a:t>
            </a:r>
            <a:endParaRPr b="1" dirty="0"/>
          </a:p>
          <a:p>
            <a:pPr lvl="0"/>
            <a:r>
              <a:rPr lang="en" b="1" dirty="0"/>
              <a:t>CHAPTER NAME </a:t>
            </a:r>
            <a:r>
              <a:rPr lang="en" b="1" dirty="0" smtClean="0"/>
              <a:t>:  PANCHAYATI RAJ- LOCAL GOVERNMENT OF RURAL AREAS</a:t>
            </a:r>
            <a:endParaRPr b="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1" name="Google Shape;71;p15"/>
          <p:cNvSpPr txBox="1"/>
          <p:nvPr/>
        </p:nvSpPr>
        <p:spPr>
          <a:xfrm>
            <a:off x="223024" y="213491"/>
            <a:ext cx="8737951" cy="688236"/>
          </a:xfrm>
          <a:prstGeom prst="rect">
            <a:avLst/>
          </a:prstGeom>
          <a:noFill/>
          <a:ln>
            <a:noFill/>
          </a:ln>
        </p:spPr>
        <p:txBody>
          <a:bodyPr spcFirstLastPara="1" wrap="square" lIns="91425" tIns="91425" rIns="91425" bIns="91425" anchor="t" anchorCtr="0">
            <a:noAutofit/>
          </a:bodyPr>
          <a:lstStyle/>
          <a:p>
            <a:pPr lvl="0">
              <a:buSzPts val="2200"/>
            </a:pPr>
            <a:r>
              <a:rPr lang="en-US" sz="2200" b="1" dirty="0" smtClean="0">
                <a:solidFill>
                  <a:srgbClr val="FF0000"/>
                </a:solidFill>
                <a:latin typeface="Calibri" panose="020F0502020204030204" pitchFamily="34" charset="0"/>
                <a:cs typeface="Calibri" panose="020F0502020204030204" pitchFamily="34" charset="0"/>
              </a:rPr>
              <a:t>PANCHAYATI RAJ- LOCAL GOVERNMENT </a:t>
            </a:r>
            <a:r>
              <a:rPr lang="en-US" sz="2200" b="1" dirty="0">
                <a:solidFill>
                  <a:srgbClr val="FF0000"/>
                </a:solidFill>
                <a:latin typeface="Calibri" panose="020F0502020204030204" pitchFamily="34" charset="0"/>
                <a:cs typeface="Calibri" panose="020F0502020204030204" pitchFamily="34" charset="0"/>
              </a:rPr>
              <a:t>OF RURAL AREAS</a:t>
            </a:r>
          </a:p>
          <a:p>
            <a:pPr lvl="0">
              <a:buSzPts val="2200"/>
            </a:pPr>
            <a:r>
              <a:rPr lang="en-US" sz="1800" b="1" dirty="0" smtClean="0">
                <a:solidFill>
                  <a:schemeClr val="tx1"/>
                </a:solidFill>
                <a:latin typeface="Calibri" pitchFamily="34" charset="0"/>
              </a:rPr>
              <a:t>PANCHAYATI  RAJ  </a:t>
            </a:r>
            <a:endParaRPr sz="1800" b="1" i="0" u="none" strike="noStrike" cap="none" dirty="0">
              <a:solidFill>
                <a:schemeClr val="tx1"/>
              </a:solidFill>
              <a:latin typeface="Calibri" pitchFamily="34" charset="0"/>
              <a:sym typeface="Arial"/>
            </a:endParaRPr>
          </a:p>
        </p:txBody>
      </p:sp>
      <p:sp>
        <p:nvSpPr>
          <p:cNvPr id="72" name="Google Shape;72;p15"/>
          <p:cNvSpPr txBox="1"/>
          <p:nvPr/>
        </p:nvSpPr>
        <p:spPr>
          <a:xfrm>
            <a:off x="272675" y="1156138"/>
            <a:ext cx="8688300" cy="3171162"/>
          </a:xfrm>
          <a:prstGeom prst="rect">
            <a:avLst/>
          </a:prstGeom>
          <a:noFill/>
          <a:ln>
            <a:noFill/>
          </a:ln>
        </p:spPr>
        <p:txBody>
          <a:bodyPr spcFirstLastPara="1" wrap="square" lIns="91425" tIns="91425" rIns="91425" bIns="91425" anchor="t" anchorCtr="0">
            <a:noAutofit/>
          </a:bodyPr>
          <a:lstStyle/>
          <a:p>
            <a:pPr lvl="1"/>
            <a:endParaRPr lang="en-IN" dirty="0" smtClean="0">
              <a:latin typeface="Calibri" pitchFamily="34" charset="0"/>
            </a:endParaRPr>
          </a:p>
          <a:p>
            <a:pPr lvl="1"/>
            <a:endParaRPr lang="en-IN" dirty="0" smtClean="0">
              <a:latin typeface="Calibri" pitchFamily="34" charset="0"/>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Calibri"/>
              <a:ea typeface="Calibri"/>
              <a:cs typeface="Calibri"/>
              <a:sym typeface="Calibri"/>
            </a:endParaRPr>
          </a:p>
        </p:txBody>
      </p:sp>
      <p:sp>
        <p:nvSpPr>
          <p:cNvPr id="5" name="Rectangle 4"/>
          <p:cNvSpPr/>
          <p:nvPr/>
        </p:nvSpPr>
        <p:spPr>
          <a:xfrm>
            <a:off x="357361" y="1240208"/>
            <a:ext cx="7062951" cy="1692771"/>
          </a:xfrm>
          <a:prstGeom prst="rect">
            <a:avLst/>
          </a:prstGeom>
        </p:spPr>
        <p:txBody>
          <a:bodyPr wrap="square">
            <a:spAutoFit/>
          </a:bodyPr>
          <a:lstStyle/>
          <a:p>
            <a:pPr marL="457200" indent="-457200">
              <a:spcAft>
                <a:spcPts val="1200"/>
              </a:spcAft>
              <a:buFont typeface="Arial" pitchFamily="34" charset="0"/>
              <a:buChar char="•"/>
            </a:pPr>
            <a:r>
              <a:rPr lang="en-IN" dirty="0" err="1" smtClean="0">
                <a:latin typeface="Calibri" pitchFamily="34" charset="0"/>
              </a:rPr>
              <a:t>Panchayati</a:t>
            </a:r>
            <a:r>
              <a:rPr lang="en-IN" dirty="0" smtClean="0">
                <a:latin typeface="Calibri" pitchFamily="34" charset="0"/>
              </a:rPr>
              <a:t> in ancient </a:t>
            </a:r>
            <a:r>
              <a:rPr lang="en-IN" dirty="0" err="1" smtClean="0">
                <a:latin typeface="Calibri" pitchFamily="34" charset="0"/>
              </a:rPr>
              <a:t>india</a:t>
            </a:r>
            <a:r>
              <a:rPr lang="en-IN" dirty="0" smtClean="0">
                <a:latin typeface="Calibri" pitchFamily="34" charset="0"/>
              </a:rPr>
              <a:t>: The </a:t>
            </a:r>
            <a:r>
              <a:rPr lang="en-IN" dirty="0" err="1" smtClean="0">
                <a:latin typeface="Calibri" pitchFamily="34" charset="0"/>
              </a:rPr>
              <a:t>Panchayati</a:t>
            </a:r>
            <a:r>
              <a:rPr lang="en-IN" dirty="0" smtClean="0">
                <a:latin typeface="Calibri" pitchFamily="34" charset="0"/>
              </a:rPr>
              <a:t> Raj system is a three – tier system of local administration based on the concept of the </a:t>
            </a:r>
            <a:r>
              <a:rPr lang="en-IN" dirty="0" err="1" smtClean="0">
                <a:latin typeface="Calibri" pitchFamily="34" charset="0"/>
              </a:rPr>
              <a:t>panchayat</a:t>
            </a:r>
            <a:r>
              <a:rPr lang="en-IN" dirty="0" smtClean="0">
                <a:latin typeface="Calibri" pitchFamily="34" charset="0"/>
              </a:rPr>
              <a:t>. </a:t>
            </a:r>
          </a:p>
          <a:p>
            <a:pPr marL="457200" indent="-457200">
              <a:spcAft>
                <a:spcPts val="1200"/>
              </a:spcAft>
              <a:buFont typeface="Arial" pitchFamily="34" charset="0"/>
              <a:buChar char="•"/>
            </a:pPr>
            <a:r>
              <a:rPr lang="en-IN" dirty="0" smtClean="0">
                <a:latin typeface="Calibri" pitchFamily="34" charset="0"/>
              </a:rPr>
              <a:t>The </a:t>
            </a:r>
            <a:r>
              <a:rPr lang="en-IN" dirty="0" err="1" smtClean="0">
                <a:latin typeface="Calibri" pitchFamily="34" charset="0"/>
              </a:rPr>
              <a:t>Panchayat</a:t>
            </a:r>
            <a:r>
              <a:rPr lang="en-IN" dirty="0" smtClean="0">
                <a:latin typeface="Calibri" pitchFamily="34" charset="0"/>
              </a:rPr>
              <a:t> means, a group of five people , has been a part of our village life for several hundreds of years.</a:t>
            </a:r>
          </a:p>
          <a:p>
            <a:pPr marL="457200" indent="-457200">
              <a:spcAft>
                <a:spcPts val="1200"/>
              </a:spcAft>
              <a:buFont typeface="Arial" pitchFamily="34" charset="0"/>
              <a:buChar char="•"/>
            </a:pPr>
            <a:r>
              <a:rPr lang="en-IN" dirty="0" smtClean="0">
                <a:latin typeface="Calibri" pitchFamily="34" charset="0"/>
              </a:rPr>
              <a:t>The </a:t>
            </a:r>
            <a:r>
              <a:rPr lang="en-IN" dirty="0" err="1" smtClean="0">
                <a:latin typeface="Calibri" pitchFamily="34" charset="0"/>
              </a:rPr>
              <a:t>Panchayat</a:t>
            </a:r>
            <a:r>
              <a:rPr lang="en-IN" dirty="0" smtClean="0">
                <a:latin typeface="Calibri" pitchFamily="34" charset="0"/>
              </a:rPr>
              <a:t> consisted of five respected  elders of the village. They would meet regularly to hear out and try to solve the problems of the villagers.</a:t>
            </a:r>
            <a:endParaRPr lang="en-US" dirty="0" smtClean="0">
              <a:latin typeface="Calibri" pitchFamily="34" charset="0"/>
            </a:endParaRPr>
          </a:p>
        </p:txBody>
      </p:sp>
      <p:pic>
        <p:nvPicPr>
          <p:cNvPr id="1028" name="Picture 4" descr="C:\Users\DELL\Desktop\download.jfif"/>
          <p:cNvPicPr>
            <a:picLocks noChangeAspect="1" noChangeArrowheads="1"/>
          </p:cNvPicPr>
          <p:nvPr/>
        </p:nvPicPr>
        <p:blipFill>
          <a:blip r:embed="rId4"/>
          <a:srcRect/>
          <a:stretch>
            <a:fillRect/>
          </a:stretch>
        </p:blipFill>
        <p:spPr bwMode="auto">
          <a:xfrm>
            <a:off x="380010" y="3016332"/>
            <a:ext cx="3265715" cy="1925288"/>
          </a:xfrm>
          <a:prstGeom prst="rect">
            <a:avLst/>
          </a:prstGeom>
          <a:noFill/>
        </p:spPr>
      </p:pic>
      <p:pic>
        <p:nvPicPr>
          <p:cNvPr id="1029" name="Picture 5" descr="C:\Users\DELL\Desktop\images.jfif"/>
          <p:cNvPicPr>
            <a:picLocks noChangeAspect="1" noChangeArrowheads="1"/>
          </p:cNvPicPr>
          <p:nvPr/>
        </p:nvPicPr>
        <p:blipFill>
          <a:blip r:embed="rId5"/>
          <a:srcRect/>
          <a:stretch>
            <a:fillRect/>
          </a:stretch>
        </p:blipFill>
        <p:spPr bwMode="auto">
          <a:xfrm>
            <a:off x="4120738" y="3063835"/>
            <a:ext cx="3468832" cy="1804370"/>
          </a:xfrm>
          <a:prstGeom prst="rect">
            <a:avLst/>
          </a:prstGeom>
          <a:noFill/>
        </p:spPr>
      </p:pic>
    </p:spTree>
    <p:extLst>
      <p:ext uri="{BB962C8B-B14F-4D97-AF65-F5344CB8AC3E}">
        <p14:creationId xmlns:p14="http://schemas.microsoft.com/office/powerpoint/2010/main" xmlns="" val="395740938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1" name="Google Shape;71;p15"/>
          <p:cNvSpPr txBox="1"/>
          <p:nvPr/>
        </p:nvSpPr>
        <p:spPr>
          <a:xfrm>
            <a:off x="223024" y="213491"/>
            <a:ext cx="8737951" cy="688236"/>
          </a:xfrm>
          <a:prstGeom prst="rect">
            <a:avLst/>
          </a:prstGeom>
          <a:noFill/>
          <a:ln>
            <a:noFill/>
          </a:ln>
        </p:spPr>
        <p:txBody>
          <a:bodyPr spcFirstLastPara="1" wrap="square" lIns="91425" tIns="91425" rIns="91425" bIns="91425" anchor="t" anchorCtr="0">
            <a:noAutofit/>
          </a:bodyPr>
          <a:lstStyle/>
          <a:p>
            <a:pPr lvl="0">
              <a:buSzPts val="2200"/>
            </a:pPr>
            <a:r>
              <a:rPr lang="en-US" sz="2200" b="1" dirty="0" smtClean="0">
                <a:solidFill>
                  <a:srgbClr val="FF0000"/>
                </a:solidFill>
                <a:latin typeface="Calibri" panose="020F0502020204030204" pitchFamily="34" charset="0"/>
                <a:cs typeface="Calibri" panose="020F0502020204030204" pitchFamily="34" charset="0"/>
              </a:rPr>
              <a:t>PANCHAYATI RAJ- LOCAL GOVERNMENT </a:t>
            </a:r>
            <a:r>
              <a:rPr lang="en-US" sz="2200" b="1" dirty="0">
                <a:solidFill>
                  <a:srgbClr val="FF0000"/>
                </a:solidFill>
                <a:latin typeface="Calibri" panose="020F0502020204030204" pitchFamily="34" charset="0"/>
                <a:cs typeface="Calibri" panose="020F0502020204030204" pitchFamily="34" charset="0"/>
              </a:rPr>
              <a:t>OF RURAL AREAS</a:t>
            </a:r>
          </a:p>
          <a:p>
            <a:pPr lvl="0">
              <a:buSzPts val="2200"/>
            </a:pPr>
            <a:r>
              <a:rPr lang="en-US" sz="1800" b="1" dirty="0" smtClean="0">
                <a:solidFill>
                  <a:schemeClr val="tx1"/>
                </a:solidFill>
                <a:latin typeface="Calibri" pitchFamily="34" charset="0"/>
              </a:rPr>
              <a:t>WHY IS PANCHAYATI  RAJ ESSENTIAL   </a:t>
            </a:r>
            <a:endParaRPr sz="1800" b="1" i="0" u="none" strike="noStrike" cap="none" dirty="0">
              <a:solidFill>
                <a:schemeClr val="tx1"/>
              </a:solidFill>
              <a:latin typeface="Calibri" pitchFamily="34" charset="0"/>
              <a:sym typeface="Arial"/>
            </a:endParaRPr>
          </a:p>
        </p:txBody>
      </p:sp>
      <p:sp>
        <p:nvSpPr>
          <p:cNvPr id="72" name="Google Shape;72;p15"/>
          <p:cNvSpPr txBox="1"/>
          <p:nvPr/>
        </p:nvSpPr>
        <p:spPr>
          <a:xfrm>
            <a:off x="272675" y="1156138"/>
            <a:ext cx="8688300" cy="3171162"/>
          </a:xfrm>
          <a:prstGeom prst="rect">
            <a:avLst/>
          </a:prstGeom>
          <a:noFill/>
          <a:ln>
            <a:noFill/>
          </a:ln>
        </p:spPr>
        <p:txBody>
          <a:bodyPr spcFirstLastPara="1" wrap="square" lIns="91425" tIns="91425" rIns="91425" bIns="91425" anchor="t" anchorCtr="0">
            <a:noAutofit/>
          </a:bodyPr>
          <a:lstStyle/>
          <a:p>
            <a:pPr lvl="1"/>
            <a:endParaRPr lang="en-IN" dirty="0" smtClean="0">
              <a:latin typeface="Calibri" pitchFamily="34" charset="0"/>
            </a:endParaRPr>
          </a:p>
          <a:p>
            <a:pPr lvl="1"/>
            <a:endParaRPr lang="en-IN" dirty="0" smtClean="0">
              <a:latin typeface="Calibri" pitchFamily="34" charset="0"/>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Calibri"/>
              <a:ea typeface="Calibri"/>
              <a:cs typeface="Calibri"/>
              <a:sym typeface="Calibri"/>
            </a:endParaRPr>
          </a:p>
        </p:txBody>
      </p:sp>
      <p:sp>
        <p:nvSpPr>
          <p:cNvPr id="5" name="Rectangle 4"/>
          <p:cNvSpPr/>
          <p:nvPr/>
        </p:nvSpPr>
        <p:spPr>
          <a:xfrm>
            <a:off x="357361" y="1240208"/>
            <a:ext cx="7062951" cy="3908762"/>
          </a:xfrm>
          <a:prstGeom prst="rect">
            <a:avLst/>
          </a:prstGeom>
        </p:spPr>
        <p:txBody>
          <a:bodyPr wrap="square">
            <a:spAutoFit/>
          </a:bodyPr>
          <a:lstStyle/>
          <a:p>
            <a:pPr marL="457200" indent="-457200">
              <a:spcAft>
                <a:spcPts val="1200"/>
              </a:spcAft>
              <a:buFont typeface="Arial" pitchFamily="34" charset="0"/>
              <a:buChar char="•"/>
            </a:pPr>
            <a:r>
              <a:rPr lang="en-US" dirty="0" err="1" smtClean="0">
                <a:latin typeface="Calibri" pitchFamily="34" charset="0"/>
              </a:rPr>
              <a:t>Panchayati</a:t>
            </a:r>
            <a:r>
              <a:rPr lang="en-US" dirty="0" smtClean="0">
                <a:latin typeface="Calibri" pitchFamily="34" charset="0"/>
              </a:rPr>
              <a:t>  Raj is  best suited for the development  and administrative needs of rural people.</a:t>
            </a:r>
          </a:p>
          <a:p>
            <a:pPr marL="457200" indent="-457200">
              <a:spcAft>
                <a:spcPts val="1200"/>
              </a:spcAft>
              <a:buFont typeface="Arial" pitchFamily="34" charset="0"/>
              <a:buChar char="•"/>
            </a:pPr>
            <a:r>
              <a:rPr lang="en-IN" dirty="0" smtClean="0">
                <a:latin typeface="Calibri" pitchFamily="34" charset="0"/>
              </a:rPr>
              <a:t>It gives villagers  chance to participate in decision making. </a:t>
            </a:r>
          </a:p>
          <a:p>
            <a:pPr marL="457200" indent="-457200">
              <a:spcAft>
                <a:spcPts val="1200"/>
              </a:spcAft>
              <a:buFont typeface="Arial" pitchFamily="34" charset="0"/>
              <a:buChar char="•"/>
            </a:pPr>
            <a:r>
              <a:rPr lang="en-IN" dirty="0" smtClean="0">
                <a:latin typeface="Calibri" pitchFamily="34" charset="0"/>
              </a:rPr>
              <a:t>Social and economic justice can be achieved  if local people are a part of the governing body.</a:t>
            </a:r>
          </a:p>
          <a:p>
            <a:pPr marL="457200" indent="-457200">
              <a:spcAft>
                <a:spcPts val="1200"/>
              </a:spcAft>
              <a:buFont typeface="Arial" pitchFamily="34" charset="0"/>
              <a:buChar char="•"/>
            </a:pPr>
            <a:r>
              <a:rPr lang="en-IN" dirty="0" err="1" smtClean="0">
                <a:latin typeface="Calibri" pitchFamily="34" charset="0"/>
              </a:rPr>
              <a:t>Panchayati</a:t>
            </a:r>
            <a:r>
              <a:rPr lang="en-IN" dirty="0" smtClean="0">
                <a:latin typeface="Calibri" pitchFamily="34" charset="0"/>
              </a:rPr>
              <a:t>  Raj trains the people to manage their own affairs.</a:t>
            </a:r>
          </a:p>
          <a:p>
            <a:pPr marL="457200" indent="-457200">
              <a:spcAft>
                <a:spcPts val="1200"/>
              </a:spcAft>
              <a:buFont typeface="Arial" pitchFamily="34" charset="0"/>
              <a:buChar char="•"/>
            </a:pPr>
            <a:r>
              <a:rPr lang="en-IN" dirty="0" smtClean="0">
                <a:latin typeface="Calibri" pitchFamily="34" charset="0"/>
              </a:rPr>
              <a:t>It helps them gain experience in administration.</a:t>
            </a:r>
          </a:p>
          <a:p>
            <a:pPr marL="457200" indent="-457200">
              <a:spcAft>
                <a:spcPts val="1200"/>
              </a:spcAft>
              <a:buFont typeface="Arial" pitchFamily="34" charset="0"/>
              <a:buChar char="•"/>
            </a:pPr>
            <a:r>
              <a:rPr lang="en-IN" dirty="0" smtClean="0">
                <a:latin typeface="Calibri" pitchFamily="34" charset="0"/>
              </a:rPr>
              <a:t>It teaches the youth at the grass root levels about the working  of a democracy, and trains them to be the leaders of tomorrow.</a:t>
            </a:r>
          </a:p>
          <a:p>
            <a:pPr marL="457200" indent="-457200">
              <a:spcAft>
                <a:spcPts val="1200"/>
              </a:spcAft>
              <a:buFont typeface="Arial" pitchFamily="34" charset="0"/>
              <a:buChar char="•"/>
            </a:pPr>
            <a:r>
              <a:rPr lang="en-IN" dirty="0" smtClean="0">
                <a:latin typeface="Calibri" pitchFamily="34" charset="0"/>
              </a:rPr>
              <a:t>The villagers learn to cooperate and work together to solve the problems.</a:t>
            </a:r>
          </a:p>
          <a:p>
            <a:pPr marL="457200" indent="-457200">
              <a:spcAft>
                <a:spcPts val="1200"/>
              </a:spcAft>
              <a:buFont typeface="Arial" pitchFamily="34" charset="0"/>
              <a:buChar char="•"/>
            </a:pPr>
            <a:endParaRPr lang="en-IN" dirty="0" smtClean="0">
              <a:latin typeface="Calibri" pitchFamily="34" charset="0"/>
            </a:endParaRPr>
          </a:p>
          <a:p>
            <a:pPr marL="457200" indent="-457200">
              <a:spcAft>
                <a:spcPts val="1200"/>
              </a:spcAft>
              <a:buFont typeface="Arial" pitchFamily="34" charset="0"/>
              <a:buChar char="•"/>
            </a:pPr>
            <a:endParaRPr lang="en-US" dirty="0" smtClean="0">
              <a:latin typeface="Calibri" pitchFamily="34" charset="0"/>
            </a:endParaRPr>
          </a:p>
        </p:txBody>
      </p:sp>
    </p:spTree>
    <p:extLst>
      <p:ext uri="{BB962C8B-B14F-4D97-AF65-F5344CB8AC3E}">
        <p14:creationId xmlns:p14="http://schemas.microsoft.com/office/powerpoint/2010/main" xmlns="" val="59558830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pic>
        <p:nvPicPr>
          <p:cNvPr id="77" name="Google Shape;77;p16"/>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8" name="Google Shape;78;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40"/>
            <a:ext cx="9144000" cy="1365860"/>
          </a:xfrm>
          <a:prstGeom prst="rect">
            <a:avLst/>
          </a:prstGeom>
          <a:noFill/>
          <a:ln>
            <a:noFill/>
          </a:ln>
        </p:spPr>
      </p:pic>
      <p:pic>
        <p:nvPicPr>
          <p:cNvPr id="55" name="Google Shape;55;p13"/>
          <p:cNvPicPr preferRelativeResize="0"/>
          <p:nvPr/>
        </p:nvPicPr>
        <p:blipFill rotWithShape="1">
          <a:blip r:embed="rId4">
            <a:alphaModFix/>
          </a:blip>
          <a:srcRect/>
          <a:stretch/>
        </p:blipFill>
        <p:spPr>
          <a:xfrm>
            <a:off x="222675" y="214225"/>
            <a:ext cx="1578401" cy="783575"/>
          </a:xfrm>
          <a:prstGeom prst="rect">
            <a:avLst/>
          </a:prstGeom>
          <a:noFill/>
          <a:ln>
            <a:noFill/>
          </a:ln>
        </p:spPr>
      </p:pic>
      <p:sp>
        <p:nvSpPr>
          <p:cNvPr id="56" name="Google Shape;56;p13"/>
          <p:cNvSpPr txBox="1"/>
          <p:nvPr/>
        </p:nvSpPr>
        <p:spPr>
          <a:xfrm>
            <a:off x="222675" y="1412344"/>
            <a:ext cx="8763000" cy="2124806"/>
          </a:xfrm>
          <a:prstGeom prst="rect">
            <a:avLst/>
          </a:prstGeom>
          <a:noFill/>
          <a:ln>
            <a:noFill/>
          </a:ln>
        </p:spPr>
        <p:txBody>
          <a:bodyPr spcFirstLastPara="1" wrap="square" lIns="91425" tIns="91425" rIns="91425" bIns="91425" anchor="t" anchorCtr="0">
            <a:noAutofit/>
          </a:bodyPr>
          <a:lstStyle/>
          <a:p>
            <a:pPr lvl="0" algn="ctr">
              <a:buSzPts val="3100"/>
            </a:pPr>
            <a:r>
              <a:rPr lang="en-US" sz="3200" b="1" dirty="0" smtClean="0">
                <a:solidFill>
                  <a:srgbClr val="FF0000"/>
                </a:solidFill>
                <a:ea typeface="Calibri"/>
              </a:rPr>
              <a:t> PANCHAYATI RAJ- LOCAL GOVERNMENT OF RURAL AREAS</a:t>
            </a:r>
            <a:endParaRPr sz="2500" b="0" i="0" u="none" strike="noStrike" cap="none" dirty="0">
              <a:solidFill>
                <a:srgbClr val="FF0000"/>
              </a:solidFill>
              <a:latin typeface="Calibri"/>
              <a:ea typeface="Calibri"/>
              <a:cs typeface="Calibri"/>
              <a:sym typeface="Calibri"/>
            </a:endParaRPr>
          </a:p>
        </p:txBody>
      </p:sp>
      <p:sp>
        <p:nvSpPr>
          <p:cNvPr id="57" name="Google Shape;57;p13"/>
          <p:cNvSpPr txBox="1"/>
          <p:nvPr/>
        </p:nvSpPr>
        <p:spPr>
          <a:xfrm>
            <a:off x="5874275" y="98375"/>
            <a:ext cx="3176100" cy="1267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58" name="Google Shape;58;p13"/>
          <p:cNvSpPr txBox="1"/>
          <p:nvPr/>
        </p:nvSpPr>
        <p:spPr>
          <a:xfrm>
            <a:off x="1608084" y="2571736"/>
            <a:ext cx="5938344" cy="1159435"/>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(CIVICS)</a:t>
            </a:r>
            <a:endParaRPr b="1" dirty="0"/>
          </a:p>
          <a:p>
            <a:pPr marL="0" lvl="0" indent="0" algn="l" rtl="0">
              <a:spcBef>
                <a:spcPts val="0"/>
              </a:spcBef>
              <a:spcAft>
                <a:spcPts val="0"/>
              </a:spcAft>
              <a:buNone/>
            </a:pPr>
            <a:r>
              <a:rPr lang="en" b="1" dirty="0"/>
              <a:t>CHAPTER NUMBER</a:t>
            </a:r>
            <a:r>
              <a:rPr lang="en" b="1" dirty="0" smtClean="0"/>
              <a:t>: 5  PERIOD-3</a:t>
            </a:r>
            <a:endParaRPr b="1" dirty="0"/>
          </a:p>
          <a:p>
            <a:pPr lvl="0"/>
            <a:r>
              <a:rPr lang="en" b="1" dirty="0"/>
              <a:t>CHAPTER NAME </a:t>
            </a:r>
            <a:r>
              <a:rPr lang="en" b="1" dirty="0" smtClean="0"/>
              <a:t>:  PANCHAYATI RAJ- LOCAL GOVERNMENT OF RURAL AREAS</a:t>
            </a:r>
            <a:endParaRPr b="1"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1" name="Google Shape;71;p15"/>
          <p:cNvSpPr txBox="1"/>
          <p:nvPr/>
        </p:nvSpPr>
        <p:spPr>
          <a:xfrm>
            <a:off x="223024" y="213491"/>
            <a:ext cx="8737951" cy="688236"/>
          </a:xfrm>
          <a:prstGeom prst="rect">
            <a:avLst/>
          </a:prstGeom>
          <a:noFill/>
          <a:ln>
            <a:noFill/>
          </a:ln>
        </p:spPr>
        <p:txBody>
          <a:bodyPr spcFirstLastPara="1" wrap="square" lIns="91425" tIns="91425" rIns="91425" bIns="91425" anchor="t" anchorCtr="0">
            <a:noAutofit/>
          </a:bodyPr>
          <a:lstStyle/>
          <a:p>
            <a:pPr lvl="0">
              <a:buSzPts val="2200"/>
            </a:pPr>
            <a:r>
              <a:rPr lang="en-US" sz="2200" b="1" dirty="0" smtClean="0">
                <a:solidFill>
                  <a:srgbClr val="FF0000"/>
                </a:solidFill>
                <a:latin typeface="Calibri" panose="020F0502020204030204" pitchFamily="34" charset="0"/>
                <a:cs typeface="Calibri" panose="020F0502020204030204" pitchFamily="34" charset="0"/>
              </a:rPr>
              <a:t>PANCHAYATI RAJ- LOCAL GOVERNMENT </a:t>
            </a:r>
            <a:r>
              <a:rPr lang="en-US" sz="2200" b="1" dirty="0">
                <a:solidFill>
                  <a:srgbClr val="FF0000"/>
                </a:solidFill>
                <a:latin typeface="Calibri" panose="020F0502020204030204" pitchFamily="34" charset="0"/>
                <a:cs typeface="Calibri" panose="020F0502020204030204" pitchFamily="34" charset="0"/>
              </a:rPr>
              <a:t>OF RURAL AREAS</a:t>
            </a:r>
          </a:p>
          <a:p>
            <a:pPr lvl="0">
              <a:buSzPts val="2200"/>
            </a:pPr>
            <a:r>
              <a:rPr lang="en-US" sz="1800" b="1" dirty="0" smtClean="0">
                <a:solidFill>
                  <a:schemeClr val="tx1"/>
                </a:solidFill>
                <a:latin typeface="Calibri" pitchFamily="34" charset="0"/>
              </a:rPr>
              <a:t>HOW  DOES THE PANCHAYATI RAJ WORKS   </a:t>
            </a:r>
            <a:endParaRPr sz="1800" b="1" i="0" u="none" strike="noStrike" cap="none" dirty="0">
              <a:solidFill>
                <a:schemeClr val="tx1"/>
              </a:solidFill>
              <a:latin typeface="Calibri" pitchFamily="34" charset="0"/>
              <a:sym typeface="Arial"/>
            </a:endParaRPr>
          </a:p>
        </p:txBody>
      </p:sp>
      <p:sp>
        <p:nvSpPr>
          <p:cNvPr id="72" name="Google Shape;72;p15"/>
          <p:cNvSpPr txBox="1"/>
          <p:nvPr/>
        </p:nvSpPr>
        <p:spPr>
          <a:xfrm>
            <a:off x="272675" y="1156138"/>
            <a:ext cx="8688300" cy="3171162"/>
          </a:xfrm>
          <a:prstGeom prst="rect">
            <a:avLst/>
          </a:prstGeom>
          <a:noFill/>
          <a:ln>
            <a:noFill/>
          </a:ln>
        </p:spPr>
        <p:txBody>
          <a:bodyPr spcFirstLastPara="1" wrap="square" lIns="91425" tIns="91425" rIns="91425" bIns="91425" anchor="t" anchorCtr="0">
            <a:noAutofit/>
          </a:bodyPr>
          <a:lstStyle/>
          <a:p>
            <a:pPr lvl="1"/>
            <a:endParaRPr lang="en-IN" dirty="0" smtClean="0">
              <a:latin typeface="Calibri" pitchFamily="34" charset="0"/>
            </a:endParaRPr>
          </a:p>
          <a:p>
            <a:pPr lvl="1"/>
            <a:endParaRPr lang="en-IN" dirty="0" smtClean="0">
              <a:latin typeface="Calibri" pitchFamily="34" charset="0"/>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Calibri"/>
              <a:ea typeface="Calibri"/>
              <a:cs typeface="Calibri"/>
              <a:sym typeface="Calibri"/>
            </a:endParaRPr>
          </a:p>
        </p:txBody>
      </p:sp>
      <p:sp>
        <p:nvSpPr>
          <p:cNvPr id="5" name="Rectangle 4"/>
          <p:cNvSpPr/>
          <p:nvPr/>
        </p:nvSpPr>
        <p:spPr>
          <a:xfrm>
            <a:off x="451262" y="1056905"/>
            <a:ext cx="4904509" cy="954107"/>
          </a:xfrm>
          <a:prstGeom prst="rect">
            <a:avLst/>
          </a:prstGeom>
        </p:spPr>
        <p:txBody>
          <a:bodyPr wrap="square">
            <a:spAutoFit/>
          </a:bodyPr>
          <a:lstStyle/>
          <a:p>
            <a:pPr marL="457200" indent="-457200">
              <a:spcAft>
                <a:spcPts val="1200"/>
              </a:spcAft>
              <a:buFont typeface="Arial" pitchFamily="34" charset="0"/>
              <a:buChar char="•"/>
            </a:pPr>
            <a:r>
              <a:rPr lang="en-US" dirty="0" smtClean="0">
                <a:latin typeface="Calibri" pitchFamily="34" charset="0"/>
              </a:rPr>
              <a:t>In 24 April 1993 a law came into effect which made it compulsory for all states with a population of more than 20 </a:t>
            </a:r>
            <a:r>
              <a:rPr lang="en-US" dirty="0" err="1" smtClean="0">
                <a:latin typeface="Calibri" pitchFamily="34" charset="0"/>
              </a:rPr>
              <a:t>lakhs</a:t>
            </a:r>
            <a:r>
              <a:rPr lang="en-US" dirty="0" smtClean="0">
                <a:latin typeface="Calibri" pitchFamily="34" charset="0"/>
              </a:rPr>
              <a:t> to have a three – tier system of </a:t>
            </a:r>
            <a:r>
              <a:rPr lang="en-US" dirty="0" err="1" smtClean="0">
                <a:latin typeface="Calibri" pitchFamily="34" charset="0"/>
              </a:rPr>
              <a:t>of</a:t>
            </a:r>
            <a:r>
              <a:rPr lang="en-US" dirty="0" smtClean="0">
                <a:latin typeface="Calibri" pitchFamily="34" charset="0"/>
              </a:rPr>
              <a:t>  </a:t>
            </a:r>
            <a:r>
              <a:rPr lang="en-US" dirty="0" err="1" smtClean="0">
                <a:latin typeface="Calibri" pitchFamily="34" charset="0"/>
              </a:rPr>
              <a:t>Panchyati</a:t>
            </a:r>
            <a:r>
              <a:rPr lang="en-US" dirty="0" smtClean="0">
                <a:latin typeface="Calibri" pitchFamily="34" charset="0"/>
              </a:rPr>
              <a:t> Raj </a:t>
            </a:r>
            <a:r>
              <a:rPr lang="en-US" dirty="0" err="1" smtClean="0">
                <a:latin typeface="Calibri" pitchFamily="34" charset="0"/>
              </a:rPr>
              <a:t>instituition</a:t>
            </a:r>
            <a:r>
              <a:rPr lang="en-US" dirty="0" smtClean="0">
                <a:latin typeface="Calibri" pitchFamily="34" charset="0"/>
              </a:rPr>
              <a:t>. So a local democracy was created.</a:t>
            </a:r>
          </a:p>
        </p:txBody>
      </p:sp>
      <p:pic>
        <p:nvPicPr>
          <p:cNvPr id="6" name="Picture 2" descr="C:\Users\DELL\Desktop\download.jfif"/>
          <p:cNvPicPr>
            <a:picLocks noChangeAspect="1" noChangeArrowheads="1"/>
          </p:cNvPicPr>
          <p:nvPr/>
        </p:nvPicPr>
        <p:blipFill>
          <a:blip r:embed="rId4"/>
          <a:srcRect/>
          <a:stretch>
            <a:fillRect/>
          </a:stretch>
        </p:blipFill>
        <p:spPr bwMode="auto">
          <a:xfrm>
            <a:off x="771896" y="2502410"/>
            <a:ext cx="3890448" cy="2225454"/>
          </a:xfrm>
          <a:prstGeom prst="rect">
            <a:avLst/>
          </a:prstGeom>
          <a:noFill/>
        </p:spPr>
      </p:pic>
      <p:pic>
        <p:nvPicPr>
          <p:cNvPr id="4098" name="Picture 2" descr="C:\Users\DELL\Desktop\download.jfif"/>
          <p:cNvPicPr>
            <a:picLocks noChangeAspect="1" noChangeArrowheads="1"/>
          </p:cNvPicPr>
          <p:nvPr/>
        </p:nvPicPr>
        <p:blipFill>
          <a:blip r:embed="rId5"/>
          <a:srcRect/>
          <a:stretch>
            <a:fillRect/>
          </a:stretch>
        </p:blipFill>
        <p:spPr bwMode="auto">
          <a:xfrm>
            <a:off x="5128378" y="728910"/>
            <a:ext cx="3528733" cy="3439330"/>
          </a:xfrm>
          <a:prstGeom prst="rect">
            <a:avLst/>
          </a:prstGeom>
          <a:noFill/>
        </p:spPr>
      </p:pic>
    </p:spTree>
    <p:extLst>
      <p:ext uri="{BB962C8B-B14F-4D97-AF65-F5344CB8AC3E}">
        <p14:creationId xmlns:p14="http://schemas.microsoft.com/office/powerpoint/2010/main" xmlns="" val="157355517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1" name="Google Shape;71;p15"/>
          <p:cNvSpPr txBox="1"/>
          <p:nvPr/>
        </p:nvSpPr>
        <p:spPr>
          <a:xfrm>
            <a:off x="223024" y="213491"/>
            <a:ext cx="8737951" cy="688236"/>
          </a:xfrm>
          <a:prstGeom prst="rect">
            <a:avLst/>
          </a:prstGeom>
          <a:noFill/>
          <a:ln>
            <a:noFill/>
          </a:ln>
        </p:spPr>
        <p:txBody>
          <a:bodyPr spcFirstLastPara="1" wrap="square" lIns="91425" tIns="91425" rIns="91425" bIns="91425" anchor="t" anchorCtr="0">
            <a:noAutofit/>
          </a:bodyPr>
          <a:lstStyle/>
          <a:p>
            <a:pPr lvl="0">
              <a:buSzPts val="2200"/>
            </a:pPr>
            <a:r>
              <a:rPr lang="en-US" sz="2200" b="1" dirty="0" smtClean="0">
                <a:solidFill>
                  <a:srgbClr val="FF0000"/>
                </a:solidFill>
                <a:latin typeface="Calibri" panose="020F0502020204030204" pitchFamily="34" charset="0"/>
                <a:cs typeface="Calibri" panose="020F0502020204030204" pitchFamily="34" charset="0"/>
              </a:rPr>
              <a:t>PANCHAYATI RAJ- LOCAL GOVERNMENT </a:t>
            </a:r>
            <a:r>
              <a:rPr lang="en-US" sz="2200" b="1" dirty="0">
                <a:solidFill>
                  <a:srgbClr val="FF0000"/>
                </a:solidFill>
                <a:latin typeface="Calibri" panose="020F0502020204030204" pitchFamily="34" charset="0"/>
                <a:cs typeface="Calibri" panose="020F0502020204030204" pitchFamily="34" charset="0"/>
              </a:rPr>
              <a:t>OF RURAL AREAS</a:t>
            </a:r>
          </a:p>
          <a:p>
            <a:pPr lvl="0">
              <a:buSzPts val="2200"/>
            </a:pPr>
            <a:r>
              <a:rPr lang="en-US" sz="1800" b="1" dirty="0" smtClean="0">
                <a:solidFill>
                  <a:schemeClr val="tx1"/>
                </a:solidFill>
                <a:latin typeface="Calibri" pitchFamily="34" charset="0"/>
              </a:rPr>
              <a:t>GRAM PANCHAYAT    </a:t>
            </a:r>
            <a:endParaRPr sz="1800" b="1" i="0" u="none" strike="noStrike" cap="none" dirty="0">
              <a:solidFill>
                <a:schemeClr val="tx1"/>
              </a:solidFill>
              <a:latin typeface="Calibri" pitchFamily="34" charset="0"/>
              <a:sym typeface="Arial"/>
            </a:endParaRPr>
          </a:p>
        </p:txBody>
      </p:sp>
      <p:sp>
        <p:nvSpPr>
          <p:cNvPr id="72" name="Google Shape;72;p15"/>
          <p:cNvSpPr txBox="1"/>
          <p:nvPr/>
        </p:nvSpPr>
        <p:spPr>
          <a:xfrm>
            <a:off x="272675" y="1156138"/>
            <a:ext cx="8688300" cy="3171162"/>
          </a:xfrm>
          <a:prstGeom prst="rect">
            <a:avLst/>
          </a:prstGeom>
          <a:noFill/>
          <a:ln>
            <a:noFill/>
          </a:ln>
        </p:spPr>
        <p:txBody>
          <a:bodyPr spcFirstLastPara="1" wrap="square" lIns="91425" tIns="91425" rIns="91425" bIns="91425" anchor="t" anchorCtr="0">
            <a:noAutofit/>
          </a:bodyPr>
          <a:lstStyle/>
          <a:p>
            <a:pPr lvl="1"/>
            <a:endParaRPr lang="en-IN" dirty="0" smtClean="0">
              <a:latin typeface="Calibri" pitchFamily="34" charset="0"/>
            </a:endParaRPr>
          </a:p>
          <a:p>
            <a:pPr lvl="1"/>
            <a:endParaRPr lang="en-IN" dirty="0" smtClean="0">
              <a:latin typeface="Calibri" pitchFamily="34" charset="0"/>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Calibri"/>
              <a:ea typeface="Calibri"/>
              <a:cs typeface="Calibri"/>
              <a:sym typeface="Calibri"/>
            </a:endParaRPr>
          </a:p>
        </p:txBody>
      </p:sp>
      <p:pic>
        <p:nvPicPr>
          <p:cNvPr id="5123" name="Picture 3" descr="C:\Users\DELL\Desktop\images (1).jfif"/>
          <p:cNvPicPr>
            <a:picLocks noChangeAspect="1" noChangeArrowheads="1"/>
          </p:cNvPicPr>
          <p:nvPr/>
        </p:nvPicPr>
        <p:blipFill>
          <a:blip r:embed="rId4"/>
          <a:srcRect/>
          <a:stretch>
            <a:fillRect/>
          </a:stretch>
        </p:blipFill>
        <p:spPr bwMode="auto">
          <a:xfrm>
            <a:off x="2599400" y="902526"/>
            <a:ext cx="2828925" cy="760020"/>
          </a:xfrm>
          <a:prstGeom prst="rect">
            <a:avLst/>
          </a:prstGeom>
          <a:noFill/>
        </p:spPr>
      </p:pic>
      <p:sp>
        <p:nvSpPr>
          <p:cNvPr id="8" name="Rectangle 7"/>
          <p:cNvSpPr/>
          <p:nvPr/>
        </p:nvSpPr>
        <p:spPr>
          <a:xfrm>
            <a:off x="3206340" y="2719452"/>
            <a:ext cx="1650670" cy="451262"/>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IN" b="1" dirty="0" smtClean="0"/>
              <a:t>GRAM PANCHAYAT</a:t>
            </a:r>
            <a:endParaRPr lang="en-US" b="1" dirty="0"/>
          </a:p>
        </p:txBody>
      </p:sp>
      <p:sp>
        <p:nvSpPr>
          <p:cNvPr id="9" name="Rectangle 8"/>
          <p:cNvSpPr/>
          <p:nvPr/>
        </p:nvSpPr>
        <p:spPr>
          <a:xfrm>
            <a:off x="995545" y="2729348"/>
            <a:ext cx="1650670" cy="451262"/>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IN" b="1" dirty="0" smtClean="0"/>
              <a:t>GRAM SABHA</a:t>
            </a:r>
            <a:endParaRPr lang="en-US" b="1" dirty="0"/>
          </a:p>
        </p:txBody>
      </p:sp>
      <p:sp>
        <p:nvSpPr>
          <p:cNvPr id="10" name="Rectangle 9"/>
          <p:cNvSpPr/>
          <p:nvPr/>
        </p:nvSpPr>
        <p:spPr>
          <a:xfrm>
            <a:off x="5541828" y="2715492"/>
            <a:ext cx="1650670" cy="451262"/>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IN" b="1" dirty="0" smtClean="0"/>
              <a:t>NYAYA PANCHAYAT</a:t>
            </a:r>
            <a:endParaRPr lang="en-US" b="1" dirty="0"/>
          </a:p>
        </p:txBody>
      </p:sp>
      <p:cxnSp>
        <p:nvCxnSpPr>
          <p:cNvPr id="12" name="Straight Connector 11"/>
          <p:cNvCxnSpPr>
            <a:stCxn id="5123" idx="2"/>
          </p:cNvCxnSpPr>
          <p:nvPr/>
        </p:nvCxnSpPr>
        <p:spPr>
          <a:xfrm rot="5400000">
            <a:off x="3776355" y="1888178"/>
            <a:ext cx="463140" cy="11876"/>
          </a:xfrm>
          <a:prstGeom prst="line">
            <a:avLst/>
          </a:prstGeom>
        </p:spPr>
        <p:style>
          <a:lnRef idx="1">
            <a:schemeClr val="accent2"/>
          </a:lnRef>
          <a:fillRef idx="0">
            <a:schemeClr val="accent2"/>
          </a:fillRef>
          <a:effectRef idx="0">
            <a:schemeClr val="accent2"/>
          </a:effectRef>
          <a:fontRef idx="minor">
            <a:schemeClr val="tx1"/>
          </a:fontRef>
        </p:style>
      </p:cxnSp>
      <p:cxnSp>
        <p:nvCxnSpPr>
          <p:cNvPr id="16" name="Straight Connector 15"/>
          <p:cNvCxnSpPr/>
          <p:nvPr/>
        </p:nvCxnSpPr>
        <p:spPr>
          <a:xfrm flipV="1">
            <a:off x="1805049" y="2125683"/>
            <a:ext cx="4548250" cy="23751"/>
          </a:xfrm>
          <a:prstGeom prst="line">
            <a:avLst/>
          </a:prstGeom>
        </p:spPr>
        <p:style>
          <a:lnRef idx="1">
            <a:schemeClr val="accent2"/>
          </a:lnRef>
          <a:fillRef idx="0">
            <a:schemeClr val="accent2"/>
          </a:fillRef>
          <a:effectRef idx="0">
            <a:schemeClr val="accent2"/>
          </a:effectRef>
          <a:fontRef idx="minor">
            <a:schemeClr val="tx1"/>
          </a:fontRef>
        </p:style>
      </p:cxnSp>
      <p:cxnSp>
        <p:nvCxnSpPr>
          <p:cNvPr id="23" name="Straight Arrow Connector 22"/>
          <p:cNvCxnSpPr/>
          <p:nvPr/>
        </p:nvCxnSpPr>
        <p:spPr>
          <a:xfrm rot="5400000">
            <a:off x="1561606" y="2404755"/>
            <a:ext cx="498763" cy="11876"/>
          </a:xfrm>
          <a:prstGeom prst="straightConnector1">
            <a:avLst/>
          </a:prstGeom>
          <a:ln>
            <a:tailEnd type="arrow"/>
          </a:ln>
        </p:spPr>
        <p:style>
          <a:lnRef idx="1">
            <a:schemeClr val="accent2"/>
          </a:lnRef>
          <a:fillRef idx="0">
            <a:schemeClr val="accent2"/>
          </a:fillRef>
          <a:effectRef idx="0">
            <a:schemeClr val="accent2"/>
          </a:effectRef>
          <a:fontRef idx="minor">
            <a:schemeClr val="tx1"/>
          </a:fontRef>
        </p:style>
      </p:cxnSp>
      <p:cxnSp>
        <p:nvCxnSpPr>
          <p:cNvPr id="26" name="Straight Arrow Connector 25"/>
          <p:cNvCxnSpPr/>
          <p:nvPr/>
        </p:nvCxnSpPr>
        <p:spPr>
          <a:xfrm rot="5400000">
            <a:off x="3756563" y="2402775"/>
            <a:ext cx="498763" cy="11876"/>
          </a:xfrm>
          <a:prstGeom prst="straightConnector1">
            <a:avLst/>
          </a:prstGeom>
          <a:ln>
            <a:solidFill>
              <a:schemeClr val="tx1"/>
            </a:solidFill>
            <a:tailEnd type="arrow"/>
          </a:ln>
        </p:spPr>
        <p:style>
          <a:lnRef idx="1">
            <a:schemeClr val="accent2"/>
          </a:lnRef>
          <a:fillRef idx="0">
            <a:schemeClr val="accent2"/>
          </a:fillRef>
          <a:effectRef idx="0">
            <a:schemeClr val="accent2"/>
          </a:effectRef>
          <a:fontRef idx="minor">
            <a:schemeClr val="tx1"/>
          </a:fontRef>
        </p:style>
      </p:cxnSp>
      <p:cxnSp>
        <p:nvCxnSpPr>
          <p:cNvPr id="27" name="Straight Arrow Connector 26"/>
          <p:cNvCxnSpPr/>
          <p:nvPr/>
        </p:nvCxnSpPr>
        <p:spPr>
          <a:xfrm rot="5400000">
            <a:off x="6094023" y="2377045"/>
            <a:ext cx="498763" cy="11876"/>
          </a:xfrm>
          <a:prstGeom prst="straightConnector1">
            <a:avLst/>
          </a:prstGeom>
          <a:ln>
            <a:tailEnd type="arrow"/>
          </a:ln>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xmlns="" val="395740938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1" name="Google Shape;71;p15"/>
          <p:cNvSpPr txBox="1"/>
          <p:nvPr/>
        </p:nvSpPr>
        <p:spPr>
          <a:xfrm>
            <a:off x="223024" y="213491"/>
            <a:ext cx="8737951" cy="688236"/>
          </a:xfrm>
          <a:prstGeom prst="rect">
            <a:avLst/>
          </a:prstGeom>
          <a:noFill/>
          <a:ln>
            <a:noFill/>
          </a:ln>
        </p:spPr>
        <p:txBody>
          <a:bodyPr spcFirstLastPara="1" wrap="square" lIns="91425" tIns="91425" rIns="91425" bIns="91425" anchor="t" anchorCtr="0">
            <a:noAutofit/>
          </a:bodyPr>
          <a:lstStyle/>
          <a:p>
            <a:pPr lvl="0">
              <a:buSzPts val="2200"/>
            </a:pPr>
            <a:r>
              <a:rPr lang="en-US" sz="2200" b="1" dirty="0" smtClean="0">
                <a:solidFill>
                  <a:srgbClr val="FF0000"/>
                </a:solidFill>
                <a:latin typeface="Calibri" panose="020F0502020204030204" pitchFamily="34" charset="0"/>
                <a:cs typeface="Calibri" panose="020F0502020204030204" pitchFamily="34" charset="0"/>
              </a:rPr>
              <a:t>PANCHAYATI RAJ- LOCAL GOVERNMENT </a:t>
            </a:r>
            <a:r>
              <a:rPr lang="en-US" sz="2200" b="1" dirty="0">
                <a:solidFill>
                  <a:srgbClr val="FF0000"/>
                </a:solidFill>
                <a:latin typeface="Calibri" panose="020F0502020204030204" pitchFamily="34" charset="0"/>
                <a:cs typeface="Calibri" panose="020F0502020204030204" pitchFamily="34" charset="0"/>
              </a:rPr>
              <a:t>OF RURAL AREAS</a:t>
            </a:r>
          </a:p>
          <a:p>
            <a:pPr lvl="0">
              <a:buSzPts val="2200"/>
            </a:pPr>
            <a:r>
              <a:rPr lang="en-US" sz="1800" b="1" smtClean="0">
                <a:solidFill>
                  <a:schemeClr val="tx1"/>
                </a:solidFill>
                <a:latin typeface="Calibri" pitchFamily="34" charset="0"/>
              </a:rPr>
              <a:t>GRAM PANCHAYAT   </a:t>
            </a:r>
            <a:endParaRPr sz="1800" b="1" i="0" u="none" strike="noStrike" cap="none" dirty="0">
              <a:solidFill>
                <a:schemeClr val="tx1"/>
              </a:solidFill>
              <a:latin typeface="Calibri" pitchFamily="34" charset="0"/>
              <a:sym typeface="Arial"/>
            </a:endParaRPr>
          </a:p>
        </p:txBody>
      </p:sp>
      <p:sp>
        <p:nvSpPr>
          <p:cNvPr id="72" name="Google Shape;72;p15"/>
          <p:cNvSpPr txBox="1"/>
          <p:nvPr/>
        </p:nvSpPr>
        <p:spPr>
          <a:xfrm>
            <a:off x="272675" y="1156138"/>
            <a:ext cx="8688300" cy="3171162"/>
          </a:xfrm>
          <a:prstGeom prst="rect">
            <a:avLst/>
          </a:prstGeom>
          <a:noFill/>
          <a:ln>
            <a:noFill/>
          </a:ln>
        </p:spPr>
        <p:txBody>
          <a:bodyPr spcFirstLastPara="1" wrap="square" lIns="91425" tIns="91425" rIns="91425" bIns="91425" anchor="t" anchorCtr="0">
            <a:noAutofit/>
          </a:bodyPr>
          <a:lstStyle/>
          <a:p>
            <a:pPr lvl="1"/>
            <a:endParaRPr lang="en-IN" dirty="0" smtClean="0">
              <a:latin typeface="Calibri" pitchFamily="34" charset="0"/>
            </a:endParaRPr>
          </a:p>
          <a:p>
            <a:pPr lvl="1"/>
            <a:endParaRPr lang="en-IN" dirty="0" smtClean="0">
              <a:latin typeface="Calibri" pitchFamily="34" charset="0"/>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Calibri"/>
              <a:ea typeface="Calibri"/>
              <a:cs typeface="Calibri"/>
              <a:sym typeface="Calibri"/>
            </a:endParaRPr>
          </a:p>
        </p:txBody>
      </p:sp>
      <p:sp>
        <p:nvSpPr>
          <p:cNvPr id="5" name="Rectangle 4"/>
          <p:cNvSpPr/>
          <p:nvPr/>
        </p:nvSpPr>
        <p:spPr>
          <a:xfrm>
            <a:off x="357361" y="1240208"/>
            <a:ext cx="7062951" cy="2062103"/>
          </a:xfrm>
          <a:prstGeom prst="rect">
            <a:avLst/>
          </a:prstGeom>
        </p:spPr>
        <p:txBody>
          <a:bodyPr wrap="square">
            <a:spAutoFit/>
          </a:bodyPr>
          <a:lstStyle/>
          <a:p>
            <a:pPr marL="457200" indent="-457200">
              <a:spcAft>
                <a:spcPts val="1200"/>
              </a:spcAft>
              <a:buFont typeface="Arial" pitchFamily="34" charset="0"/>
              <a:buChar char="•"/>
            </a:pPr>
            <a:r>
              <a:rPr lang="en-US" dirty="0" smtClean="0">
                <a:latin typeface="Calibri" pitchFamily="34" charset="0"/>
              </a:rPr>
              <a:t>Gram </a:t>
            </a:r>
            <a:r>
              <a:rPr lang="en-US" dirty="0" err="1" smtClean="0">
                <a:latin typeface="Calibri" pitchFamily="34" charset="0"/>
              </a:rPr>
              <a:t>Sabha</a:t>
            </a:r>
            <a:r>
              <a:rPr lang="en-US" dirty="0" smtClean="0">
                <a:latin typeface="Calibri" pitchFamily="34" charset="0"/>
              </a:rPr>
              <a:t>: It is a meeting of all adults above 18 yrs  of the village. This meeting is held in  villages to decide on various issues related to the people of the village.</a:t>
            </a:r>
            <a:endParaRPr lang="en-IN" dirty="0" smtClean="0">
              <a:latin typeface="Calibri" pitchFamily="34" charset="0"/>
            </a:endParaRPr>
          </a:p>
          <a:p>
            <a:pPr marL="457200" indent="-457200">
              <a:spcAft>
                <a:spcPts val="1200"/>
              </a:spcAft>
              <a:buFont typeface="Arial" pitchFamily="34" charset="0"/>
              <a:buChar char="•"/>
            </a:pPr>
            <a:r>
              <a:rPr lang="en-IN" dirty="0" smtClean="0">
                <a:latin typeface="Calibri" pitchFamily="34" charset="0"/>
              </a:rPr>
              <a:t>Gram </a:t>
            </a:r>
            <a:r>
              <a:rPr lang="en-IN" dirty="0" err="1" smtClean="0">
                <a:latin typeface="Calibri" pitchFamily="34" charset="0"/>
              </a:rPr>
              <a:t>Panchayat</a:t>
            </a:r>
            <a:r>
              <a:rPr lang="en-IN" dirty="0" smtClean="0">
                <a:latin typeface="Calibri" pitchFamily="34" charset="0"/>
              </a:rPr>
              <a:t>: This is a small committee elected by the members of the gram </a:t>
            </a:r>
            <a:r>
              <a:rPr lang="en-IN" dirty="0" err="1" smtClean="0">
                <a:latin typeface="Calibri" pitchFamily="34" charset="0"/>
              </a:rPr>
              <a:t>sabha</a:t>
            </a:r>
            <a:r>
              <a:rPr lang="en-IN" dirty="0" smtClean="0">
                <a:latin typeface="Calibri" pitchFamily="34" charset="0"/>
              </a:rPr>
              <a:t>.</a:t>
            </a:r>
          </a:p>
          <a:p>
            <a:pPr marL="457200" indent="-457200">
              <a:spcAft>
                <a:spcPts val="1200"/>
              </a:spcAft>
              <a:buFont typeface="Arial" pitchFamily="34" charset="0"/>
              <a:buChar char="•"/>
            </a:pPr>
            <a:r>
              <a:rPr lang="en-IN" dirty="0" smtClean="0">
                <a:latin typeface="Calibri" pitchFamily="34" charset="0"/>
              </a:rPr>
              <a:t>Each </a:t>
            </a:r>
            <a:r>
              <a:rPr lang="en-IN" dirty="0" err="1" smtClean="0">
                <a:latin typeface="Calibri" pitchFamily="34" charset="0"/>
              </a:rPr>
              <a:t>panchayat</a:t>
            </a:r>
            <a:r>
              <a:rPr lang="en-IN" dirty="0" smtClean="0">
                <a:latin typeface="Calibri" pitchFamily="34" charset="0"/>
              </a:rPr>
              <a:t> is headed by a </a:t>
            </a:r>
            <a:r>
              <a:rPr lang="en-IN" dirty="0" err="1" smtClean="0">
                <a:latin typeface="Calibri" pitchFamily="34" charset="0"/>
              </a:rPr>
              <a:t>Sarpanch</a:t>
            </a:r>
            <a:r>
              <a:rPr lang="en-IN" dirty="0" smtClean="0">
                <a:latin typeface="Calibri" pitchFamily="34" charset="0"/>
              </a:rPr>
              <a:t> or </a:t>
            </a:r>
            <a:r>
              <a:rPr lang="en-IN" dirty="0" err="1" smtClean="0">
                <a:latin typeface="Calibri" pitchFamily="34" charset="0"/>
              </a:rPr>
              <a:t>Pradhan</a:t>
            </a:r>
            <a:r>
              <a:rPr lang="en-IN" dirty="0" smtClean="0">
                <a:latin typeface="Calibri" pitchFamily="34" charset="0"/>
              </a:rPr>
              <a:t>  The  </a:t>
            </a:r>
            <a:r>
              <a:rPr lang="en-IN" dirty="0" err="1" smtClean="0">
                <a:latin typeface="Calibri" pitchFamily="34" charset="0"/>
              </a:rPr>
              <a:t>Panchayat</a:t>
            </a:r>
            <a:r>
              <a:rPr lang="en-IN" dirty="0" smtClean="0">
                <a:latin typeface="Calibri" pitchFamily="34" charset="0"/>
              </a:rPr>
              <a:t> secretary, appointed by the government, maintains records of the work done by the </a:t>
            </a:r>
            <a:r>
              <a:rPr lang="en-IN" dirty="0" err="1" smtClean="0">
                <a:latin typeface="Calibri" pitchFamily="34" charset="0"/>
              </a:rPr>
              <a:t>panchayat</a:t>
            </a:r>
            <a:r>
              <a:rPr lang="en-IN" dirty="0" smtClean="0">
                <a:latin typeface="Calibri" pitchFamily="34" charset="0"/>
              </a:rPr>
              <a:t>.</a:t>
            </a:r>
          </a:p>
          <a:p>
            <a:pPr marL="457200" indent="-457200">
              <a:spcAft>
                <a:spcPts val="1200"/>
              </a:spcAft>
              <a:buFont typeface="Arial" pitchFamily="34" charset="0"/>
              <a:buChar char="•"/>
            </a:pPr>
            <a:r>
              <a:rPr lang="en-IN" dirty="0" err="1" smtClean="0">
                <a:latin typeface="Calibri" pitchFamily="34" charset="0"/>
              </a:rPr>
              <a:t>Nyaya</a:t>
            </a:r>
            <a:r>
              <a:rPr lang="en-IN" dirty="0" smtClean="0">
                <a:latin typeface="Calibri" pitchFamily="34" charset="0"/>
              </a:rPr>
              <a:t> </a:t>
            </a:r>
            <a:r>
              <a:rPr lang="en-IN" dirty="0" err="1" smtClean="0">
                <a:latin typeface="Calibri" pitchFamily="34" charset="0"/>
              </a:rPr>
              <a:t>Panchayat</a:t>
            </a:r>
            <a:r>
              <a:rPr lang="en-IN" dirty="0" smtClean="0">
                <a:latin typeface="Calibri" pitchFamily="34" charset="0"/>
              </a:rPr>
              <a:t>: It is also called as the village court. This body provides speedy justice to the villagers. It deals with minor cases like petty thefts and only have to impose fines.</a:t>
            </a:r>
          </a:p>
        </p:txBody>
      </p:sp>
      <p:pic>
        <p:nvPicPr>
          <p:cNvPr id="6147" name="Picture 3" descr="C:\Users\DELL\Desktop\download (9).jfif"/>
          <p:cNvPicPr>
            <a:picLocks noChangeAspect="1" noChangeArrowheads="1"/>
          </p:cNvPicPr>
          <p:nvPr/>
        </p:nvPicPr>
        <p:blipFill>
          <a:blip r:embed="rId4"/>
          <a:srcRect/>
          <a:stretch>
            <a:fillRect/>
          </a:stretch>
        </p:blipFill>
        <p:spPr bwMode="auto">
          <a:xfrm>
            <a:off x="590055" y="3339193"/>
            <a:ext cx="2857500" cy="1600200"/>
          </a:xfrm>
          <a:prstGeom prst="rect">
            <a:avLst/>
          </a:prstGeom>
          <a:noFill/>
        </p:spPr>
      </p:pic>
      <p:pic>
        <p:nvPicPr>
          <p:cNvPr id="6148" name="Picture 4" descr="C:\Users\DELL\Desktop\download (10).jfif"/>
          <p:cNvPicPr>
            <a:picLocks noChangeAspect="1" noChangeArrowheads="1"/>
          </p:cNvPicPr>
          <p:nvPr/>
        </p:nvPicPr>
        <p:blipFill>
          <a:blip r:embed="rId5"/>
          <a:srcRect/>
          <a:stretch>
            <a:fillRect/>
          </a:stretch>
        </p:blipFill>
        <p:spPr bwMode="auto">
          <a:xfrm>
            <a:off x="4067917" y="3372592"/>
            <a:ext cx="3152280" cy="1543792"/>
          </a:xfrm>
          <a:prstGeom prst="rect">
            <a:avLst/>
          </a:prstGeom>
          <a:noFill/>
        </p:spPr>
      </p:pic>
    </p:spTree>
    <p:extLst>
      <p:ext uri="{BB962C8B-B14F-4D97-AF65-F5344CB8AC3E}">
        <p14:creationId xmlns:p14="http://schemas.microsoft.com/office/powerpoint/2010/main" xmlns="" val="59558830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1" name="Google Shape;71;p15"/>
          <p:cNvSpPr txBox="1"/>
          <p:nvPr/>
        </p:nvSpPr>
        <p:spPr>
          <a:xfrm>
            <a:off x="223024" y="213491"/>
            <a:ext cx="8737951" cy="688236"/>
          </a:xfrm>
          <a:prstGeom prst="rect">
            <a:avLst/>
          </a:prstGeom>
          <a:noFill/>
          <a:ln>
            <a:noFill/>
          </a:ln>
        </p:spPr>
        <p:txBody>
          <a:bodyPr spcFirstLastPara="1" wrap="square" lIns="91425" tIns="91425" rIns="91425" bIns="91425" anchor="t" anchorCtr="0">
            <a:noAutofit/>
          </a:bodyPr>
          <a:lstStyle/>
          <a:p>
            <a:pPr lvl="0">
              <a:buSzPts val="2200"/>
            </a:pPr>
            <a:r>
              <a:rPr lang="en-US" sz="2200" b="1" dirty="0" smtClean="0">
                <a:solidFill>
                  <a:srgbClr val="FF0000"/>
                </a:solidFill>
                <a:latin typeface="Calibri" panose="020F0502020204030204" pitchFamily="34" charset="0"/>
                <a:cs typeface="Calibri" panose="020F0502020204030204" pitchFamily="34" charset="0"/>
              </a:rPr>
              <a:t>PANCHAYATI RAJ- LOCAL GOVERNMENT </a:t>
            </a:r>
            <a:r>
              <a:rPr lang="en-US" sz="2200" b="1" dirty="0">
                <a:solidFill>
                  <a:srgbClr val="FF0000"/>
                </a:solidFill>
                <a:latin typeface="Calibri" panose="020F0502020204030204" pitchFamily="34" charset="0"/>
                <a:cs typeface="Calibri" panose="020F0502020204030204" pitchFamily="34" charset="0"/>
              </a:rPr>
              <a:t>OF RURAL AREAS</a:t>
            </a:r>
          </a:p>
          <a:p>
            <a:pPr lvl="0">
              <a:buSzPts val="2200"/>
            </a:pPr>
            <a:r>
              <a:rPr lang="en-US" sz="1800" b="1" dirty="0" smtClean="0">
                <a:solidFill>
                  <a:schemeClr val="tx1"/>
                </a:solidFill>
                <a:latin typeface="Calibri" pitchFamily="34" charset="0"/>
              </a:rPr>
              <a:t>FUNCTIONS  OF  GRAM PANCHAYAT   </a:t>
            </a:r>
            <a:endParaRPr sz="1800" b="1" i="0" u="none" strike="noStrike" cap="none" dirty="0">
              <a:solidFill>
                <a:schemeClr val="tx1"/>
              </a:solidFill>
              <a:latin typeface="Calibri" pitchFamily="34" charset="0"/>
              <a:sym typeface="Arial"/>
            </a:endParaRPr>
          </a:p>
        </p:txBody>
      </p:sp>
      <p:sp>
        <p:nvSpPr>
          <p:cNvPr id="72" name="Google Shape;72;p15"/>
          <p:cNvSpPr txBox="1"/>
          <p:nvPr/>
        </p:nvSpPr>
        <p:spPr>
          <a:xfrm>
            <a:off x="272675" y="1156138"/>
            <a:ext cx="8688300" cy="3171162"/>
          </a:xfrm>
          <a:prstGeom prst="rect">
            <a:avLst/>
          </a:prstGeom>
          <a:noFill/>
          <a:ln>
            <a:noFill/>
          </a:ln>
        </p:spPr>
        <p:txBody>
          <a:bodyPr spcFirstLastPara="1" wrap="square" lIns="91425" tIns="91425" rIns="91425" bIns="91425" anchor="t" anchorCtr="0">
            <a:noAutofit/>
          </a:bodyPr>
          <a:lstStyle/>
          <a:p>
            <a:pPr lvl="1"/>
            <a:endParaRPr lang="en-IN" dirty="0" smtClean="0">
              <a:latin typeface="Calibri" pitchFamily="34" charset="0"/>
            </a:endParaRPr>
          </a:p>
          <a:p>
            <a:pPr lvl="1"/>
            <a:endParaRPr lang="en-IN" dirty="0" smtClean="0">
              <a:latin typeface="Calibri" pitchFamily="34" charset="0"/>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Calibri"/>
              <a:ea typeface="Calibri"/>
              <a:cs typeface="Calibri"/>
              <a:sym typeface="Calibri"/>
            </a:endParaRPr>
          </a:p>
        </p:txBody>
      </p:sp>
      <p:sp>
        <p:nvSpPr>
          <p:cNvPr id="5" name="Rectangle 4"/>
          <p:cNvSpPr/>
          <p:nvPr/>
        </p:nvSpPr>
        <p:spPr>
          <a:xfrm>
            <a:off x="357361" y="1240208"/>
            <a:ext cx="7062951" cy="3262432"/>
          </a:xfrm>
          <a:prstGeom prst="rect">
            <a:avLst/>
          </a:prstGeom>
        </p:spPr>
        <p:txBody>
          <a:bodyPr wrap="square">
            <a:spAutoFit/>
          </a:bodyPr>
          <a:lstStyle/>
          <a:p>
            <a:pPr marL="457200" indent="-457200">
              <a:spcAft>
                <a:spcPts val="1200"/>
              </a:spcAft>
              <a:buFont typeface="Arial" pitchFamily="34" charset="0"/>
              <a:buChar char="•"/>
            </a:pPr>
            <a:r>
              <a:rPr lang="en-IN" dirty="0" smtClean="0">
                <a:latin typeface="Calibri" pitchFamily="34" charset="0"/>
              </a:rPr>
              <a:t>The gram </a:t>
            </a:r>
            <a:r>
              <a:rPr lang="en-IN" dirty="0" err="1" smtClean="0">
                <a:latin typeface="Calibri" pitchFamily="34" charset="0"/>
              </a:rPr>
              <a:t>Panchayat</a:t>
            </a:r>
            <a:r>
              <a:rPr lang="en-IN" dirty="0" smtClean="0">
                <a:latin typeface="Calibri" pitchFamily="34" charset="0"/>
              </a:rPr>
              <a:t> performs many functions . It is responsible for the:</a:t>
            </a:r>
          </a:p>
          <a:p>
            <a:pPr marL="457200" indent="-457200">
              <a:spcAft>
                <a:spcPts val="1200"/>
              </a:spcAft>
              <a:buFont typeface="Arial" pitchFamily="34" charset="0"/>
              <a:buChar char="•"/>
            </a:pPr>
            <a:r>
              <a:rPr lang="en-IN" dirty="0" smtClean="0">
                <a:latin typeface="Calibri" pitchFamily="34" charset="0"/>
              </a:rPr>
              <a:t>Construction and repair of village roads</a:t>
            </a:r>
          </a:p>
          <a:p>
            <a:pPr marL="457200" indent="-457200">
              <a:spcAft>
                <a:spcPts val="1200"/>
              </a:spcAft>
              <a:buFont typeface="Arial" pitchFamily="34" charset="0"/>
              <a:buChar char="•"/>
            </a:pPr>
            <a:r>
              <a:rPr lang="en-IN" dirty="0" smtClean="0">
                <a:latin typeface="Calibri" pitchFamily="34" charset="0"/>
              </a:rPr>
              <a:t>Provision of electricity and street lighting</a:t>
            </a:r>
          </a:p>
          <a:p>
            <a:pPr marL="457200" indent="-457200">
              <a:spcAft>
                <a:spcPts val="1200"/>
              </a:spcAft>
              <a:buFont typeface="Arial" pitchFamily="34" charset="0"/>
              <a:buChar char="•"/>
            </a:pPr>
            <a:r>
              <a:rPr lang="en-IN" dirty="0" smtClean="0">
                <a:latin typeface="Calibri" pitchFamily="34" charset="0"/>
              </a:rPr>
              <a:t>Provision of drinking water by maintaining public wells and tanks</a:t>
            </a:r>
          </a:p>
          <a:p>
            <a:pPr marL="457200" indent="-457200">
              <a:spcAft>
                <a:spcPts val="1200"/>
              </a:spcAft>
              <a:buFont typeface="Arial" pitchFamily="34" charset="0"/>
              <a:buChar char="•"/>
            </a:pPr>
            <a:r>
              <a:rPr lang="en-IN" dirty="0" smtClean="0">
                <a:latin typeface="Calibri" pitchFamily="34" charset="0"/>
              </a:rPr>
              <a:t>Maintenance of public health and sanitation</a:t>
            </a:r>
          </a:p>
          <a:p>
            <a:pPr marL="457200" indent="-457200">
              <a:spcAft>
                <a:spcPts val="1200"/>
              </a:spcAft>
              <a:buFont typeface="Arial" pitchFamily="34" charset="0"/>
              <a:buChar char="•"/>
            </a:pPr>
            <a:r>
              <a:rPr lang="en-IN" dirty="0" smtClean="0">
                <a:latin typeface="Calibri" pitchFamily="34" charset="0"/>
              </a:rPr>
              <a:t>Building and supervision of primary schools</a:t>
            </a:r>
          </a:p>
          <a:p>
            <a:pPr marL="457200" indent="-457200">
              <a:spcAft>
                <a:spcPts val="1200"/>
              </a:spcAft>
              <a:buFont typeface="Arial" pitchFamily="34" charset="0"/>
              <a:buChar char="•"/>
            </a:pPr>
            <a:r>
              <a:rPr lang="en-IN" dirty="0" smtClean="0">
                <a:latin typeface="Calibri" pitchFamily="34" charset="0"/>
              </a:rPr>
              <a:t>Maintenance of records of births and deaths</a:t>
            </a:r>
          </a:p>
          <a:p>
            <a:pPr marL="457200" indent="-457200">
              <a:spcAft>
                <a:spcPts val="1200"/>
              </a:spcAft>
              <a:buFont typeface="Arial" pitchFamily="34" charset="0"/>
              <a:buChar char="•"/>
            </a:pPr>
            <a:r>
              <a:rPr lang="en-IN" dirty="0" smtClean="0">
                <a:latin typeface="Calibri" pitchFamily="34" charset="0"/>
              </a:rPr>
              <a:t>Supply of seeds and fertilisers to farmers</a:t>
            </a:r>
          </a:p>
          <a:p>
            <a:pPr marL="457200" indent="-457200">
              <a:spcAft>
                <a:spcPts val="1200"/>
              </a:spcAft>
              <a:buFont typeface="Arial" pitchFamily="34" charset="0"/>
              <a:buChar char="•"/>
            </a:pPr>
            <a:endParaRPr lang="en-IN" dirty="0" smtClean="0">
              <a:latin typeface="Calibri" pitchFamily="34" charset="0"/>
            </a:endParaRPr>
          </a:p>
        </p:txBody>
      </p:sp>
      <p:pic>
        <p:nvPicPr>
          <p:cNvPr id="5123" name="Picture 3" descr="C:\Users\DELL\Desktop\download (6).jfif"/>
          <p:cNvPicPr>
            <a:picLocks noChangeAspect="1" noChangeArrowheads="1"/>
          </p:cNvPicPr>
          <p:nvPr/>
        </p:nvPicPr>
        <p:blipFill>
          <a:blip r:embed="rId4"/>
          <a:srcRect/>
          <a:stretch>
            <a:fillRect/>
          </a:stretch>
        </p:blipFill>
        <p:spPr bwMode="auto">
          <a:xfrm>
            <a:off x="6373648" y="783771"/>
            <a:ext cx="2619375" cy="1851994"/>
          </a:xfrm>
          <a:prstGeom prst="rect">
            <a:avLst/>
          </a:prstGeom>
          <a:noFill/>
        </p:spPr>
      </p:pic>
      <p:pic>
        <p:nvPicPr>
          <p:cNvPr id="5124" name="Picture 4" descr="C:\Users\DELL\Desktop\download (8).jfif"/>
          <p:cNvPicPr>
            <a:picLocks noChangeAspect="1" noChangeArrowheads="1"/>
          </p:cNvPicPr>
          <p:nvPr/>
        </p:nvPicPr>
        <p:blipFill>
          <a:blip r:embed="rId5"/>
          <a:srcRect/>
          <a:stretch>
            <a:fillRect/>
          </a:stretch>
        </p:blipFill>
        <p:spPr bwMode="auto">
          <a:xfrm>
            <a:off x="4432774" y="2790700"/>
            <a:ext cx="3096181" cy="2054431"/>
          </a:xfrm>
          <a:prstGeom prst="rect">
            <a:avLst/>
          </a:prstGeom>
          <a:noFill/>
        </p:spPr>
      </p:pic>
    </p:spTree>
    <p:extLst>
      <p:ext uri="{BB962C8B-B14F-4D97-AF65-F5344CB8AC3E}">
        <p14:creationId xmlns:p14="http://schemas.microsoft.com/office/powerpoint/2010/main" xmlns="" val="59558830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1" name="Google Shape;71;p15"/>
          <p:cNvSpPr txBox="1"/>
          <p:nvPr/>
        </p:nvSpPr>
        <p:spPr>
          <a:xfrm>
            <a:off x="223024" y="213491"/>
            <a:ext cx="8737951" cy="688236"/>
          </a:xfrm>
          <a:prstGeom prst="rect">
            <a:avLst/>
          </a:prstGeom>
          <a:noFill/>
          <a:ln>
            <a:noFill/>
          </a:ln>
        </p:spPr>
        <p:txBody>
          <a:bodyPr spcFirstLastPara="1" wrap="square" lIns="91425" tIns="91425" rIns="91425" bIns="91425" anchor="t" anchorCtr="0">
            <a:noAutofit/>
          </a:bodyPr>
          <a:lstStyle/>
          <a:p>
            <a:pPr lvl="0">
              <a:buSzPts val="2200"/>
            </a:pPr>
            <a:r>
              <a:rPr lang="en-US" sz="2200" b="1" dirty="0" smtClean="0">
                <a:solidFill>
                  <a:srgbClr val="FF0000"/>
                </a:solidFill>
                <a:latin typeface="Calibri" panose="020F0502020204030204" pitchFamily="34" charset="0"/>
                <a:cs typeface="Calibri" panose="020F0502020204030204" pitchFamily="34" charset="0"/>
              </a:rPr>
              <a:t>PANCHAYATI RAJ- LOCAL GOVERNMENT </a:t>
            </a:r>
            <a:r>
              <a:rPr lang="en-US" sz="2200" b="1" dirty="0">
                <a:solidFill>
                  <a:srgbClr val="FF0000"/>
                </a:solidFill>
                <a:latin typeface="Calibri" panose="020F0502020204030204" pitchFamily="34" charset="0"/>
                <a:cs typeface="Calibri" panose="020F0502020204030204" pitchFamily="34" charset="0"/>
              </a:rPr>
              <a:t>OF RURAL AREAS</a:t>
            </a:r>
          </a:p>
          <a:p>
            <a:pPr lvl="0">
              <a:buSzPts val="2200"/>
            </a:pPr>
            <a:r>
              <a:rPr lang="en-US" sz="1800" b="1" dirty="0" smtClean="0">
                <a:solidFill>
                  <a:schemeClr val="tx1"/>
                </a:solidFill>
                <a:latin typeface="Calibri" pitchFamily="34" charset="0"/>
              </a:rPr>
              <a:t>QUESTIONS AND ANSWERS     </a:t>
            </a:r>
            <a:endParaRPr sz="1800" b="1" i="0" u="none" strike="noStrike" cap="none" dirty="0">
              <a:solidFill>
                <a:schemeClr val="tx1"/>
              </a:solidFill>
              <a:latin typeface="Calibri" pitchFamily="34" charset="0"/>
              <a:sym typeface="Arial"/>
            </a:endParaRPr>
          </a:p>
        </p:txBody>
      </p:sp>
      <p:sp>
        <p:nvSpPr>
          <p:cNvPr id="72" name="Google Shape;72;p15"/>
          <p:cNvSpPr txBox="1"/>
          <p:nvPr/>
        </p:nvSpPr>
        <p:spPr>
          <a:xfrm>
            <a:off x="272675" y="1156138"/>
            <a:ext cx="8688300" cy="3171162"/>
          </a:xfrm>
          <a:prstGeom prst="rect">
            <a:avLst/>
          </a:prstGeom>
          <a:noFill/>
          <a:ln>
            <a:noFill/>
          </a:ln>
        </p:spPr>
        <p:txBody>
          <a:bodyPr spcFirstLastPara="1" wrap="square" lIns="91425" tIns="91425" rIns="91425" bIns="91425" anchor="t" anchorCtr="0">
            <a:noAutofit/>
          </a:bodyPr>
          <a:lstStyle/>
          <a:p>
            <a:pPr lvl="1"/>
            <a:endParaRPr lang="en-IN" dirty="0" smtClean="0">
              <a:latin typeface="Calibri" pitchFamily="34" charset="0"/>
            </a:endParaRPr>
          </a:p>
          <a:p>
            <a:pPr lvl="1"/>
            <a:endParaRPr lang="en-IN" dirty="0" smtClean="0">
              <a:latin typeface="Calibri" pitchFamily="34" charset="0"/>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Calibri"/>
              <a:ea typeface="Calibri"/>
              <a:cs typeface="Calibri"/>
              <a:sym typeface="Calibri"/>
            </a:endParaRPr>
          </a:p>
        </p:txBody>
      </p:sp>
      <p:sp>
        <p:nvSpPr>
          <p:cNvPr id="5" name="Rectangle 4"/>
          <p:cNvSpPr/>
          <p:nvPr/>
        </p:nvSpPr>
        <p:spPr>
          <a:xfrm>
            <a:off x="357361" y="1240208"/>
            <a:ext cx="7062951" cy="2523768"/>
          </a:xfrm>
          <a:prstGeom prst="rect">
            <a:avLst/>
          </a:prstGeom>
        </p:spPr>
        <p:txBody>
          <a:bodyPr wrap="square">
            <a:spAutoFit/>
          </a:bodyPr>
          <a:lstStyle/>
          <a:p>
            <a:pPr marL="457200" indent="-457200">
              <a:spcAft>
                <a:spcPts val="1200"/>
              </a:spcAft>
            </a:pPr>
            <a:r>
              <a:rPr lang="en-IN" dirty="0" smtClean="0">
                <a:latin typeface="Calibri" pitchFamily="34" charset="0"/>
              </a:rPr>
              <a:t>Q1. What are the three bodies of the Gram </a:t>
            </a:r>
            <a:r>
              <a:rPr lang="en-IN" dirty="0" err="1" smtClean="0">
                <a:latin typeface="Calibri" pitchFamily="34" charset="0"/>
              </a:rPr>
              <a:t>Panchayat</a:t>
            </a:r>
            <a:r>
              <a:rPr lang="en-IN" dirty="0" smtClean="0">
                <a:latin typeface="Calibri" pitchFamily="34" charset="0"/>
              </a:rPr>
              <a:t>?</a:t>
            </a:r>
          </a:p>
          <a:p>
            <a:pPr marL="457200" indent="-457200">
              <a:spcAft>
                <a:spcPts val="1200"/>
              </a:spcAft>
            </a:pPr>
            <a:r>
              <a:rPr lang="en-IN" dirty="0" smtClean="0">
                <a:latin typeface="Calibri" pitchFamily="34" charset="0"/>
              </a:rPr>
              <a:t>Q2. What is  a  Gram </a:t>
            </a:r>
            <a:r>
              <a:rPr lang="en-IN" dirty="0" err="1" smtClean="0">
                <a:latin typeface="Calibri" pitchFamily="34" charset="0"/>
              </a:rPr>
              <a:t>Sabha</a:t>
            </a:r>
            <a:r>
              <a:rPr lang="en-IN" dirty="0" smtClean="0">
                <a:latin typeface="Calibri" pitchFamily="34" charset="0"/>
              </a:rPr>
              <a:t>?</a:t>
            </a:r>
          </a:p>
          <a:p>
            <a:pPr marL="457200" indent="-457200">
              <a:spcAft>
                <a:spcPts val="1200"/>
              </a:spcAft>
            </a:pPr>
            <a:r>
              <a:rPr lang="en-IN" dirty="0" smtClean="0">
                <a:latin typeface="Calibri" pitchFamily="34" charset="0"/>
              </a:rPr>
              <a:t>Q3. Who is the head of the </a:t>
            </a:r>
            <a:r>
              <a:rPr lang="en-IN" dirty="0" err="1" smtClean="0">
                <a:latin typeface="Calibri" pitchFamily="34" charset="0"/>
              </a:rPr>
              <a:t>Panchayat</a:t>
            </a:r>
            <a:r>
              <a:rPr lang="en-IN" dirty="0" smtClean="0">
                <a:latin typeface="Calibri" pitchFamily="34" charset="0"/>
              </a:rPr>
              <a:t>?</a:t>
            </a:r>
          </a:p>
          <a:p>
            <a:pPr marL="457200" indent="-457200">
              <a:spcAft>
                <a:spcPts val="1200"/>
              </a:spcAft>
            </a:pPr>
            <a:r>
              <a:rPr lang="en-IN" dirty="0" smtClean="0">
                <a:latin typeface="Calibri" pitchFamily="34" charset="0"/>
              </a:rPr>
              <a:t>Q4. Who appoints the </a:t>
            </a:r>
            <a:r>
              <a:rPr lang="en-IN" dirty="0" err="1" smtClean="0">
                <a:latin typeface="Calibri" pitchFamily="34" charset="0"/>
              </a:rPr>
              <a:t>panchayat</a:t>
            </a:r>
            <a:r>
              <a:rPr lang="en-IN" dirty="0" smtClean="0">
                <a:latin typeface="Calibri" pitchFamily="34" charset="0"/>
              </a:rPr>
              <a:t> secretary?</a:t>
            </a:r>
          </a:p>
          <a:p>
            <a:pPr marL="457200" indent="-457200">
              <a:spcAft>
                <a:spcPts val="1200"/>
              </a:spcAft>
            </a:pPr>
            <a:r>
              <a:rPr lang="en-IN" dirty="0" smtClean="0">
                <a:latin typeface="Calibri" pitchFamily="34" charset="0"/>
              </a:rPr>
              <a:t>Q5. Explain how a </a:t>
            </a:r>
            <a:r>
              <a:rPr lang="en-IN" dirty="0" err="1" smtClean="0">
                <a:latin typeface="Calibri" pitchFamily="34" charset="0"/>
              </a:rPr>
              <a:t>nyaya</a:t>
            </a:r>
            <a:r>
              <a:rPr lang="en-IN" dirty="0" smtClean="0">
                <a:latin typeface="Calibri" pitchFamily="34" charset="0"/>
              </a:rPr>
              <a:t> </a:t>
            </a:r>
            <a:r>
              <a:rPr lang="en-IN" dirty="0" err="1" smtClean="0">
                <a:latin typeface="Calibri" pitchFamily="34" charset="0"/>
              </a:rPr>
              <a:t>Panchayat</a:t>
            </a:r>
            <a:r>
              <a:rPr lang="en-IN" dirty="0" smtClean="0">
                <a:latin typeface="Calibri" pitchFamily="34" charset="0"/>
              </a:rPr>
              <a:t> functions.</a:t>
            </a:r>
          </a:p>
          <a:p>
            <a:pPr marL="457200" indent="-457200">
              <a:spcAft>
                <a:spcPts val="1200"/>
              </a:spcAft>
            </a:pPr>
            <a:r>
              <a:rPr lang="en-IN" dirty="0" smtClean="0">
                <a:latin typeface="Calibri" pitchFamily="34" charset="0"/>
              </a:rPr>
              <a:t>Q6. What are the functions of the Gram </a:t>
            </a:r>
            <a:r>
              <a:rPr lang="en-IN" dirty="0" err="1" smtClean="0">
                <a:latin typeface="Calibri" pitchFamily="34" charset="0"/>
              </a:rPr>
              <a:t>Panchayat</a:t>
            </a:r>
            <a:r>
              <a:rPr lang="en-IN" dirty="0" smtClean="0">
                <a:latin typeface="Calibri" pitchFamily="34" charset="0"/>
              </a:rPr>
              <a:t>?</a:t>
            </a:r>
          </a:p>
          <a:p>
            <a:pPr marL="457200" indent="-457200">
              <a:spcAft>
                <a:spcPts val="1200"/>
              </a:spcAft>
            </a:pPr>
            <a:endParaRPr lang="en-IN" dirty="0" smtClean="0">
              <a:latin typeface="Calibri" pitchFamily="34" charset="0"/>
            </a:endParaRPr>
          </a:p>
        </p:txBody>
      </p:sp>
    </p:spTree>
    <p:extLst>
      <p:ext uri="{BB962C8B-B14F-4D97-AF65-F5344CB8AC3E}">
        <p14:creationId xmlns:p14="http://schemas.microsoft.com/office/powerpoint/2010/main" xmlns="" val="59558830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pic>
        <p:nvPicPr>
          <p:cNvPr id="77" name="Google Shape;77;p16"/>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8" name="Google Shape;78;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1" name="Google Shape;71;p15"/>
          <p:cNvSpPr txBox="1"/>
          <p:nvPr/>
        </p:nvSpPr>
        <p:spPr>
          <a:xfrm>
            <a:off x="223024" y="213491"/>
            <a:ext cx="8737951" cy="688236"/>
          </a:xfrm>
          <a:prstGeom prst="rect">
            <a:avLst/>
          </a:prstGeom>
          <a:noFill/>
          <a:ln>
            <a:noFill/>
          </a:ln>
        </p:spPr>
        <p:txBody>
          <a:bodyPr spcFirstLastPara="1" wrap="square" lIns="91425" tIns="91425" rIns="91425" bIns="91425" anchor="t" anchorCtr="0">
            <a:noAutofit/>
          </a:bodyPr>
          <a:lstStyle/>
          <a:p>
            <a:pPr lvl="0">
              <a:buSzPts val="2200"/>
            </a:pPr>
            <a:r>
              <a:rPr lang="en-US" sz="2200" b="1" dirty="0" smtClean="0">
                <a:solidFill>
                  <a:srgbClr val="FF0000"/>
                </a:solidFill>
                <a:latin typeface="Calibri" panose="020F0502020204030204" pitchFamily="34" charset="0"/>
                <a:cs typeface="Calibri" panose="020F0502020204030204" pitchFamily="34" charset="0"/>
              </a:rPr>
              <a:t>PANCHAYATI RAJ- LOCAL GOVERNMENT </a:t>
            </a:r>
            <a:r>
              <a:rPr lang="en-US" sz="2200" b="1" dirty="0">
                <a:solidFill>
                  <a:srgbClr val="FF0000"/>
                </a:solidFill>
                <a:latin typeface="Calibri" panose="020F0502020204030204" pitchFamily="34" charset="0"/>
                <a:cs typeface="Calibri" panose="020F0502020204030204" pitchFamily="34" charset="0"/>
              </a:rPr>
              <a:t>OF RURAL AREAS</a:t>
            </a:r>
          </a:p>
          <a:p>
            <a:pPr lvl="0">
              <a:buSzPts val="2200"/>
            </a:pPr>
            <a:r>
              <a:rPr lang="en-US" sz="1800" b="1" dirty="0" smtClean="0">
                <a:solidFill>
                  <a:schemeClr val="tx1"/>
                </a:solidFill>
                <a:latin typeface="Calibri" pitchFamily="34" charset="0"/>
              </a:rPr>
              <a:t>LEARNING OBJECTIVES</a:t>
            </a:r>
            <a:endParaRPr sz="1800" b="1" i="0" u="none" strike="noStrike" cap="none" dirty="0">
              <a:solidFill>
                <a:schemeClr val="tx1"/>
              </a:solidFill>
              <a:latin typeface="Calibri" pitchFamily="34" charset="0"/>
              <a:sym typeface="Arial"/>
            </a:endParaRPr>
          </a:p>
        </p:txBody>
      </p:sp>
      <p:sp>
        <p:nvSpPr>
          <p:cNvPr id="72" name="Google Shape;72;p15"/>
          <p:cNvSpPr txBox="1"/>
          <p:nvPr/>
        </p:nvSpPr>
        <p:spPr>
          <a:xfrm>
            <a:off x="272675" y="1156138"/>
            <a:ext cx="8688300" cy="3171162"/>
          </a:xfrm>
          <a:prstGeom prst="rect">
            <a:avLst/>
          </a:prstGeom>
          <a:noFill/>
          <a:ln>
            <a:noFill/>
          </a:ln>
        </p:spPr>
        <p:txBody>
          <a:bodyPr spcFirstLastPara="1" wrap="square" lIns="91425" tIns="91425" rIns="91425" bIns="91425" anchor="t" anchorCtr="0">
            <a:noAutofit/>
          </a:bodyPr>
          <a:lstStyle/>
          <a:p>
            <a:pPr lvl="1"/>
            <a:endParaRPr lang="en-IN" dirty="0" smtClean="0">
              <a:latin typeface="Calibri" pitchFamily="34" charset="0"/>
            </a:endParaRPr>
          </a:p>
          <a:p>
            <a:pPr lvl="1"/>
            <a:endParaRPr lang="en-IN" dirty="0" smtClean="0">
              <a:latin typeface="Calibri" pitchFamily="34" charset="0"/>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Calibri"/>
              <a:ea typeface="Calibri"/>
              <a:cs typeface="Calibri"/>
              <a:sym typeface="Calibri"/>
            </a:endParaRPr>
          </a:p>
        </p:txBody>
      </p:sp>
      <p:sp>
        <p:nvSpPr>
          <p:cNvPr id="5" name="Rectangle 4"/>
          <p:cNvSpPr/>
          <p:nvPr/>
        </p:nvSpPr>
        <p:spPr>
          <a:xfrm>
            <a:off x="332509" y="1240209"/>
            <a:ext cx="6697683" cy="3231654"/>
          </a:xfrm>
          <a:prstGeom prst="rect">
            <a:avLst/>
          </a:prstGeom>
        </p:spPr>
        <p:txBody>
          <a:bodyPr wrap="square">
            <a:spAutoFit/>
          </a:bodyPr>
          <a:lstStyle/>
          <a:p>
            <a:pPr marL="457200" indent="-457200">
              <a:spcAft>
                <a:spcPts val="600"/>
              </a:spcAft>
              <a:buFont typeface="Arial" pitchFamily="34" charset="0"/>
              <a:buChar char="•"/>
            </a:pPr>
            <a:r>
              <a:rPr lang="en-US" dirty="0" smtClean="0">
                <a:latin typeface="Calibri" pitchFamily="34" charset="0"/>
              </a:rPr>
              <a:t>Need for Local Governance </a:t>
            </a:r>
          </a:p>
          <a:p>
            <a:pPr marL="457200" indent="-457200">
              <a:spcAft>
                <a:spcPts val="600"/>
              </a:spcAft>
              <a:buFont typeface="Arial" pitchFamily="34" charset="0"/>
              <a:buChar char="•"/>
            </a:pPr>
            <a:r>
              <a:rPr lang="en-IN" dirty="0" smtClean="0">
                <a:latin typeface="Calibri" pitchFamily="34" charset="0"/>
              </a:rPr>
              <a:t>Gram </a:t>
            </a:r>
            <a:r>
              <a:rPr lang="en-IN" dirty="0" err="1" smtClean="0">
                <a:latin typeface="Calibri" pitchFamily="34" charset="0"/>
              </a:rPr>
              <a:t>Sabha</a:t>
            </a:r>
            <a:endParaRPr lang="en-IN" dirty="0" smtClean="0">
              <a:latin typeface="Calibri" pitchFamily="34" charset="0"/>
            </a:endParaRPr>
          </a:p>
          <a:p>
            <a:pPr marL="457200" indent="-457200">
              <a:spcAft>
                <a:spcPts val="600"/>
              </a:spcAft>
              <a:buFont typeface="Arial" pitchFamily="34" charset="0"/>
              <a:buChar char="•"/>
            </a:pPr>
            <a:r>
              <a:rPr lang="en-IN" dirty="0" smtClean="0">
                <a:latin typeface="Calibri" pitchFamily="34" charset="0"/>
              </a:rPr>
              <a:t>The Village </a:t>
            </a:r>
            <a:r>
              <a:rPr lang="en-IN" dirty="0" err="1" smtClean="0">
                <a:latin typeface="Calibri" pitchFamily="34" charset="0"/>
              </a:rPr>
              <a:t>Panchayat</a:t>
            </a:r>
            <a:endParaRPr lang="en-IN" dirty="0" smtClean="0">
              <a:latin typeface="Calibri" pitchFamily="34" charset="0"/>
            </a:endParaRPr>
          </a:p>
          <a:p>
            <a:pPr marL="457200" indent="-457200">
              <a:spcAft>
                <a:spcPts val="600"/>
              </a:spcAft>
              <a:buFont typeface="Arial" pitchFamily="34" charset="0"/>
              <a:buChar char="•"/>
            </a:pPr>
            <a:r>
              <a:rPr lang="en-IN" dirty="0" smtClean="0">
                <a:latin typeface="Calibri" pitchFamily="34" charset="0"/>
              </a:rPr>
              <a:t>Functions of the </a:t>
            </a:r>
            <a:r>
              <a:rPr lang="en-IN" dirty="0" err="1" smtClean="0">
                <a:latin typeface="Calibri" pitchFamily="34" charset="0"/>
              </a:rPr>
              <a:t>Panchayat</a:t>
            </a:r>
            <a:endParaRPr lang="en-IN" dirty="0" smtClean="0">
              <a:latin typeface="Calibri" pitchFamily="34" charset="0"/>
            </a:endParaRPr>
          </a:p>
          <a:p>
            <a:pPr marL="457200" indent="-457200">
              <a:spcAft>
                <a:spcPts val="600"/>
              </a:spcAft>
              <a:buFont typeface="Arial" pitchFamily="34" charset="0"/>
              <a:buChar char="•"/>
            </a:pPr>
            <a:r>
              <a:rPr lang="en-IN" dirty="0" smtClean="0">
                <a:latin typeface="Calibri" pitchFamily="34" charset="0"/>
              </a:rPr>
              <a:t>Sources of income</a:t>
            </a:r>
          </a:p>
          <a:p>
            <a:pPr marL="457200" indent="-457200">
              <a:spcAft>
                <a:spcPts val="600"/>
              </a:spcAft>
              <a:buFont typeface="Arial" pitchFamily="34" charset="0"/>
              <a:buChar char="•"/>
            </a:pPr>
            <a:r>
              <a:rPr lang="en-IN" dirty="0" err="1" smtClean="0">
                <a:latin typeface="Calibri" pitchFamily="34" charset="0"/>
              </a:rPr>
              <a:t>Nyaya</a:t>
            </a:r>
            <a:r>
              <a:rPr lang="en-IN" dirty="0" smtClean="0">
                <a:latin typeface="Calibri" pitchFamily="34" charset="0"/>
              </a:rPr>
              <a:t> </a:t>
            </a:r>
            <a:r>
              <a:rPr lang="en-IN" dirty="0" err="1" smtClean="0">
                <a:latin typeface="Calibri" pitchFamily="34" charset="0"/>
              </a:rPr>
              <a:t>Panchayat</a:t>
            </a:r>
            <a:endParaRPr lang="en-IN" dirty="0" smtClean="0">
              <a:latin typeface="Calibri" pitchFamily="34" charset="0"/>
            </a:endParaRPr>
          </a:p>
          <a:p>
            <a:pPr marL="457200" indent="-457200">
              <a:spcAft>
                <a:spcPts val="600"/>
              </a:spcAft>
              <a:buFont typeface="Arial" pitchFamily="34" charset="0"/>
              <a:buChar char="•"/>
            </a:pPr>
            <a:r>
              <a:rPr lang="en-IN" dirty="0" smtClean="0">
                <a:latin typeface="Calibri" pitchFamily="34" charset="0"/>
              </a:rPr>
              <a:t>Functions and judicial power</a:t>
            </a:r>
          </a:p>
          <a:p>
            <a:pPr marL="457200" indent="-457200">
              <a:spcAft>
                <a:spcPts val="600"/>
              </a:spcAft>
              <a:buFont typeface="Arial" pitchFamily="34" charset="0"/>
              <a:buChar char="•"/>
            </a:pPr>
            <a:r>
              <a:rPr lang="en-IN" dirty="0" smtClean="0">
                <a:latin typeface="Calibri" pitchFamily="34" charset="0"/>
              </a:rPr>
              <a:t>Block </a:t>
            </a:r>
            <a:r>
              <a:rPr lang="en-IN" dirty="0" err="1" smtClean="0">
                <a:latin typeface="Calibri" pitchFamily="34" charset="0"/>
              </a:rPr>
              <a:t>Samiti</a:t>
            </a:r>
            <a:endParaRPr lang="en-IN" dirty="0" smtClean="0">
              <a:latin typeface="Calibri" pitchFamily="34" charset="0"/>
            </a:endParaRPr>
          </a:p>
          <a:p>
            <a:pPr marL="457200" indent="-457200">
              <a:spcAft>
                <a:spcPts val="600"/>
              </a:spcAft>
              <a:buFont typeface="Arial" pitchFamily="34" charset="0"/>
              <a:buChar char="•"/>
            </a:pPr>
            <a:r>
              <a:rPr lang="en-IN" dirty="0" smtClean="0">
                <a:latin typeface="Calibri" pitchFamily="34" charset="0"/>
              </a:rPr>
              <a:t>Functions and Sources of Income</a:t>
            </a:r>
          </a:p>
          <a:p>
            <a:pPr marL="457200" indent="-457200">
              <a:spcAft>
                <a:spcPts val="600"/>
              </a:spcAft>
              <a:buFont typeface="Arial" pitchFamily="34" charset="0"/>
              <a:buChar char="•"/>
            </a:pPr>
            <a:r>
              <a:rPr lang="en-IN" dirty="0" err="1" smtClean="0">
                <a:latin typeface="Calibri" pitchFamily="34" charset="0"/>
              </a:rPr>
              <a:t>Zilla</a:t>
            </a:r>
            <a:r>
              <a:rPr lang="en-IN" dirty="0" smtClean="0">
                <a:latin typeface="Calibri" pitchFamily="34" charset="0"/>
              </a:rPr>
              <a:t> </a:t>
            </a:r>
            <a:r>
              <a:rPr lang="en-IN" dirty="0" err="1" smtClean="0">
                <a:latin typeface="Calibri" pitchFamily="34" charset="0"/>
              </a:rPr>
              <a:t>Parishad</a:t>
            </a:r>
            <a:endParaRPr lang="en-IN" dirty="0" smtClean="0">
              <a:latin typeface="Calibri" pitchFamily="34" charset="0"/>
            </a:endParaRPr>
          </a:p>
          <a:p>
            <a:pPr marL="457200" indent="-457200">
              <a:spcAft>
                <a:spcPts val="600"/>
              </a:spcAft>
              <a:buFont typeface="Arial" pitchFamily="34" charset="0"/>
              <a:buChar char="•"/>
            </a:pPr>
            <a:r>
              <a:rPr lang="en-IN" dirty="0" smtClean="0">
                <a:latin typeface="Calibri" pitchFamily="34" charset="0"/>
              </a:rPr>
              <a:t>Functions and Sources of income</a:t>
            </a:r>
            <a:endParaRPr lang="en-US" dirty="0" smtClean="0">
              <a:latin typeface="Calibri" pitchFamily="34" charset="0"/>
            </a:endParaRPr>
          </a:p>
        </p:txBody>
      </p:sp>
      <p:pic>
        <p:nvPicPr>
          <p:cNvPr id="3076" name="Picture 4" descr="C:\Users\DELL\Desktop\download (2).jfif"/>
          <p:cNvPicPr>
            <a:picLocks noChangeAspect="1" noChangeArrowheads="1"/>
          </p:cNvPicPr>
          <p:nvPr/>
        </p:nvPicPr>
        <p:blipFill>
          <a:blip r:embed="rId4"/>
          <a:srcRect/>
          <a:stretch>
            <a:fillRect/>
          </a:stretch>
        </p:blipFill>
        <p:spPr bwMode="auto">
          <a:xfrm>
            <a:off x="4218276" y="795647"/>
            <a:ext cx="3405682" cy="4037610"/>
          </a:xfrm>
          <a:prstGeom prst="rect">
            <a:avLst/>
          </a:prstGeom>
          <a:noFill/>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40"/>
            <a:ext cx="9144000" cy="1365860"/>
          </a:xfrm>
          <a:prstGeom prst="rect">
            <a:avLst/>
          </a:prstGeom>
          <a:noFill/>
          <a:ln>
            <a:noFill/>
          </a:ln>
        </p:spPr>
      </p:pic>
      <p:pic>
        <p:nvPicPr>
          <p:cNvPr id="55" name="Google Shape;55;p13"/>
          <p:cNvPicPr preferRelativeResize="0"/>
          <p:nvPr/>
        </p:nvPicPr>
        <p:blipFill rotWithShape="1">
          <a:blip r:embed="rId4">
            <a:alphaModFix/>
          </a:blip>
          <a:srcRect/>
          <a:stretch/>
        </p:blipFill>
        <p:spPr>
          <a:xfrm>
            <a:off x="222675" y="214225"/>
            <a:ext cx="1578401" cy="783575"/>
          </a:xfrm>
          <a:prstGeom prst="rect">
            <a:avLst/>
          </a:prstGeom>
          <a:noFill/>
          <a:ln>
            <a:noFill/>
          </a:ln>
        </p:spPr>
      </p:pic>
      <p:sp>
        <p:nvSpPr>
          <p:cNvPr id="56" name="Google Shape;56;p13"/>
          <p:cNvSpPr txBox="1"/>
          <p:nvPr/>
        </p:nvSpPr>
        <p:spPr>
          <a:xfrm>
            <a:off x="222675" y="1412344"/>
            <a:ext cx="8763000" cy="2124806"/>
          </a:xfrm>
          <a:prstGeom prst="rect">
            <a:avLst/>
          </a:prstGeom>
          <a:noFill/>
          <a:ln>
            <a:noFill/>
          </a:ln>
        </p:spPr>
        <p:txBody>
          <a:bodyPr spcFirstLastPara="1" wrap="square" lIns="91425" tIns="91425" rIns="91425" bIns="91425" anchor="t" anchorCtr="0">
            <a:noAutofit/>
          </a:bodyPr>
          <a:lstStyle/>
          <a:p>
            <a:pPr lvl="0" algn="ctr">
              <a:buSzPts val="3100"/>
            </a:pPr>
            <a:r>
              <a:rPr lang="en-US" sz="3200" b="1" dirty="0" smtClean="0">
                <a:solidFill>
                  <a:srgbClr val="FF0000"/>
                </a:solidFill>
                <a:ea typeface="Calibri"/>
              </a:rPr>
              <a:t> PANCHAYATI RAJ- LOCAL GOVERNMENT OF RURAL AREAS</a:t>
            </a:r>
            <a:endParaRPr sz="2500" b="0" i="0" u="none" strike="noStrike" cap="none" dirty="0">
              <a:solidFill>
                <a:srgbClr val="FF0000"/>
              </a:solidFill>
              <a:latin typeface="Calibri"/>
              <a:ea typeface="Calibri"/>
              <a:cs typeface="Calibri"/>
              <a:sym typeface="Calibri"/>
            </a:endParaRPr>
          </a:p>
        </p:txBody>
      </p:sp>
      <p:sp>
        <p:nvSpPr>
          <p:cNvPr id="57" name="Google Shape;57;p13"/>
          <p:cNvSpPr txBox="1"/>
          <p:nvPr/>
        </p:nvSpPr>
        <p:spPr>
          <a:xfrm>
            <a:off x="5874275" y="98375"/>
            <a:ext cx="3176100" cy="1267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58" name="Google Shape;58;p13"/>
          <p:cNvSpPr txBox="1"/>
          <p:nvPr/>
        </p:nvSpPr>
        <p:spPr>
          <a:xfrm>
            <a:off x="1608084" y="2571736"/>
            <a:ext cx="5938344" cy="1159435"/>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(CIVICS)</a:t>
            </a:r>
            <a:endParaRPr b="1" dirty="0"/>
          </a:p>
          <a:p>
            <a:pPr marL="0" lvl="0" indent="0" algn="l" rtl="0">
              <a:spcBef>
                <a:spcPts val="0"/>
              </a:spcBef>
              <a:spcAft>
                <a:spcPts val="0"/>
              </a:spcAft>
              <a:buNone/>
            </a:pPr>
            <a:r>
              <a:rPr lang="en" b="1" dirty="0"/>
              <a:t>CHAPTER NUMBER</a:t>
            </a:r>
            <a:r>
              <a:rPr lang="en" b="1" dirty="0" smtClean="0"/>
              <a:t>: 5  PERIOD-4</a:t>
            </a:r>
            <a:endParaRPr b="1" dirty="0"/>
          </a:p>
          <a:p>
            <a:pPr lvl="0"/>
            <a:r>
              <a:rPr lang="en" b="1" dirty="0"/>
              <a:t>CHAPTER NAME </a:t>
            </a:r>
            <a:r>
              <a:rPr lang="en" b="1" dirty="0" smtClean="0"/>
              <a:t>:  PANCHAYATI RAJ- LOCAL GOVERNMENT OF RURAL AREAS</a:t>
            </a:r>
            <a:endParaRPr b="1"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1" name="Google Shape;71;p15"/>
          <p:cNvSpPr txBox="1"/>
          <p:nvPr/>
        </p:nvSpPr>
        <p:spPr>
          <a:xfrm>
            <a:off x="223024" y="213491"/>
            <a:ext cx="8737951" cy="688236"/>
          </a:xfrm>
          <a:prstGeom prst="rect">
            <a:avLst/>
          </a:prstGeom>
          <a:noFill/>
          <a:ln>
            <a:noFill/>
          </a:ln>
        </p:spPr>
        <p:txBody>
          <a:bodyPr spcFirstLastPara="1" wrap="square" lIns="91425" tIns="91425" rIns="91425" bIns="91425" anchor="t" anchorCtr="0">
            <a:noAutofit/>
          </a:bodyPr>
          <a:lstStyle/>
          <a:p>
            <a:pPr lvl="0">
              <a:buSzPts val="2200"/>
            </a:pPr>
            <a:r>
              <a:rPr lang="en-US" sz="2200" b="1" dirty="0" smtClean="0">
                <a:solidFill>
                  <a:srgbClr val="FF0000"/>
                </a:solidFill>
                <a:latin typeface="Calibri" panose="020F0502020204030204" pitchFamily="34" charset="0"/>
                <a:cs typeface="Calibri" panose="020F0502020204030204" pitchFamily="34" charset="0"/>
              </a:rPr>
              <a:t>PANCHAYATI RAJ- LOCAL GOVERNMENT </a:t>
            </a:r>
            <a:r>
              <a:rPr lang="en-US" sz="2200" b="1" dirty="0">
                <a:solidFill>
                  <a:srgbClr val="FF0000"/>
                </a:solidFill>
                <a:latin typeface="Calibri" panose="020F0502020204030204" pitchFamily="34" charset="0"/>
                <a:cs typeface="Calibri" panose="020F0502020204030204" pitchFamily="34" charset="0"/>
              </a:rPr>
              <a:t>OF RURAL AREAS</a:t>
            </a:r>
          </a:p>
          <a:p>
            <a:pPr lvl="0">
              <a:buSzPts val="2200"/>
            </a:pPr>
            <a:r>
              <a:rPr lang="en-US" sz="1800" b="1" dirty="0" smtClean="0">
                <a:solidFill>
                  <a:schemeClr val="tx1"/>
                </a:solidFill>
                <a:latin typeface="Calibri" pitchFamily="34" charset="0"/>
              </a:rPr>
              <a:t>PANCHYATI  SAMITI OR BLOCK SAMITI</a:t>
            </a:r>
            <a:endParaRPr sz="1800" b="1" i="0" u="none" strike="noStrike" cap="none" dirty="0">
              <a:solidFill>
                <a:schemeClr val="tx1"/>
              </a:solidFill>
              <a:latin typeface="Calibri" pitchFamily="34" charset="0"/>
              <a:sym typeface="Arial"/>
            </a:endParaRPr>
          </a:p>
        </p:txBody>
      </p:sp>
      <p:sp>
        <p:nvSpPr>
          <p:cNvPr id="72" name="Google Shape;72;p15"/>
          <p:cNvSpPr txBox="1"/>
          <p:nvPr/>
        </p:nvSpPr>
        <p:spPr>
          <a:xfrm>
            <a:off x="272675" y="1156138"/>
            <a:ext cx="8688300" cy="3171162"/>
          </a:xfrm>
          <a:prstGeom prst="rect">
            <a:avLst/>
          </a:prstGeom>
          <a:noFill/>
          <a:ln>
            <a:noFill/>
          </a:ln>
        </p:spPr>
        <p:txBody>
          <a:bodyPr spcFirstLastPara="1" wrap="square" lIns="91425" tIns="91425" rIns="91425" bIns="91425" anchor="t" anchorCtr="0">
            <a:noAutofit/>
          </a:bodyPr>
          <a:lstStyle/>
          <a:p>
            <a:pPr lvl="1"/>
            <a:endParaRPr lang="en-IN" dirty="0" smtClean="0">
              <a:latin typeface="Calibri" pitchFamily="34" charset="0"/>
            </a:endParaRPr>
          </a:p>
          <a:p>
            <a:pPr lvl="1"/>
            <a:endParaRPr lang="en-IN" dirty="0" smtClean="0">
              <a:latin typeface="Calibri" pitchFamily="34" charset="0"/>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Calibri"/>
              <a:ea typeface="Calibri"/>
              <a:cs typeface="Calibri"/>
              <a:sym typeface="Calibri"/>
            </a:endParaRPr>
          </a:p>
        </p:txBody>
      </p:sp>
      <p:sp>
        <p:nvSpPr>
          <p:cNvPr id="5" name="Rectangle 4"/>
          <p:cNvSpPr/>
          <p:nvPr/>
        </p:nvSpPr>
        <p:spPr>
          <a:xfrm>
            <a:off x="273133" y="1311460"/>
            <a:ext cx="5712031" cy="3600986"/>
          </a:xfrm>
          <a:prstGeom prst="rect">
            <a:avLst/>
          </a:prstGeom>
        </p:spPr>
        <p:txBody>
          <a:bodyPr wrap="square">
            <a:spAutoFit/>
          </a:bodyPr>
          <a:lstStyle/>
          <a:p>
            <a:pPr marL="457200" indent="-457200">
              <a:spcAft>
                <a:spcPts val="1200"/>
              </a:spcAft>
              <a:buFont typeface="Arial" pitchFamily="34" charset="0"/>
              <a:buChar char="•"/>
            </a:pPr>
            <a:r>
              <a:rPr lang="en-US" dirty="0" smtClean="0">
                <a:latin typeface="Calibri" pitchFamily="34" charset="0"/>
              </a:rPr>
              <a:t>The </a:t>
            </a:r>
            <a:r>
              <a:rPr lang="en-US" dirty="0" err="1" smtClean="0">
                <a:latin typeface="Calibri" pitchFamily="34" charset="0"/>
              </a:rPr>
              <a:t>Panchayat</a:t>
            </a:r>
            <a:r>
              <a:rPr lang="en-US" dirty="0" smtClean="0">
                <a:latin typeface="Calibri" pitchFamily="34" charset="0"/>
              </a:rPr>
              <a:t> </a:t>
            </a:r>
            <a:r>
              <a:rPr lang="en-US" dirty="0" err="1" smtClean="0">
                <a:latin typeface="Calibri" pitchFamily="34" charset="0"/>
              </a:rPr>
              <a:t>Samiti</a:t>
            </a:r>
            <a:r>
              <a:rPr lang="en-US" dirty="0" smtClean="0">
                <a:latin typeface="Calibri" pitchFamily="34" charset="0"/>
              </a:rPr>
              <a:t> or block </a:t>
            </a:r>
            <a:r>
              <a:rPr lang="en-US" dirty="0" err="1" smtClean="0">
                <a:latin typeface="Calibri" pitchFamily="34" charset="0"/>
              </a:rPr>
              <a:t>samiti</a:t>
            </a:r>
            <a:r>
              <a:rPr lang="en-US" dirty="0" smtClean="0">
                <a:latin typeface="Calibri" pitchFamily="34" charset="0"/>
              </a:rPr>
              <a:t> is the middle or second level in the </a:t>
            </a:r>
            <a:r>
              <a:rPr lang="en-US" dirty="0" err="1" smtClean="0">
                <a:latin typeface="Calibri" pitchFamily="34" charset="0"/>
              </a:rPr>
              <a:t>Panchayati</a:t>
            </a:r>
            <a:r>
              <a:rPr lang="en-US" dirty="0" smtClean="0">
                <a:latin typeface="Calibri" pitchFamily="34" charset="0"/>
              </a:rPr>
              <a:t> Raj System.  </a:t>
            </a:r>
          </a:p>
          <a:p>
            <a:pPr marL="457200" indent="-457200">
              <a:spcAft>
                <a:spcPts val="1200"/>
              </a:spcAft>
              <a:buFont typeface="Arial" pitchFamily="34" charset="0"/>
              <a:buChar char="•"/>
            </a:pPr>
            <a:r>
              <a:rPr lang="en-IN" dirty="0" smtClean="0">
                <a:latin typeface="Calibri" pitchFamily="34" charset="0"/>
              </a:rPr>
              <a:t>The members of the </a:t>
            </a:r>
            <a:r>
              <a:rPr lang="en-IN" dirty="0" err="1" smtClean="0">
                <a:latin typeface="Calibri" pitchFamily="34" charset="0"/>
              </a:rPr>
              <a:t>panchayati</a:t>
            </a:r>
            <a:r>
              <a:rPr lang="en-IN" dirty="0" smtClean="0">
                <a:latin typeface="Calibri" pitchFamily="34" charset="0"/>
              </a:rPr>
              <a:t> </a:t>
            </a:r>
            <a:r>
              <a:rPr lang="en-IN" dirty="0" err="1" smtClean="0">
                <a:latin typeface="Calibri" pitchFamily="34" charset="0"/>
              </a:rPr>
              <a:t>samiti</a:t>
            </a:r>
            <a:r>
              <a:rPr lang="en-IN" dirty="0" smtClean="0">
                <a:latin typeface="Calibri" pitchFamily="34" charset="0"/>
              </a:rPr>
              <a:t> are elected by the </a:t>
            </a:r>
            <a:r>
              <a:rPr lang="en-IN" dirty="0" err="1" smtClean="0">
                <a:latin typeface="Calibri" pitchFamily="34" charset="0"/>
              </a:rPr>
              <a:t>sarpanchs</a:t>
            </a:r>
            <a:r>
              <a:rPr lang="en-IN" dirty="0" smtClean="0">
                <a:latin typeface="Calibri" pitchFamily="34" charset="0"/>
              </a:rPr>
              <a:t> of all the villages of that block.</a:t>
            </a:r>
          </a:p>
          <a:p>
            <a:pPr marL="457200" indent="-457200">
              <a:spcAft>
                <a:spcPts val="1200"/>
              </a:spcAft>
              <a:buFont typeface="Arial" pitchFamily="34" charset="0"/>
              <a:buChar char="•"/>
            </a:pPr>
            <a:r>
              <a:rPr lang="en-IN" dirty="0" smtClean="0">
                <a:latin typeface="Calibri" pitchFamily="34" charset="0"/>
              </a:rPr>
              <a:t>Members of the Legislative Assembly(MLAs), Members of Parliament (MPs) and Member of legislative councils (MLCs).</a:t>
            </a:r>
          </a:p>
          <a:p>
            <a:pPr marL="457200" indent="-457200">
              <a:spcAft>
                <a:spcPts val="1200"/>
              </a:spcAft>
              <a:buFont typeface="Arial" pitchFamily="34" charset="0"/>
              <a:buChar char="•"/>
            </a:pPr>
            <a:r>
              <a:rPr lang="en-IN" dirty="0" smtClean="0">
                <a:latin typeface="Calibri" pitchFamily="34" charset="0"/>
              </a:rPr>
              <a:t>They have members from schedule castes and schedule tribes.</a:t>
            </a:r>
          </a:p>
          <a:p>
            <a:pPr marL="457200" indent="-457200">
              <a:spcAft>
                <a:spcPts val="1200"/>
              </a:spcAft>
              <a:buFont typeface="Arial" pitchFamily="34" charset="0"/>
              <a:buChar char="•"/>
            </a:pPr>
            <a:r>
              <a:rPr lang="en-IN" dirty="0" smtClean="0">
                <a:latin typeface="Calibri" pitchFamily="34" charset="0"/>
              </a:rPr>
              <a:t>One third of the seats for Women.</a:t>
            </a:r>
          </a:p>
          <a:p>
            <a:pPr marL="457200" indent="-457200">
              <a:spcAft>
                <a:spcPts val="1200"/>
              </a:spcAft>
              <a:buFont typeface="Arial" pitchFamily="34" charset="0"/>
              <a:buChar char="•"/>
            </a:pPr>
            <a:r>
              <a:rPr lang="en-IN" dirty="0" smtClean="0">
                <a:latin typeface="Calibri" pitchFamily="34" charset="0"/>
              </a:rPr>
              <a:t>Members of a block </a:t>
            </a:r>
            <a:r>
              <a:rPr lang="en-IN" dirty="0" err="1" smtClean="0">
                <a:latin typeface="Calibri" pitchFamily="34" charset="0"/>
              </a:rPr>
              <a:t>samiti</a:t>
            </a:r>
            <a:r>
              <a:rPr lang="en-IN" dirty="0" smtClean="0">
                <a:latin typeface="Calibri" pitchFamily="34" charset="0"/>
              </a:rPr>
              <a:t> elect a block chairman or block </a:t>
            </a:r>
            <a:r>
              <a:rPr lang="en-IN" dirty="0" err="1" smtClean="0">
                <a:latin typeface="Calibri" pitchFamily="34" charset="0"/>
              </a:rPr>
              <a:t>pramukh</a:t>
            </a:r>
            <a:r>
              <a:rPr lang="en-IN" dirty="0" smtClean="0">
                <a:latin typeface="Calibri" pitchFamily="34" charset="0"/>
              </a:rPr>
              <a:t>.</a:t>
            </a:r>
          </a:p>
          <a:p>
            <a:pPr marL="457200" indent="-457200">
              <a:spcAft>
                <a:spcPts val="1200"/>
              </a:spcAft>
              <a:buFont typeface="Arial" pitchFamily="34" charset="0"/>
              <a:buChar char="•"/>
            </a:pPr>
            <a:r>
              <a:rPr lang="en-IN" dirty="0" smtClean="0">
                <a:latin typeface="Calibri" pitchFamily="34" charset="0"/>
              </a:rPr>
              <a:t>The block development officer (BDO) appointed by the state government is the secretary of the </a:t>
            </a:r>
            <a:r>
              <a:rPr lang="en-IN" dirty="0" err="1" smtClean="0">
                <a:latin typeface="Calibri" pitchFamily="34" charset="0"/>
              </a:rPr>
              <a:t>samiti</a:t>
            </a:r>
            <a:r>
              <a:rPr lang="en-IN" dirty="0" smtClean="0">
                <a:latin typeface="Calibri" pitchFamily="34" charset="0"/>
              </a:rPr>
              <a:t> and takes care of its administration.</a:t>
            </a:r>
            <a:endParaRPr lang="en-US" dirty="0" smtClean="0">
              <a:latin typeface="Calibri" pitchFamily="34" charset="0"/>
            </a:endParaRPr>
          </a:p>
        </p:txBody>
      </p:sp>
      <p:pic>
        <p:nvPicPr>
          <p:cNvPr id="1027" name="Picture 3" descr="C:\Users\DELL\Desktop\download (1).jfif"/>
          <p:cNvPicPr>
            <a:picLocks noChangeAspect="1" noChangeArrowheads="1"/>
          </p:cNvPicPr>
          <p:nvPr/>
        </p:nvPicPr>
        <p:blipFill>
          <a:blip r:embed="rId4"/>
          <a:srcRect/>
          <a:stretch>
            <a:fillRect/>
          </a:stretch>
        </p:blipFill>
        <p:spPr bwMode="auto">
          <a:xfrm>
            <a:off x="6184761" y="581894"/>
            <a:ext cx="2959239" cy="2481942"/>
          </a:xfrm>
          <a:prstGeom prst="rect">
            <a:avLst/>
          </a:prstGeom>
          <a:noFill/>
        </p:spPr>
      </p:pic>
    </p:spTree>
    <p:extLst>
      <p:ext uri="{BB962C8B-B14F-4D97-AF65-F5344CB8AC3E}">
        <p14:creationId xmlns:p14="http://schemas.microsoft.com/office/powerpoint/2010/main" xmlns="" val="157355517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1" name="Google Shape;71;p15"/>
          <p:cNvSpPr txBox="1"/>
          <p:nvPr/>
        </p:nvSpPr>
        <p:spPr>
          <a:xfrm>
            <a:off x="223024" y="213491"/>
            <a:ext cx="8737951" cy="688236"/>
          </a:xfrm>
          <a:prstGeom prst="rect">
            <a:avLst/>
          </a:prstGeom>
          <a:noFill/>
          <a:ln>
            <a:noFill/>
          </a:ln>
        </p:spPr>
        <p:txBody>
          <a:bodyPr spcFirstLastPara="1" wrap="square" lIns="91425" tIns="91425" rIns="91425" bIns="91425" anchor="t" anchorCtr="0">
            <a:noAutofit/>
          </a:bodyPr>
          <a:lstStyle/>
          <a:p>
            <a:pPr lvl="0">
              <a:buSzPts val="2200"/>
            </a:pPr>
            <a:r>
              <a:rPr lang="en-US" sz="2200" b="1" dirty="0" smtClean="0">
                <a:solidFill>
                  <a:srgbClr val="FF0000"/>
                </a:solidFill>
                <a:latin typeface="Calibri" panose="020F0502020204030204" pitchFamily="34" charset="0"/>
                <a:cs typeface="Calibri" panose="020F0502020204030204" pitchFamily="34" charset="0"/>
              </a:rPr>
              <a:t>PANCHAYATI RAJ- LOCAL GOVERNMENT </a:t>
            </a:r>
            <a:r>
              <a:rPr lang="en-US" sz="2200" b="1" dirty="0">
                <a:solidFill>
                  <a:srgbClr val="FF0000"/>
                </a:solidFill>
                <a:latin typeface="Calibri" panose="020F0502020204030204" pitchFamily="34" charset="0"/>
                <a:cs typeface="Calibri" panose="020F0502020204030204" pitchFamily="34" charset="0"/>
              </a:rPr>
              <a:t>OF RURAL AREAS</a:t>
            </a:r>
          </a:p>
          <a:p>
            <a:pPr lvl="0">
              <a:buSzPts val="2200"/>
            </a:pPr>
            <a:r>
              <a:rPr lang="en-US" sz="1800" b="1" dirty="0" smtClean="0">
                <a:solidFill>
                  <a:schemeClr val="tx1"/>
                </a:solidFill>
                <a:latin typeface="Calibri" pitchFamily="34" charset="0"/>
              </a:rPr>
              <a:t>PANCHAYAT  SAMITI OR BLOCK SAMITI: FUNCTIONS    </a:t>
            </a:r>
            <a:endParaRPr sz="1800" b="1" i="0" u="none" strike="noStrike" cap="none" dirty="0">
              <a:solidFill>
                <a:schemeClr val="tx1"/>
              </a:solidFill>
              <a:latin typeface="Calibri" pitchFamily="34" charset="0"/>
              <a:sym typeface="Arial"/>
            </a:endParaRPr>
          </a:p>
        </p:txBody>
      </p:sp>
      <p:sp>
        <p:nvSpPr>
          <p:cNvPr id="72" name="Google Shape;72;p15"/>
          <p:cNvSpPr txBox="1"/>
          <p:nvPr/>
        </p:nvSpPr>
        <p:spPr>
          <a:xfrm>
            <a:off x="272675" y="1156138"/>
            <a:ext cx="8688300" cy="3171162"/>
          </a:xfrm>
          <a:prstGeom prst="rect">
            <a:avLst/>
          </a:prstGeom>
          <a:noFill/>
          <a:ln>
            <a:noFill/>
          </a:ln>
        </p:spPr>
        <p:txBody>
          <a:bodyPr spcFirstLastPara="1" wrap="square" lIns="91425" tIns="91425" rIns="91425" bIns="91425" anchor="t" anchorCtr="0">
            <a:noAutofit/>
          </a:bodyPr>
          <a:lstStyle/>
          <a:p>
            <a:pPr lvl="1"/>
            <a:endParaRPr lang="en-IN" dirty="0" smtClean="0">
              <a:latin typeface="Calibri" pitchFamily="34" charset="0"/>
            </a:endParaRPr>
          </a:p>
          <a:p>
            <a:pPr lvl="1"/>
            <a:endParaRPr lang="en-IN" dirty="0" smtClean="0">
              <a:latin typeface="Calibri" pitchFamily="34" charset="0"/>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Calibri"/>
              <a:ea typeface="Calibri"/>
              <a:cs typeface="Calibri"/>
              <a:sym typeface="Calibri"/>
            </a:endParaRPr>
          </a:p>
        </p:txBody>
      </p:sp>
      <p:sp>
        <p:nvSpPr>
          <p:cNvPr id="5" name="Rectangle 4"/>
          <p:cNvSpPr/>
          <p:nvPr/>
        </p:nvSpPr>
        <p:spPr>
          <a:xfrm>
            <a:off x="273132" y="1311460"/>
            <a:ext cx="7897091" cy="1631216"/>
          </a:xfrm>
          <a:prstGeom prst="rect">
            <a:avLst/>
          </a:prstGeom>
        </p:spPr>
        <p:txBody>
          <a:bodyPr wrap="square">
            <a:spAutoFit/>
          </a:bodyPr>
          <a:lstStyle/>
          <a:p>
            <a:pPr marL="457200" indent="-457200">
              <a:spcAft>
                <a:spcPts val="1200"/>
              </a:spcAft>
              <a:buFont typeface="Arial" pitchFamily="34" charset="0"/>
              <a:buChar char="•"/>
            </a:pPr>
            <a:r>
              <a:rPr lang="en-US" dirty="0" smtClean="0">
                <a:latin typeface="Calibri" pitchFamily="34" charset="0"/>
              </a:rPr>
              <a:t>To prepare, execute and co-ordinate  the </a:t>
            </a:r>
            <a:r>
              <a:rPr lang="en-US" dirty="0" err="1" smtClean="0">
                <a:latin typeface="Calibri" pitchFamily="34" charset="0"/>
              </a:rPr>
              <a:t>programme</a:t>
            </a:r>
            <a:r>
              <a:rPr lang="en-US" dirty="0" smtClean="0">
                <a:latin typeface="Calibri" pitchFamily="34" charset="0"/>
              </a:rPr>
              <a:t> of community development at the block level.</a:t>
            </a:r>
          </a:p>
          <a:p>
            <a:pPr marL="457200" indent="-457200">
              <a:spcAft>
                <a:spcPts val="1200"/>
              </a:spcAft>
              <a:buFont typeface="Arial" pitchFamily="34" charset="0"/>
              <a:buChar char="•"/>
            </a:pPr>
            <a:r>
              <a:rPr lang="en-US" dirty="0" smtClean="0">
                <a:latin typeface="Calibri" pitchFamily="34" charset="0"/>
              </a:rPr>
              <a:t>To implement plans for the development of agriculture –distribute seeds, implements, and </a:t>
            </a:r>
            <a:r>
              <a:rPr lang="en-US" dirty="0" err="1" smtClean="0">
                <a:latin typeface="Calibri" pitchFamily="34" charset="0"/>
              </a:rPr>
              <a:t>fertilisers</a:t>
            </a:r>
            <a:r>
              <a:rPr lang="en-US" dirty="0" smtClean="0">
                <a:latin typeface="Calibri" pitchFamily="34" charset="0"/>
              </a:rPr>
              <a:t> to the farmer.</a:t>
            </a:r>
          </a:p>
          <a:p>
            <a:pPr marL="457200" indent="-457200">
              <a:spcAft>
                <a:spcPts val="1200"/>
              </a:spcAft>
              <a:buFont typeface="Arial" pitchFamily="34" charset="0"/>
              <a:buChar char="•"/>
            </a:pPr>
            <a:r>
              <a:rPr lang="en-IN" dirty="0" smtClean="0">
                <a:latin typeface="Calibri" pitchFamily="34" charset="0"/>
              </a:rPr>
              <a:t>To help in the development of animal husbandry, poultry and fishery.</a:t>
            </a:r>
          </a:p>
          <a:p>
            <a:pPr marL="457200" indent="-457200">
              <a:spcAft>
                <a:spcPts val="1200"/>
              </a:spcAft>
              <a:buFont typeface="Arial" pitchFamily="34" charset="0"/>
              <a:buChar char="•"/>
            </a:pPr>
            <a:r>
              <a:rPr lang="en-IN" dirty="0" smtClean="0">
                <a:latin typeface="Calibri" pitchFamily="34" charset="0"/>
              </a:rPr>
              <a:t>To look after drinking water supply, sanitation, education and rural health.</a:t>
            </a:r>
            <a:endParaRPr lang="en-US" dirty="0" smtClean="0">
              <a:latin typeface="Calibri" pitchFamily="34" charset="0"/>
            </a:endParaRPr>
          </a:p>
        </p:txBody>
      </p:sp>
      <p:pic>
        <p:nvPicPr>
          <p:cNvPr id="2050" name="Picture 2" descr="C:\Users\DELL\Desktop\download (2).jfif"/>
          <p:cNvPicPr>
            <a:picLocks noChangeAspect="1" noChangeArrowheads="1"/>
          </p:cNvPicPr>
          <p:nvPr/>
        </p:nvPicPr>
        <p:blipFill>
          <a:blip r:embed="rId4"/>
          <a:srcRect/>
          <a:stretch>
            <a:fillRect/>
          </a:stretch>
        </p:blipFill>
        <p:spPr bwMode="auto">
          <a:xfrm>
            <a:off x="566305" y="3111335"/>
            <a:ext cx="3186298" cy="1852551"/>
          </a:xfrm>
          <a:prstGeom prst="rect">
            <a:avLst/>
          </a:prstGeom>
          <a:noFill/>
        </p:spPr>
      </p:pic>
      <p:pic>
        <p:nvPicPr>
          <p:cNvPr id="2051" name="Picture 3" descr="C:\Users\DELL\Desktop\download (3).jfif"/>
          <p:cNvPicPr>
            <a:picLocks noChangeAspect="1" noChangeArrowheads="1"/>
          </p:cNvPicPr>
          <p:nvPr/>
        </p:nvPicPr>
        <p:blipFill>
          <a:blip r:embed="rId5"/>
          <a:srcRect/>
          <a:stretch>
            <a:fillRect/>
          </a:stretch>
        </p:blipFill>
        <p:spPr bwMode="auto">
          <a:xfrm>
            <a:off x="4235779" y="3106614"/>
            <a:ext cx="3376304" cy="1845396"/>
          </a:xfrm>
          <a:prstGeom prst="rect">
            <a:avLst/>
          </a:prstGeom>
          <a:noFill/>
        </p:spPr>
      </p:pic>
    </p:spTree>
    <p:extLst>
      <p:ext uri="{BB962C8B-B14F-4D97-AF65-F5344CB8AC3E}">
        <p14:creationId xmlns:p14="http://schemas.microsoft.com/office/powerpoint/2010/main" xmlns="" val="157355517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1" name="Google Shape;71;p15"/>
          <p:cNvSpPr txBox="1"/>
          <p:nvPr/>
        </p:nvSpPr>
        <p:spPr>
          <a:xfrm>
            <a:off x="223024" y="213491"/>
            <a:ext cx="8737951" cy="688236"/>
          </a:xfrm>
          <a:prstGeom prst="rect">
            <a:avLst/>
          </a:prstGeom>
          <a:noFill/>
          <a:ln>
            <a:noFill/>
          </a:ln>
        </p:spPr>
        <p:txBody>
          <a:bodyPr spcFirstLastPara="1" wrap="square" lIns="91425" tIns="91425" rIns="91425" bIns="91425" anchor="t" anchorCtr="0">
            <a:noAutofit/>
          </a:bodyPr>
          <a:lstStyle/>
          <a:p>
            <a:pPr lvl="0">
              <a:buSzPts val="2200"/>
            </a:pPr>
            <a:r>
              <a:rPr lang="en-US" sz="2200" b="1" dirty="0" smtClean="0">
                <a:solidFill>
                  <a:srgbClr val="FF0000"/>
                </a:solidFill>
                <a:latin typeface="Calibri" panose="020F0502020204030204" pitchFamily="34" charset="0"/>
                <a:cs typeface="Calibri" panose="020F0502020204030204" pitchFamily="34" charset="0"/>
              </a:rPr>
              <a:t>PANCHAYATI RAJ- LOCAL GOVERNMENT </a:t>
            </a:r>
            <a:r>
              <a:rPr lang="en-US" sz="2200" b="1" dirty="0">
                <a:solidFill>
                  <a:srgbClr val="FF0000"/>
                </a:solidFill>
                <a:latin typeface="Calibri" panose="020F0502020204030204" pitchFamily="34" charset="0"/>
                <a:cs typeface="Calibri" panose="020F0502020204030204" pitchFamily="34" charset="0"/>
              </a:rPr>
              <a:t>OF RURAL AREAS</a:t>
            </a:r>
          </a:p>
          <a:p>
            <a:pPr lvl="0">
              <a:buSzPts val="2200"/>
            </a:pPr>
            <a:r>
              <a:rPr lang="en-US" sz="1800" b="1" dirty="0" smtClean="0">
                <a:solidFill>
                  <a:schemeClr val="tx1"/>
                </a:solidFill>
                <a:latin typeface="Calibri" pitchFamily="34" charset="0"/>
              </a:rPr>
              <a:t>PANCHYAT SAMITI  OR  BLOCK SAMITI:  SOURCES OF INCOME   </a:t>
            </a:r>
            <a:endParaRPr sz="1800" b="1" i="0" u="none" strike="noStrike" cap="none" dirty="0">
              <a:solidFill>
                <a:schemeClr val="tx1"/>
              </a:solidFill>
              <a:latin typeface="Calibri" pitchFamily="34" charset="0"/>
              <a:sym typeface="Arial"/>
            </a:endParaRPr>
          </a:p>
        </p:txBody>
      </p:sp>
      <p:sp>
        <p:nvSpPr>
          <p:cNvPr id="72" name="Google Shape;72;p15"/>
          <p:cNvSpPr txBox="1"/>
          <p:nvPr/>
        </p:nvSpPr>
        <p:spPr>
          <a:xfrm>
            <a:off x="272675" y="1156138"/>
            <a:ext cx="8688300" cy="3171162"/>
          </a:xfrm>
          <a:prstGeom prst="rect">
            <a:avLst/>
          </a:prstGeom>
          <a:noFill/>
          <a:ln>
            <a:noFill/>
          </a:ln>
        </p:spPr>
        <p:txBody>
          <a:bodyPr spcFirstLastPara="1" wrap="square" lIns="91425" tIns="91425" rIns="91425" bIns="91425" anchor="t" anchorCtr="0">
            <a:noAutofit/>
          </a:bodyPr>
          <a:lstStyle/>
          <a:p>
            <a:pPr lvl="1"/>
            <a:endParaRPr lang="en-IN" dirty="0" smtClean="0">
              <a:latin typeface="Calibri" pitchFamily="34" charset="0"/>
            </a:endParaRPr>
          </a:p>
          <a:p>
            <a:pPr lvl="1"/>
            <a:endParaRPr lang="en-IN" dirty="0" smtClean="0">
              <a:latin typeface="Calibri" pitchFamily="34" charset="0"/>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Calibri"/>
              <a:ea typeface="Calibri"/>
              <a:cs typeface="Calibri"/>
              <a:sym typeface="Calibri"/>
            </a:endParaRPr>
          </a:p>
        </p:txBody>
      </p:sp>
      <p:sp>
        <p:nvSpPr>
          <p:cNvPr id="5" name="Rectangle 4"/>
          <p:cNvSpPr/>
          <p:nvPr/>
        </p:nvSpPr>
        <p:spPr>
          <a:xfrm>
            <a:off x="273132" y="1311460"/>
            <a:ext cx="8336477" cy="2893100"/>
          </a:xfrm>
          <a:prstGeom prst="rect">
            <a:avLst/>
          </a:prstGeom>
        </p:spPr>
        <p:txBody>
          <a:bodyPr wrap="square">
            <a:spAutoFit/>
          </a:bodyPr>
          <a:lstStyle/>
          <a:p>
            <a:pPr marL="457200" indent="-457200">
              <a:spcAft>
                <a:spcPts val="1200"/>
              </a:spcAft>
              <a:buFont typeface="Arial" pitchFamily="34" charset="0"/>
              <a:buChar char="•"/>
            </a:pPr>
            <a:r>
              <a:rPr lang="en-US" dirty="0" smtClean="0">
                <a:latin typeface="Calibri" pitchFamily="34" charset="0"/>
              </a:rPr>
              <a:t>Taxes on land, property,</a:t>
            </a:r>
          </a:p>
          <a:p>
            <a:pPr marL="457200" indent="-457200">
              <a:spcAft>
                <a:spcPts val="1200"/>
              </a:spcAft>
              <a:buFont typeface="Arial" pitchFamily="34" charset="0"/>
              <a:buChar char="•"/>
            </a:pPr>
            <a:r>
              <a:rPr lang="en-IN" dirty="0" smtClean="0">
                <a:latin typeface="Calibri" pitchFamily="34" charset="0"/>
              </a:rPr>
              <a:t>Grants –in – aid from the state government</a:t>
            </a:r>
          </a:p>
          <a:p>
            <a:pPr marL="457200" indent="-457200">
              <a:spcAft>
                <a:spcPts val="1200"/>
              </a:spcAft>
            </a:pPr>
            <a:r>
              <a:rPr lang="en-IN" b="1" dirty="0" smtClean="0">
                <a:latin typeface="Calibri" pitchFamily="34" charset="0"/>
              </a:rPr>
              <a:t>      QUESTIONS:</a:t>
            </a:r>
          </a:p>
          <a:p>
            <a:pPr marL="457200" indent="-457200">
              <a:spcAft>
                <a:spcPts val="1200"/>
              </a:spcAft>
            </a:pPr>
            <a:r>
              <a:rPr lang="en-IN" dirty="0" smtClean="0">
                <a:latin typeface="Calibri" pitchFamily="34" charset="0"/>
              </a:rPr>
              <a:t>Q1. Who all are the members of the </a:t>
            </a:r>
            <a:r>
              <a:rPr lang="en-IN" dirty="0" err="1" smtClean="0">
                <a:latin typeface="Calibri" pitchFamily="34" charset="0"/>
              </a:rPr>
              <a:t>Panchayat</a:t>
            </a:r>
            <a:r>
              <a:rPr lang="en-IN" dirty="0" smtClean="0">
                <a:latin typeface="Calibri" pitchFamily="34" charset="0"/>
              </a:rPr>
              <a:t> or Block </a:t>
            </a:r>
            <a:r>
              <a:rPr lang="en-IN" dirty="0" err="1" smtClean="0">
                <a:latin typeface="Calibri" pitchFamily="34" charset="0"/>
              </a:rPr>
              <a:t>Samiti</a:t>
            </a:r>
            <a:r>
              <a:rPr lang="en-IN" dirty="0" smtClean="0">
                <a:latin typeface="Calibri" pitchFamily="34" charset="0"/>
              </a:rPr>
              <a:t>?</a:t>
            </a:r>
          </a:p>
          <a:p>
            <a:pPr marL="457200" indent="-457200">
              <a:spcAft>
                <a:spcPts val="1200"/>
              </a:spcAft>
            </a:pPr>
            <a:r>
              <a:rPr lang="en-IN" dirty="0" smtClean="0">
                <a:latin typeface="Calibri" pitchFamily="34" charset="0"/>
              </a:rPr>
              <a:t>Q2. Who is the secretary of the block </a:t>
            </a:r>
            <a:r>
              <a:rPr lang="en-IN" dirty="0" err="1" smtClean="0">
                <a:latin typeface="Calibri" pitchFamily="34" charset="0"/>
              </a:rPr>
              <a:t>samiti</a:t>
            </a:r>
            <a:r>
              <a:rPr lang="en-IN" dirty="0" smtClean="0">
                <a:latin typeface="Calibri" pitchFamily="34" charset="0"/>
              </a:rPr>
              <a:t>?</a:t>
            </a:r>
          </a:p>
          <a:p>
            <a:pPr marL="457200" indent="-457200">
              <a:spcAft>
                <a:spcPts val="1200"/>
              </a:spcAft>
            </a:pPr>
            <a:r>
              <a:rPr lang="en-IN" dirty="0" smtClean="0">
                <a:latin typeface="Calibri" pitchFamily="34" charset="0"/>
              </a:rPr>
              <a:t>Q3. For how many years block </a:t>
            </a:r>
            <a:r>
              <a:rPr lang="en-IN" dirty="0" err="1" smtClean="0">
                <a:latin typeface="Calibri" pitchFamily="34" charset="0"/>
              </a:rPr>
              <a:t>samiti</a:t>
            </a:r>
            <a:r>
              <a:rPr lang="en-IN" dirty="0" smtClean="0">
                <a:latin typeface="Calibri" pitchFamily="34" charset="0"/>
              </a:rPr>
              <a:t> is elected?</a:t>
            </a:r>
          </a:p>
          <a:p>
            <a:pPr marL="457200" indent="-457200">
              <a:spcAft>
                <a:spcPts val="1200"/>
              </a:spcAft>
            </a:pPr>
            <a:r>
              <a:rPr lang="en-IN" dirty="0" smtClean="0">
                <a:latin typeface="Calibri" pitchFamily="34" charset="0"/>
              </a:rPr>
              <a:t>Q4. What are the functions of the </a:t>
            </a:r>
            <a:r>
              <a:rPr lang="en-IN" dirty="0" err="1" smtClean="0">
                <a:latin typeface="Calibri" pitchFamily="34" charset="0"/>
              </a:rPr>
              <a:t>Panchayat</a:t>
            </a:r>
            <a:r>
              <a:rPr lang="en-IN" dirty="0" smtClean="0">
                <a:latin typeface="Calibri" pitchFamily="34" charset="0"/>
              </a:rPr>
              <a:t> </a:t>
            </a:r>
            <a:r>
              <a:rPr lang="en-IN" dirty="0" err="1" smtClean="0">
                <a:latin typeface="Calibri" pitchFamily="34" charset="0"/>
              </a:rPr>
              <a:t>Samiti</a:t>
            </a:r>
            <a:r>
              <a:rPr lang="en-IN" dirty="0" smtClean="0">
                <a:latin typeface="Calibri" pitchFamily="34" charset="0"/>
              </a:rPr>
              <a:t>?</a:t>
            </a:r>
          </a:p>
          <a:p>
            <a:pPr marL="457200" indent="-457200">
              <a:spcAft>
                <a:spcPts val="1200"/>
              </a:spcAft>
            </a:pPr>
            <a:r>
              <a:rPr lang="en-IN" dirty="0" smtClean="0">
                <a:latin typeface="Calibri" pitchFamily="34" charset="0"/>
              </a:rPr>
              <a:t>Q5. What are the sources of income of the block </a:t>
            </a:r>
            <a:r>
              <a:rPr lang="en-IN" dirty="0" err="1" smtClean="0">
                <a:latin typeface="Calibri" pitchFamily="34" charset="0"/>
              </a:rPr>
              <a:t>samiti</a:t>
            </a:r>
            <a:r>
              <a:rPr lang="en-IN" dirty="0" smtClean="0">
                <a:latin typeface="Calibri" pitchFamily="34" charset="0"/>
              </a:rPr>
              <a:t>?</a:t>
            </a:r>
            <a:endParaRPr lang="en-US" dirty="0" smtClean="0">
              <a:latin typeface="Calibri" pitchFamily="34" charset="0"/>
            </a:endParaRPr>
          </a:p>
        </p:txBody>
      </p:sp>
      <p:pic>
        <p:nvPicPr>
          <p:cNvPr id="3074" name="Picture 2" descr="C:\Users\DELL\Desktop\images.jfif"/>
          <p:cNvPicPr>
            <a:picLocks noChangeAspect="1" noChangeArrowheads="1"/>
          </p:cNvPicPr>
          <p:nvPr/>
        </p:nvPicPr>
        <p:blipFill>
          <a:blip r:embed="rId4"/>
          <a:srcRect/>
          <a:stretch>
            <a:fillRect/>
          </a:stretch>
        </p:blipFill>
        <p:spPr bwMode="auto">
          <a:xfrm>
            <a:off x="5249588" y="1306286"/>
            <a:ext cx="3514402" cy="2802576"/>
          </a:xfrm>
          <a:prstGeom prst="rect">
            <a:avLst/>
          </a:prstGeom>
          <a:noFill/>
        </p:spPr>
      </p:pic>
    </p:spTree>
    <p:extLst>
      <p:ext uri="{BB962C8B-B14F-4D97-AF65-F5344CB8AC3E}">
        <p14:creationId xmlns:p14="http://schemas.microsoft.com/office/powerpoint/2010/main" xmlns="" val="157355517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pic>
        <p:nvPicPr>
          <p:cNvPr id="77" name="Google Shape;77;p16"/>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8" name="Google Shape;78;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40"/>
            <a:ext cx="9144000" cy="1365860"/>
          </a:xfrm>
          <a:prstGeom prst="rect">
            <a:avLst/>
          </a:prstGeom>
          <a:noFill/>
          <a:ln>
            <a:noFill/>
          </a:ln>
        </p:spPr>
      </p:pic>
      <p:pic>
        <p:nvPicPr>
          <p:cNvPr id="55" name="Google Shape;55;p13"/>
          <p:cNvPicPr preferRelativeResize="0"/>
          <p:nvPr/>
        </p:nvPicPr>
        <p:blipFill rotWithShape="1">
          <a:blip r:embed="rId4">
            <a:alphaModFix/>
          </a:blip>
          <a:srcRect/>
          <a:stretch/>
        </p:blipFill>
        <p:spPr>
          <a:xfrm>
            <a:off x="222675" y="214225"/>
            <a:ext cx="1578401" cy="783575"/>
          </a:xfrm>
          <a:prstGeom prst="rect">
            <a:avLst/>
          </a:prstGeom>
          <a:noFill/>
          <a:ln>
            <a:noFill/>
          </a:ln>
        </p:spPr>
      </p:pic>
      <p:sp>
        <p:nvSpPr>
          <p:cNvPr id="56" name="Google Shape;56;p13"/>
          <p:cNvSpPr txBox="1"/>
          <p:nvPr/>
        </p:nvSpPr>
        <p:spPr>
          <a:xfrm>
            <a:off x="222675" y="1412344"/>
            <a:ext cx="8763000" cy="2124806"/>
          </a:xfrm>
          <a:prstGeom prst="rect">
            <a:avLst/>
          </a:prstGeom>
          <a:noFill/>
          <a:ln>
            <a:noFill/>
          </a:ln>
        </p:spPr>
        <p:txBody>
          <a:bodyPr spcFirstLastPara="1" wrap="square" lIns="91425" tIns="91425" rIns="91425" bIns="91425" anchor="t" anchorCtr="0">
            <a:noAutofit/>
          </a:bodyPr>
          <a:lstStyle/>
          <a:p>
            <a:pPr lvl="0" algn="ctr">
              <a:buSzPts val="3100"/>
            </a:pPr>
            <a:r>
              <a:rPr lang="en-US" sz="3200" b="1" dirty="0" smtClean="0">
                <a:solidFill>
                  <a:srgbClr val="FF0000"/>
                </a:solidFill>
                <a:ea typeface="Calibri"/>
              </a:rPr>
              <a:t> PANCHAYATI RAJ- LOCAL GOVERNMENT OF RURAL AREAS</a:t>
            </a:r>
            <a:endParaRPr sz="2500" b="0" i="0" u="none" strike="noStrike" cap="none" dirty="0">
              <a:solidFill>
                <a:srgbClr val="FF0000"/>
              </a:solidFill>
              <a:latin typeface="Calibri"/>
              <a:ea typeface="Calibri"/>
              <a:cs typeface="Calibri"/>
              <a:sym typeface="Calibri"/>
            </a:endParaRPr>
          </a:p>
        </p:txBody>
      </p:sp>
      <p:sp>
        <p:nvSpPr>
          <p:cNvPr id="57" name="Google Shape;57;p13"/>
          <p:cNvSpPr txBox="1"/>
          <p:nvPr/>
        </p:nvSpPr>
        <p:spPr>
          <a:xfrm>
            <a:off x="5874275" y="98375"/>
            <a:ext cx="3176100" cy="1267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58" name="Google Shape;58;p13"/>
          <p:cNvSpPr txBox="1"/>
          <p:nvPr/>
        </p:nvSpPr>
        <p:spPr>
          <a:xfrm>
            <a:off x="1608084" y="2571736"/>
            <a:ext cx="5938344" cy="1159435"/>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(CIVICS)</a:t>
            </a:r>
            <a:endParaRPr b="1" dirty="0"/>
          </a:p>
          <a:p>
            <a:pPr marL="0" lvl="0" indent="0" algn="l" rtl="0">
              <a:spcBef>
                <a:spcPts val="0"/>
              </a:spcBef>
              <a:spcAft>
                <a:spcPts val="0"/>
              </a:spcAft>
              <a:buNone/>
            </a:pPr>
            <a:r>
              <a:rPr lang="en" b="1" dirty="0"/>
              <a:t>CHAPTER NUMBER</a:t>
            </a:r>
            <a:r>
              <a:rPr lang="en" b="1" dirty="0" smtClean="0"/>
              <a:t>: 5  PERIOD-5</a:t>
            </a:r>
            <a:endParaRPr b="1" dirty="0"/>
          </a:p>
          <a:p>
            <a:pPr lvl="0"/>
            <a:r>
              <a:rPr lang="en" b="1" dirty="0"/>
              <a:t>CHAPTER NAME </a:t>
            </a:r>
            <a:r>
              <a:rPr lang="en" b="1" dirty="0" smtClean="0"/>
              <a:t>:  PANCHAYATI RAJ- LOCAL GOVERNMENT OF RURAL AREAS</a:t>
            </a:r>
            <a:endParaRPr b="1"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1" name="Google Shape;71;p15"/>
          <p:cNvSpPr txBox="1"/>
          <p:nvPr/>
        </p:nvSpPr>
        <p:spPr>
          <a:xfrm>
            <a:off x="223024" y="213491"/>
            <a:ext cx="8737951" cy="688236"/>
          </a:xfrm>
          <a:prstGeom prst="rect">
            <a:avLst/>
          </a:prstGeom>
          <a:noFill/>
          <a:ln>
            <a:noFill/>
          </a:ln>
        </p:spPr>
        <p:txBody>
          <a:bodyPr spcFirstLastPara="1" wrap="square" lIns="91425" tIns="91425" rIns="91425" bIns="91425" anchor="t" anchorCtr="0">
            <a:noAutofit/>
          </a:bodyPr>
          <a:lstStyle/>
          <a:p>
            <a:pPr lvl="0">
              <a:buSzPts val="2200"/>
            </a:pPr>
            <a:r>
              <a:rPr lang="en-US" sz="2200" b="1" dirty="0" smtClean="0">
                <a:solidFill>
                  <a:srgbClr val="FF0000"/>
                </a:solidFill>
                <a:latin typeface="Calibri" panose="020F0502020204030204" pitchFamily="34" charset="0"/>
                <a:cs typeface="Calibri" panose="020F0502020204030204" pitchFamily="34" charset="0"/>
              </a:rPr>
              <a:t>PANCHAYATI RAJ- LOCAL GOVERNMENT </a:t>
            </a:r>
            <a:r>
              <a:rPr lang="en-US" sz="2200" b="1" dirty="0">
                <a:solidFill>
                  <a:srgbClr val="FF0000"/>
                </a:solidFill>
                <a:latin typeface="Calibri" panose="020F0502020204030204" pitchFamily="34" charset="0"/>
                <a:cs typeface="Calibri" panose="020F0502020204030204" pitchFamily="34" charset="0"/>
              </a:rPr>
              <a:t>OF RURAL AREAS</a:t>
            </a:r>
          </a:p>
          <a:p>
            <a:pPr lvl="0">
              <a:buSzPts val="2200"/>
            </a:pPr>
            <a:r>
              <a:rPr lang="en-US" sz="1800" b="1" dirty="0" smtClean="0">
                <a:solidFill>
                  <a:schemeClr val="tx1"/>
                </a:solidFill>
                <a:latin typeface="Calibri" pitchFamily="34" charset="0"/>
              </a:rPr>
              <a:t>ZILLA PARISHAD   </a:t>
            </a:r>
            <a:endParaRPr sz="1800" b="1" i="0" u="none" strike="noStrike" cap="none" dirty="0">
              <a:solidFill>
                <a:schemeClr val="tx1"/>
              </a:solidFill>
              <a:latin typeface="Calibri" pitchFamily="34" charset="0"/>
              <a:sym typeface="Arial"/>
            </a:endParaRPr>
          </a:p>
        </p:txBody>
      </p:sp>
      <p:sp>
        <p:nvSpPr>
          <p:cNvPr id="72" name="Google Shape;72;p15"/>
          <p:cNvSpPr txBox="1"/>
          <p:nvPr/>
        </p:nvSpPr>
        <p:spPr>
          <a:xfrm>
            <a:off x="272675" y="1156138"/>
            <a:ext cx="8688300" cy="3171162"/>
          </a:xfrm>
          <a:prstGeom prst="rect">
            <a:avLst/>
          </a:prstGeom>
          <a:noFill/>
          <a:ln>
            <a:noFill/>
          </a:ln>
        </p:spPr>
        <p:txBody>
          <a:bodyPr spcFirstLastPara="1" wrap="square" lIns="91425" tIns="91425" rIns="91425" bIns="91425" anchor="t" anchorCtr="0">
            <a:noAutofit/>
          </a:bodyPr>
          <a:lstStyle/>
          <a:p>
            <a:pPr lvl="1"/>
            <a:endParaRPr lang="en-IN" dirty="0" smtClean="0">
              <a:latin typeface="Calibri" pitchFamily="34" charset="0"/>
            </a:endParaRPr>
          </a:p>
          <a:p>
            <a:pPr lvl="1"/>
            <a:endParaRPr lang="en-IN" dirty="0" smtClean="0">
              <a:latin typeface="Calibri" pitchFamily="34" charset="0"/>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Calibri"/>
              <a:ea typeface="Calibri"/>
              <a:cs typeface="Calibri"/>
              <a:sym typeface="Calibri"/>
            </a:endParaRPr>
          </a:p>
        </p:txBody>
      </p:sp>
      <p:sp>
        <p:nvSpPr>
          <p:cNvPr id="5" name="Rectangle 4"/>
          <p:cNvSpPr/>
          <p:nvPr/>
        </p:nvSpPr>
        <p:spPr>
          <a:xfrm>
            <a:off x="273132" y="1311460"/>
            <a:ext cx="8336477" cy="1261884"/>
          </a:xfrm>
          <a:prstGeom prst="rect">
            <a:avLst/>
          </a:prstGeom>
        </p:spPr>
        <p:txBody>
          <a:bodyPr wrap="square">
            <a:spAutoFit/>
          </a:bodyPr>
          <a:lstStyle/>
          <a:p>
            <a:pPr marL="457200" indent="-457200">
              <a:spcAft>
                <a:spcPts val="1200"/>
              </a:spcAft>
              <a:buFont typeface="Arial" pitchFamily="34" charset="0"/>
              <a:buChar char="•"/>
            </a:pPr>
            <a:r>
              <a:rPr lang="en-US" dirty="0" smtClean="0">
                <a:latin typeface="Calibri" pitchFamily="34" charset="0"/>
              </a:rPr>
              <a:t>The </a:t>
            </a:r>
            <a:r>
              <a:rPr lang="en-US" dirty="0" err="1" smtClean="0">
                <a:latin typeface="Calibri" pitchFamily="34" charset="0"/>
              </a:rPr>
              <a:t>Zilla</a:t>
            </a:r>
            <a:r>
              <a:rPr lang="en-US" dirty="0" smtClean="0">
                <a:latin typeface="Calibri" pitchFamily="34" charset="0"/>
              </a:rPr>
              <a:t> </a:t>
            </a:r>
            <a:r>
              <a:rPr lang="en-US" dirty="0" err="1" smtClean="0">
                <a:latin typeface="Calibri" pitchFamily="34" charset="0"/>
              </a:rPr>
              <a:t>Parishad</a:t>
            </a:r>
            <a:r>
              <a:rPr lang="en-US" dirty="0" smtClean="0">
                <a:latin typeface="Calibri" pitchFamily="34" charset="0"/>
              </a:rPr>
              <a:t> is the highest body in the </a:t>
            </a:r>
            <a:r>
              <a:rPr lang="en-US" dirty="0" err="1" smtClean="0">
                <a:latin typeface="Calibri" pitchFamily="34" charset="0"/>
              </a:rPr>
              <a:t>Panchayati</a:t>
            </a:r>
            <a:r>
              <a:rPr lang="en-US" dirty="0" smtClean="0">
                <a:latin typeface="Calibri" pitchFamily="34" charset="0"/>
              </a:rPr>
              <a:t> Raj </a:t>
            </a:r>
            <a:r>
              <a:rPr lang="en-US" dirty="0" err="1" smtClean="0">
                <a:latin typeface="Calibri" pitchFamily="34" charset="0"/>
              </a:rPr>
              <a:t>Syatem</a:t>
            </a:r>
            <a:r>
              <a:rPr lang="en-US" dirty="0" smtClean="0">
                <a:latin typeface="Calibri" pitchFamily="34" charset="0"/>
              </a:rPr>
              <a:t>.</a:t>
            </a:r>
          </a:p>
          <a:p>
            <a:pPr marL="457200" indent="-457200">
              <a:spcAft>
                <a:spcPts val="1200"/>
              </a:spcAft>
              <a:buFont typeface="Arial" pitchFamily="34" charset="0"/>
              <a:buChar char="•"/>
            </a:pPr>
            <a:r>
              <a:rPr lang="en-US" dirty="0" smtClean="0">
                <a:latin typeface="Calibri" pitchFamily="34" charset="0"/>
              </a:rPr>
              <a:t>It co-ordinates the working of the block </a:t>
            </a:r>
            <a:r>
              <a:rPr lang="en-US" dirty="0" err="1" smtClean="0">
                <a:latin typeface="Calibri" pitchFamily="34" charset="0"/>
              </a:rPr>
              <a:t>samitis</a:t>
            </a:r>
            <a:r>
              <a:rPr lang="en-US" dirty="0" smtClean="0">
                <a:latin typeface="Calibri" pitchFamily="34" charset="0"/>
              </a:rPr>
              <a:t> in the districts. It provides a vital link between the village </a:t>
            </a:r>
            <a:r>
              <a:rPr lang="en-US" dirty="0" err="1" smtClean="0">
                <a:latin typeface="Calibri" pitchFamily="34" charset="0"/>
              </a:rPr>
              <a:t>panchayat</a:t>
            </a:r>
            <a:r>
              <a:rPr lang="en-US" dirty="0" smtClean="0">
                <a:latin typeface="Calibri" pitchFamily="34" charset="0"/>
              </a:rPr>
              <a:t>, block </a:t>
            </a:r>
            <a:r>
              <a:rPr lang="en-US" dirty="0" err="1" smtClean="0">
                <a:latin typeface="Calibri" pitchFamily="34" charset="0"/>
              </a:rPr>
              <a:t>samiti</a:t>
            </a:r>
            <a:r>
              <a:rPr lang="en-US" dirty="0" smtClean="0">
                <a:latin typeface="Calibri" pitchFamily="34" charset="0"/>
              </a:rPr>
              <a:t> and state government. </a:t>
            </a:r>
          </a:p>
          <a:p>
            <a:pPr marL="457200" indent="-457200">
              <a:spcAft>
                <a:spcPts val="1200"/>
              </a:spcAft>
              <a:buFont typeface="Arial" pitchFamily="34" charset="0"/>
              <a:buChar char="•"/>
            </a:pPr>
            <a:r>
              <a:rPr lang="en-US" dirty="0" smtClean="0">
                <a:latin typeface="Calibri" pitchFamily="34" charset="0"/>
              </a:rPr>
              <a:t>It looks after the welfare of the district as a whole.  </a:t>
            </a:r>
          </a:p>
        </p:txBody>
      </p:sp>
      <p:pic>
        <p:nvPicPr>
          <p:cNvPr id="4098" name="Picture 2" descr="C:\Users\DELL\Desktop\images (1).jfif"/>
          <p:cNvPicPr>
            <a:picLocks noChangeAspect="1" noChangeArrowheads="1"/>
          </p:cNvPicPr>
          <p:nvPr/>
        </p:nvPicPr>
        <p:blipFill>
          <a:blip r:embed="rId4"/>
          <a:srcRect/>
          <a:stretch>
            <a:fillRect/>
          </a:stretch>
        </p:blipFill>
        <p:spPr bwMode="auto">
          <a:xfrm>
            <a:off x="498764" y="2897579"/>
            <a:ext cx="3313216" cy="2078182"/>
          </a:xfrm>
          <a:prstGeom prst="rect">
            <a:avLst/>
          </a:prstGeom>
          <a:noFill/>
        </p:spPr>
      </p:pic>
      <p:pic>
        <p:nvPicPr>
          <p:cNvPr id="4099" name="Picture 3" descr="C:\Users\DELL\Desktop\download (5).jfif"/>
          <p:cNvPicPr>
            <a:picLocks noChangeAspect="1" noChangeArrowheads="1"/>
          </p:cNvPicPr>
          <p:nvPr/>
        </p:nvPicPr>
        <p:blipFill>
          <a:blip r:embed="rId5"/>
          <a:srcRect/>
          <a:stretch>
            <a:fillRect/>
          </a:stretch>
        </p:blipFill>
        <p:spPr bwMode="auto">
          <a:xfrm>
            <a:off x="4385148" y="2873827"/>
            <a:ext cx="3238810" cy="1959430"/>
          </a:xfrm>
          <a:prstGeom prst="rect">
            <a:avLst/>
          </a:prstGeom>
          <a:noFill/>
        </p:spPr>
      </p:pic>
    </p:spTree>
    <p:extLst>
      <p:ext uri="{BB962C8B-B14F-4D97-AF65-F5344CB8AC3E}">
        <p14:creationId xmlns:p14="http://schemas.microsoft.com/office/powerpoint/2010/main" xmlns="" val="157355517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1" name="Google Shape;71;p15"/>
          <p:cNvSpPr txBox="1"/>
          <p:nvPr/>
        </p:nvSpPr>
        <p:spPr>
          <a:xfrm>
            <a:off x="223024" y="213491"/>
            <a:ext cx="8737951" cy="688236"/>
          </a:xfrm>
          <a:prstGeom prst="rect">
            <a:avLst/>
          </a:prstGeom>
          <a:noFill/>
          <a:ln>
            <a:noFill/>
          </a:ln>
        </p:spPr>
        <p:txBody>
          <a:bodyPr spcFirstLastPara="1" wrap="square" lIns="91425" tIns="91425" rIns="91425" bIns="91425" anchor="t" anchorCtr="0">
            <a:noAutofit/>
          </a:bodyPr>
          <a:lstStyle/>
          <a:p>
            <a:pPr lvl="0">
              <a:buSzPts val="2200"/>
            </a:pPr>
            <a:r>
              <a:rPr lang="en-US" sz="2200" b="1" dirty="0" smtClean="0">
                <a:solidFill>
                  <a:srgbClr val="FF0000"/>
                </a:solidFill>
                <a:latin typeface="Calibri" panose="020F0502020204030204" pitchFamily="34" charset="0"/>
                <a:cs typeface="Calibri" panose="020F0502020204030204" pitchFamily="34" charset="0"/>
              </a:rPr>
              <a:t>PANCHAYATI RAJ- LOCAL GOVERNMENT </a:t>
            </a:r>
            <a:r>
              <a:rPr lang="en-US" sz="2200" b="1" dirty="0">
                <a:solidFill>
                  <a:srgbClr val="FF0000"/>
                </a:solidFill>
                <a:latin typeface="Calibri" panose="020F0502020204030204" pitchFamily="34" charset="0"/>
                <a:cs typeface="Calibri" panose="020F0502020204030204" pitchFamily="34" charset="0"/>
              </a:rPr>
              <a:t>OF RURAL AREAS</a:t>
            </a:r>
          </a:p>
          <a:p>
            <a:pPr lvl="0">
              <a:buSzPts val="2200"/>
            </a:pPr>
            <a:r>
              <a:rPr lang="en-US" sz="1800" b="1" dirty="0" smtClean="0">
                <a:solidFill>
                  <a:schemeClr val="tx1"/>
                </a:solidFill>
                <a:latin typeface="Calibri" pitchFamily="34" charset="0"/>
              </a:rPr>
              <a:t>ZILLA PARISHAD : COMPOSITION/ FUNCTIONS </a:t>
            </a:r>
            <a:endParaRPr sz="1800" b="1" i="0" u="none" strike="noStrike" cap="none" dirty="0">
              <a:solidFill>
                <a:schemeClr val="tx1"/>
              </a:solidFill>
              <a:latin typeface="Calibri" pitchFamily="34" charset="0"/>
              <a:sym typeface="Arial"/>
            </a:endParaRPr>
          </a:p>
        </p:txBody>
      </p:sp>
      <p:sp>
        <p:nvSpPr>
          <p:cNvPr id="72" name="Google Shape;72;p15"/>
          <p:cNvSpPr txBox="1"/>
          <p:nvPr/>
        </p:nvSpPr>
        <p:spPr>
          <a:xfrm>
            <a:off x="272675" y="1156138"/>
            <a:ext cx="8688300" cy="3171162"/>
          </a:xfrm>
          <a:prstGeom prst="rect">
            <a:avLst/>
          </a:prstGeom>
          <a:noFill/>
          <a:ln>
            <a:noFill/>
          </a:ln>
        </p:spPr>
        <p:txBody>
          <a:bodyPr spcFirstLastPara="1" wrap="square" lIns="91425" tIns="91425" rIns="91425" bIns="91425" anchor="t" anchorCtr="0">
            <a:noAutofit/>
          </a:bodyPr>
          <a:lstStyle/>
          <a:p>
            <a:pPr lvl="1"/>
            <a:endParaRPr lang="en-IN" dirty="0" smtClean="0">
              <a:latin typeface="Calibri" pitchFamily="34" charset="0"/>
            </a:endParaRPr>
          </a:p>
          <a:p>
            <a:pPr lvl="1"/>
            <a:endParaRPr lang="en-IN" dirty="0" smtClean="0">
              <a:latin typeface="Calibri" pitchFamily="34" charset="0"/>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Calibri"/>
              <a:ea typeface="Calibri"/>
              <a:cs typeface="Calibri"/>
              <a:sym typeface="Calibri"/>
            </a:endParaRPr>
          </a:p>
        </p:txBody>
      </p:sp>
      <p:sp>
        <p:nvSpPr>
          <p:cNvPr id="5" name="Rectangle 4"/>
          <p:cNvSpPr/>
          <p:nvPr/>
        </p:nvSpPr>
        <p:spPr>
          <a:xfrm>
            <a:off x="273132" y="1092530"/>
            <a:ext cx="8336477" cy="4493538"/>
          </a:xfrm>
          <a:prstGeom prst="rect">
            <a:avLst/>
          </a:prstGeom>
        </p:spPr>
        <p:txBody>
          <a:bodyPr wrap="square">
            <a:spAutoFit/>
          </a:bodyPr>
          <a:lstStyle/>
          <a:p>
            <a:pPr marL="457200" indent="-457200">
              <a:spcAft>
                <a:spcPts val="1200"/>
              </a:spcAft>
              <a:buFont typeface="Arial" pitchFamily="34" charset="0"/>
              <a:buChar char="•"/>
            </a:pPr>
            <a:r>
              <a:rPr lang="en-US" dirty="0" smtClean="0">
                <a:latin typeface="Calibri" pitchFamily="34" charset="0"/>
              </a:rPr>
              <a:t>All the presidents of the block </a:t>
            </a:r>
            <a:r>
              <a:rPr lang="en-US" dirty="0" err="1" smtClean="0">
                <a:latin typeface="Calibri" pitchFamily="34" charset="0"/>
              </a:rPr>
              <a:t>samitis</a:t>
            </a:r>
            <a:r>
              <a:rPr lang="en-US" dirty="0" smtClean="0">
                <a:latin typeface="Calibri" pitchFamily="34" charset="0"/>
              </a:rPr>
              <a:t> in a district are members  of the </a:t>
            </a:r>
            <a:r>
              <a:rPr lang="en-US" dirty="0" err="1" smtClean="0">
                <a:latin typeface="Calibri" pitchFamily="34" charset="0"/>
              </a:rPr>
              <a:t>zilla</a:t>
            </a:r>
            <a:r>
              <a:rPr lang="en-US" dirty="0" smtClean="0">
                <a:latin typeface="Calibri" pitchFamily="34" charset="0"/>
              </a:rPr>
              <a:t> </a:t>
            </a:r>
            <a:r>
              <a:rPr lang="en-US" dirty="0" err="1" smtClean="0">
                <a:latin typeface="Calibri" pitchFamily="34" charset="0"/>
              </a:rPr>
              <a:t>parishad</a:t>
            </a:r>
            <a:r>
              <a:rPr lang="en-US" dirty="0" smtClean="0">
                <a:latin typeface="Calibri" pitchFamily="34" charset="0"/>
              </a:rPr>
              <a:t>.</a:t>
            </a:r>
          </a:p>
          <a:p>
            <a:pPr marL="457200" indent="-457200">
              <a:spcAft>
                <a:spcPts val="1200"/>
              </a:spcAft>
              <a:buFont typeface="Arial" pitchFamily="34" charset="0"/>
              <a:buChar char="•"/>
            </a:pPr>
            <a:r>
              <a:rPr lang="en-US" dirty="0" smtClean="0">
                <a:latin typeface="Calibri" pitchFamily="34" charset="0"/>
              </a:rPr>
              <a:t>Members of the state legislature, members of parliament, chairpersons of municipal boards and mayors of corporations from the district, are also members of the </a:t>
            </a:r>
            <a:r>
              <a:rPr lang="en-US" dirty="0" err="1" smtClean="0">
                <a:latin typeface="Calibri" pitchFamily="34" charset="0"/>
              </a:rPr>
              <a:t>zilla</a:t>
            </a:r>
            <a:r>
              <a:rPr lang="en-US" dirty="0" smtClean="0">
                <a:latin typeface="Calibri" pitchFamily="34" charset="0"/>
              </a:rPr>
              <a:t> </a:t>
            </a:r>
            <a:r>
              <a:rPr lang="en-US" dirty="0" err="1" smtClean="0">
                <a:latin typeface="Calibri" pitchFamily="34" charset="0"/>
              </a:rPr>
              <a:t>parishad</a:t>
            </a:r>
            <a:r>
              <a:rPr lang="en-US" dirty="0" smtClean="0">
                <a:latin typeface="Calibri" pitchFamily="34" charset="0"/>
              </a:rPr>
              <a:t>.</a:t>
            </a:r>
          </a:p>
          <a:p>
            <a:pPr marL="457200" indent="-457200">
              <a:spcAft>
                <a:spcPts val="1200"/>
              </a:spcAft>
              <a:buFont typeface="Arial" pitchFamily="34" charset="0"/>
              <a:buChar char="•"/>
            </a:pPr>
            <a:r>
              <a:rPr lang="en-US" dirty="0" smtClean="0">
                <a:latin typeface="Calibri" pitchFamily="34" charset="0"/>
              </a:rPr>
              <a:t>Seats are reserved for representatives of scheduled tribes and scheduled castes.</a:t>
            </a:r>
          </a:p>
          <a:p>
            <a:pPr marL="457200" indent="-457200">
              <a:spcAft>
                <a:spcPts val="1200"/>
              </a:spcAft>
              <a:buFont typeface="Arial" pitchFamily="34" charset="0"/>
              <a:buChar char="•"/>
            </a:pPr>
            <a:r>
              <a:rPr lang="en-IN" dirty="0" smtClean="0">
                <a:latin typeface="Calibri" pitchFamily="34" charset="0"/>
              </a:rPr>
              <a:t>One – third of the seats are reserved for women.</a:t>
            </a:r>
          </a:p>
          <a:p>
            <a:pPr marL="457200" indent="-457200">
              <a:spcAft>
                <a:spcPts val="1200"/>
              </a:spcAft>
              <a:buFont typeface="Arial" pitchFamily="34" charset="0"/>
              <a:buChar char="•"/>
            </a:pPr>
            <a:r>
              <a:rPr lang="en-IN" b="1" dirty="0" smtClean="0">
                <a:latin typeface="Calibri" pitchFamily="34" charset="0"/>
              </a:rPr>
              <a:t>FUNCTIONS :</a:t>
            </a:r>
            <a:r>
              <a:rPr lang="en-IN" dirty="0" smtClean="0">
                <a:latin typeface="Calibri" pitchFamily="34" charset="0"/>
              </a:rPr>
              <a:t> </a:t>
            </a:r>
            <a:r>
              <a:rPr lang="en-IN" dirty="0" err="1" smtClean="0">
                <a:latin typeface="Calibri" pitchFamily="34" charset="0"/>
              </a:rPr>
              <a:t>i</a:t>
            </a:r>
            <a:r>
              <a:rPr lang="en-IN" dirty="0" smtClean="0">
                <a:latin typeface="Calibri" pitchFamily="34" charset="0"/>
              </a:rPr>
              <a:t>) It prepares plans for the development of the district based on reports submitted by the block </a:t>
            </a:r>
            <a:r>
              <a:rPr lang="en-IN" dirty="0" err="1" smtClean="0">
                <a:latin typeface="Calibri" pitchFamily="34" charset="0"/>
              </a:rPr>
              <a:t>samiti</a:t>
            </a:r>
            <a:r>
              <a:rPr lang="en-IN" dirty="0" smtClean="0">
                <a:latin typeface="Calibri" pitchFamily="34" charset="0"/>
              </a:rPr>
              <a:t> and the gram </a:t>
            </a:r>
            <a:r>
              <a:rPr lang="en-IN" dirty="0" err="1" smtClean="0">
                <a:latin typeface="Calibri" pitchFamily="34" charset="0"/>
              </a:rPr>
              <a:t>sabha</a:t>
            </a:r>
            <a:r>
              <a:rPr lang="en-IN" dirty="0" smtClean="0">
                <a:latin typeface="Calibri" pitchFamily="34" charset="0"/>
              </a:rPr>
              <a:t>.</a:t>
            </a:r>
          </a:p>
          <a:p>
            <a:pPr marL="457200" indent="-457200">
              <a:spcAft>
                <a:spcPts val="1200"/>
              </a:spcAft>
            </a:pPr>
            <a:r>
              <a:rPr lang="en-IN" dirty="0" smtClean="0">
                <a:latin typeface="Calibri" pitchFamily="34" charset="0"/>
              </a:rPr>
              <a:t>                                    ii) It supervises the implementation of the five year plans and Community Development Plans at district level.</a:t>
            </a:r>
          </a:p>
          <a:p>
            <a:pPr marL="457200" indent="-457200">
              <a:spcAft>
                <a:spcPts val="1200"/>
              </a:spcAft>
            </a:pPr>
            <a:r>
              <a:rPr lang="en-IN" dirty="0" smtClean="0">
                <a:latin typeface="Calibri" pitchFamily="34" charset="0"/>
              </a:rPr>
              <a:t>                                     iii) Improvement in agricultural production, sanitation and health, maintenance of </a:t>
            </a:r>
            <a:r>
              <a:rPr lang="en-IN" dirty="0" err="1" smtClean="0">
                <a:latin typeface="Calibri" pitchFamily="34" charset="0"/>
              </a:rPr>
              <a:t>raods</a:t>
            </a:r>
            <a:r>
              <a:rPr lang="en-IN" dirty="0" smtClean="0">
                <a:latin typeface="Calibri" pitchFamily="34" charset="0"/>
              </a:rPr>
              <a:t> and other developmental actions are some of the tasks taken up by the </a:t>
            </a:r>
            <a:r>
              <a:rPr lang="en-IN" dirty="0" err="1" smtClean="0">
                <a:latin typeface="Calibri" pitchFamily="34" charset="0"/>
              </a:rPr>
              <a:t>Zilla</a:t>
            </a:r>
            <a:r>
              <a:rPr lang="en-IN" dirty="0" smtClean="0">
                <a:latin typeface="Calibri" pitchFamily="34" charset="0"/>
              </a:rPr>
              <a:t> </a:t>
            </a:r>
            <a:r>
              <a:rPr lang="en-IN" dirty="0" err="1" smtClean="0">
                <a:latin typeface="Calibri" pitchFamily="34" charset="0"/>
              </a:rPr>
              <a:t>Parishad</a:t>
            </a:r>
            <a:r>
              <a:rPr lang="en-IN" dirty="0" smtClean="0">
                <a:latin typeface="Calibri" pitchFamily="34" charset="0"/>
              </a:rPr>
              <a:t>.</a:t>
            </a:r>
          </a:p>
          <a:p>
            <a:pPr marL="457200" indent="-457200">
              <a:spcAft>
                <a:spcPts val="1200"/>
              </a:spcAft>
              <a:buFont typeface="Arial" pitchFamily="34" charset="0"/>
              <a:buChar char="•"/>
            </a:pPr>
            <a:endParaRPr lang="en-IN" dirty="0" smtClean="0">
              <a:latin typeface="Calibri" pitchFamily="34" charset="0"/>
            </a:endParaRPr>
          </a:p>
          <a:p>
            <a:pPr marL="457200" indent="-457200">
              <a:spcAft>
                <a:spcPts val="1200"/>
              </a:spcAft>
            </a:pPr>
            <a:endParaRPr lang="en-US" dirty="0" smtClean="0">
              <a:latin typeface="Calibri" pitchFamily="34" charset="0"/>
            </a:endParaRPr>
          </a:p>
          <a:p>
            <a:pPr marL="457200" indent="-457200">
              <a:spcAft>
                <a:spcPts val="1200"/>
              </a:spcAft>
            </a:pPr>
            <a:r>
              <a:rPr lang="en-US" dirty="0" smtClean="0">
                <a:latin typeface="Calibri" pitchFamily="34" charset="0"/>
              </a:rPr>
              <a:t> </a:t>
            </a:r>
          </a:p>
        </p:txBody>
      </p:sp>
    </p:spTree>
    <p:extLst>
      <p:ext uri="{BB962C8B-B14F-4D97-AF65-F5344CB8AC3E}">
        <p14:creationId xmlns:p14="http://schemas.microsoft.com/office/powerpoint/2010/main" xmlns="" val="157355517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1" name="Google Shape;71;p15"/>
          <p:cNvSpPr txBox="1"/>
          <p:nvPr/>
        </p:nvSpPr>
        <p:spPr>
          <a:xfrm>
            <a:off x="223024" y="213491"/>
            <a:ext cx="8737951" cy="688236"/>
          </a:xfrm>
          <a:prstGeom prst="rect">
            <a:avLst/>
          </a:prstGeom>
          <a:noFill/>
          <a:ln>
            <a:noFill/>
          </a:ln>
        </p:spPr>
        <p:txBody>
          <a:bodyPr spcFirstLastPara="1" wrap="square" lIns="91425" tIns="91425" rIns="91425" bIns="91425" anchor="t" anchorCtr="0">
            <a:noAutofit/>
          </a:bodyPr>
          <a:lstStyle/>
          <a:p>
            <a:pPr lvl="0">
              <a:buSzPts val="2200"/>
            </a:pPr>
            <a:r>
              <a:rPr lang="en-US" sz="2200" b="1" dirty="0" smtClean="0">
                <a:solidFill>
                  <a:srgbClr val="FF0000"/>
                </a:solidFill>
                <a:latin typeface="Calibri" panose="020F0502020204030204" pitchFamily="34" charset="0"/>
                <a:cs typeface="Calibri" panose="020F0502020204030204" pitchFamily="34" charset="0"/>
              </a:rPr>
              <a:t>PANCHAYATI RAJ- LOCAL GOVERNMENT </a:t>
            </a:r>
            <a:r>
              <a:rPr lang="en-US" sz="2200" b="1" dirty="0">
                <a:solidFill>
                  <a:srgbClr val="FF0000"/>
                </a:solidFill>
                <a:latin typeface="Calibri" panose="020F0502020204030204" pitchFamily="34" charset="0"/>
                <a:cs typeface="Calibri" panose="020F0502020204030204" pitchFamily="34" charset="0"/>
              </a:rPr>
              <a:t>OF RURAL AREAS</a:t>
            </a:r>
          </a:p>
          <a:p>
            <a:pPr lvl="0">
              <a:buSzPts val="2200"/>
            </a:pPr>
            <a:r>
              <a:rPr lang="en-US" sz="1800" b="1" dirty="0" smtClean="0">
                <a:solidFill>
                  <a:schemeClr val="tx1"/>
                </a:solidFill>
                <a:latin typeface="Calibri" pitchFamily="34" charset="0"/>
              </a:rPr>
              <a:t>ZILLA  PARISHAD    FUNCTIONS/ SOURCES OF INCOME    </a:t>
            </a:r>
            <a:endParaRPr sz="1800" b="1" i="0" u="none" strike="noStrike" cap="none" dirty="0">
              <a:solidFill>
                <a:schemeClr val="tx1"/>
              </a:solidFill>
              <a:latin typeface="Calibri" pitchFamily="34" charset="0"/>
              <a:sym typeface="Arial"/>
            </a:endParaRPr>
          </a:p>
        </p:txBody>
      </p:sp>
      <p:sp>
        <p:nvSpPr>
          <p:cNvPr id="72" name="Google Shape;72;p15"/>
          <p:cNvSpPr txBox="1"/>
          <p:nvPr/>
        </p:nvSpPr>
        <p:spPr>
          <a:xfrm>
            <a:off x="272675" y="1156138"/>
            <a:ext cx="8688300" cy="3171162"/>
          </a:xfrm>
          <a:prstGeom prst="rect">
            <a:avLst/>
          </a:prstGeom>
          <a:noFill/>
          <a:ln>
            <a:noFill/>
          </a:ln>
        </p:spPr>
        <p:txBody>
          <a:bodyPr spcFirstLastPara="1" wrap="square" lIns="91425" tIns="91425" rIns="91425" bIns="91425" anchor="t" anchorCtr="0">
            <a:noAutofit/>
          </a:bodyPr>
          <a:lstStyle/>
          <a:p>
            <a:pPr lvl="1"/>
            <a:endParaRPr lang="en-IN" dirty="0" smtClean="0">
              <a:latin typeface="Calibri" pitchFamily="34" charset="0"/>
            </a:endParaRPr>
          </a:p>
          <a:p>
            <a:pPr lvl="1"/>
            <a:endParaRPr lang="en-IN" dirty="0" smtClean="0">
              <a:latin typeface="Calibri" pitchFamily="34" charset="0"/>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Calibri"/>
              <a:ea typeface="Calibri"/>
              <a:cs typeface="Calibri"/>
              <a:sym typeface="Calibri"/>
            </a:endParaRPr>
          </a:p>
        </p:txBody>
      </p:sp>
      <p:sp>
        <p:nvSpPr>
          <p:cNvPr id="5" name="Rectangle 4"/>
          <p:cNvSpPr/>
          <p:nvPr/>
        </p:nvSpPr>
        <p:spPr>
          <a:xfrm>
            <a:off x="273132" y="1311460"/>
            <a:ext cx="8336477" cy="3385542"/>
          </a:xfrm>
          <a:prstGeom prst="rect">
            <a:avLst/>
          </a:prstGeom>
        </p:spPr>
        <p:txBody>
          <a:bodyPr wrap="square">
            <a:spAutoFit/>
          </a:bodyPr>
          <a:lstStyle/>
          <a:p>
            <a:pPr marL="457200" indent="-457200">
              <a:spcAft>
                <a:spcPts val="1200"/>
              </a:spcAft>
            </a:pPr>
            <a:r>
              <a:rPr lang="en-US" dirty="0" smtClean="0">
                <a:latin typeface="Calibri" pitchFamily="34" charset="0"/>
              </a:rPr>
              <a:t>        Iv) It distributes the funds allotted to the district by the central or state government among the </a:t>
            </a:r>
            <a:r>
              <a:rPr lang="en-US" dirty="0" err="1" smtClean="0">
                <a:latin typeface="Calibri" pitchFamily="34" charset="0"/>
              </a:rPr>
              <a:t>panchayat</a:t>
            </a:r>
            <a:r>
              <a:rPr lang="en-US" dirty="0" smtClean="0">
                <a:latin typeface="Calibri" pitchFamily="34" charset="0"/>
              </a:rPr>
              <a:t> </a:t>
            </a:r>
            <a:r>
              <a:rPr lang="en-US" dirty="0" err="1" smtClean="0">
                <a:latin typeface="Calibri" pitchFamily="34" charset="0"/>
              </a:rPr>
              <a:t>samiti</a:t>
            </a:r>
            <a:r>
              <a:rPr lang="en-US" dirty="0" smtClean="0">
                <a:latin typeface="Calibri" pitchFamily="34" charset="0"/>
              </a:rPr>
              <a:t>.</a:t>
            </a:r>
          </a:p>
          <a:p>
            <a:pPr marL="457200" indent="-457200">
              <a:spcAft>
                <a:spcPts val="1200"/>
              </a:spcAft>
            </a:pPr>
            <a:r>
              <a:rPr lang="en-US" dirty="0" smtClean="0">
                <a:latin typeface="Calibri" pitchFamily="34" charset="0"/>
              </a:rPr>
              <a:t>         v) It builds and maintains secondary, vocational and industrial schools in the district.</a:t>
            </a:r>
          </a:p>
          <a:p>
            <a:pPr marL="457200" indent="-457200">
              <a:spcAft>
                <a:spcPts val="1200"/>
              </a:spcAft>
            </a:pPr>
            <a:r>
              <a:rPr lang="en-US" b="1" dirty="0" smtClean="0">
                <a:latin typeface="Calibri" pitchFamily="34" charset="0"/>
              </a:rPr>
              <a:t>SOURCES OF INCOME: </a:t>
            </a:r>
            <a:r>
              <a:rPr lang="en-US" dirty="0" err="1" smtClean="0">
                <a:latin typeface="Calibri" pitchFamily="34" charset="0"/>
              </a:rPr>
              <a:t>i</a:t>
            </a:r>
            <a:r>
              <a:rPr lang="en-US" dirty="0" smtClean="0">
                <a:latin typeface="Calibri" pitchFamily="34" charset="0"/>
              </a:rPr>
              <a:t>) Governments grants</a:t>
            </a:r>
          </a:p>
          <a:p>
            <a:pPr marL="457200" indent="-457200">
              <a:spcAft>
                <a:spcPts val="1200"/>
              </a:spcAft>
            </a:pPr>
            <a:r>
              <a:rPr lang="en-IN" b="1" dirty="0" smtClean="0">
                <a:latin typeface="Calibri" pitchFamily="34" charset="0"/>
              </a:rPr>
              <a:t>                 	</a:t>
            </a:r>
            <a:r>
              <a:rPr lang="en-IN" dirty="0" smtClean="0">
                <a:latin typeface="Calibri" pitchFamily="34" charset="0"/>
              </a:rPr>
              <a:t>                   ii) Taxes</a:t>
            </a:r>
          </a:p>
          <a:p>
            <a:pPr marL="457200" indent="-457200">
              <a:spcAft>
                <a:spcPts val="1200"/>
              </a:spcAft>
            </a:pPr>
            <a:r>
              <a:rPr lang="en-IN" dirty="0" smtClean="0">
                <a:latin typeface="Calibri" pitchFamily="34" charset="0"/>
              </a:rPr>
              <a:t>		                   iii) Rents from Property</a:t>
            </a:r>
          </a:p>
          <a:p>
            <a:pPr marL="457200" indent="-457200">
              <a:spcAft>
                <a:spcPts val="1200"/>
              </a:spcAft>
            </a:pPr>
            <a:r>
              <a:rPr lang="en-IN" dirty="0" smtClean="0">
                <a:latin typeface="Calibri" pitchFamily="34" charset="0"/>
              </a:rPr>
              <a:t>Q4. Why is local self –government described as ‘power to the people’?</a:t>
            </a:r>
          </a:p>
          <a:p>
            <a:pPr marL="457200" indent="-457200">
              <a:spcAft>
                <a:spcPts val="1200"/>
              </a:spcAft>
            </a:pPr>
            <a:r>
              <a:rPr lang="en-IN" dirty="0" err="1" smtClean="0">
                <a:latin typeface="Calibri" pitchFamily="34" charset="0"/>
              </a:rPr>
              <a:t>Ans</a:t>
            </a:r>
            <a:r>
              <a:rPr lang="en-IN" dirty="0" smtClean="0">
                <a:latin typeface="Calibri" pitchFamily="34" charset="0"/>
              </a:rPr>
              <a:t>:  Local self-government is a system where the problems of a local community are managed by people belonging to that community. The requirements  which are specific to each area or locality are taken care by the local bodies elected by the people. The elected bodies are also responsible for solving their problems through proper use of resources.</a:t>
            </a:r>
            <a:endParaRPr lang="en-US" dirty="0" smtClean="0">
              <a:latin typeface="Calibri" pitchFamily="34" charset="0"/>
            </a:endParaRPr>
          </a:p>
        </p:txBody>
      </p:sp>
      <p:pic>
        <p:nvPicPr>
          <p:cNvPr id="8194" name="Picture 2" descr="C:\Users\DELL\Desktop\download (4).jfif"/>
          <p:cNvPicPr>
            <a:picLocks noChangeAspect="1" noChangeArrowheads="1"/>
          </p:cNvPicPr>
          <p:nvPr/>
        </p:nvPicPr>
        <p:blipFill>
          <a:blip r:embed="rId4"/>
          <a:srcRect/>
          <a:stretch>
            <a:fillRect/>
          </a:stretch>
        </p:blipFill>
        <p:spPr bwMode="auto">
          <a:xfrm>
            <a:off x="6497349" y="2185059"/>
            <a:ext cx="2466975" cy="1358117"/>
          </a:xfrm>
          <a:prstGeom prst="rect">
            <a:avLst/>
          </a:prstGeom>
          <a:noFill/>
        </p:spPr>
      </p:pic>
    </p:spTree>
    <p:extLst>
      <p:ext uri="{BB962C8B-B14F-4D97-AF65-F5344CB8AC3E}">
        <p14:creationId xmlns:p14="http://schemas.microsoft.com/office/powerpoint/2010/main" xmlns="" val="157355517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pic>
        <p:nvPicPr>
          <p:cNvPr id="77" name="Google Shape;77;p16"/>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8" name="Google Shape;78;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1" name="Google Shape;71;p15"/>
          <p:cNvSpPr txBox="1"/>
          <p:nvPr/>
        </p:nvSpPr>
        <p:spPr>
          <a:xfrm>
            <a:off x="223024" y="213491"/>
            <a:ext cx="8737951" cy="688236"/>
          </a:xfrm>
          <a:prstGeom prst="rect">
            <a:avLst/>
          </a:prstGeom>
          <a:noFill/>
          <a:ln>
            <a:noFill/>
          </a:ln>
        </p:spPr>
        <p:txBody>
          <a:bodyPr spcFirstLastPara="1" wrap="square" lIns="91425" tIns="91425" rIns="91425" bIns="91425" anchor="t" anchorCtr="0">
            <a:noAutofit/>
          </a:bodyPr>
          <a:lstStyle/>
          <a:p>
            <a:pPr lvl="0">
              <a:buSzPts val="2200"/>
            </a:pPr>
            <a:r>
              <a:rPr lang="en-US" sz="2200" b="1" dirty="0" smtClean="0">
                <a:solidFill>
                  <a:srgbClr val="FF0000"/>
                </a:solidFill>
                <a:latin typeface="Calibri" panose="020F0502020204030204" pitchFamily="34" charset="0"/>
                <a:cs typeface="Calibri" panose="020F0502020204030204" pitchFamily="34" charset="0"/>
              </a:rPr>
              <a:t>PANCHAYATI  RAJ- LOCAL GOVERNMENT </a:t>
            </a:r>
            <a:r>
              <a:rPr lang="en-US" sz="2200" b="1" dirty="0">
                <a:solidFill>
                  <a:srgbClr val="FF0000"/>
                </a:solidFill>
                <a:latin typeface="Calibri" panose="020F0502020204030204" pitchFamily="34" charset="0"/>
                <a:cs typeface="Calibri" panose="020F0502020204030204" pitchFamily="34" charset="0"/>
              </a:rPr>
              <a:t>OF RURAL AREAS</a:t>
            </a:r>
          </a:p>
          <a:p>
            <a:pPr lvl="0">
              <a:buSzPts val="2200"/>
            </a:pPr>
            <a:r>
              <a:rPr lang="en-US" sz="1800" b="1" dirty="0" smtClean="0">
                <a:solidFill>
                  <a:schemeClr val="tx1"/>
                </a:solidFill>
                <a:latin typeface="Calibri" pitchFamily="34" charset="0"/>
              </a:rPr>
              <a:t>INTRODUCTION</a:t>
            </a:r>
            <a:endParaRPr sz="1800" b="1" i="0" u="none" strike="noStrike" cap="none" dirty="0">
              <a:solidFill>
                <a:schemeClr val="tx1"/>
              </a:solidFill>
              <a:latin typeface="Calibri" pitchFamily="34" charset="0"/>
              <a:sym typeface="Arial"/>
            </a:endParaRPr>
          </a:p>
        </p:txBody>
      </p:sp>
      <p:sp>
        <p:nvSpPr>
          <p:cNvPr id="72" name="Google Shape;72;p15"/>
          <p:cNvSpPr txBox="1"/>
          <p:nvPr/>
        </p:nvSpPr>
        <p:spPr>
          <a:xfrm>
            <a:off x="272675" y="1156138"/>
            <a:ext cx="8688300" cy="3171162"/>
          </a:xfrm>
          <a:prstGeom prst="rect">
            <a:avLst/>
          </a:prstGeom>
          <a:noFill/>
          <a:ln>
            <a:noFill/>
          </a:ln>
        </p:spPr>
        <p:txBody>
          <a:bodyPr spcFirstLastPara="1" wrap="square" lIns="91425" tIns="91425" rIns="91425" bIns="91425" anchor="t" anchorCtr="0">
            <a:noAutofit/>
          </a:bodyPr>
          <a:lstStyle/>
          <a:p>
            <a:pPr lvl="1"/>
            <a:endParaRPr lang="en-IN" dirty="0" smtClean="0">
              <a:latin typeface="Calibri" pitchFamily="34" charset="0"/>
            </a:endParaRPr>
          </a:p>
          <a:p>
            <a:pPr lvl="1"/>
            <a:endParaRPr lang="en-IN" dirty="0" smtClean="0">
              <a:latin typeface="Calibri" pitchFamily="34" charset="0"/>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Calibri"/>
              <a:ea typeface="Calibri"/>
              <a:cs typeface="Calibri"/>
              <a:sym typeface="Calibri"/>
            </a:endParaRPr>
          </a:p>
        </p:txBody>
      </p:sp>
      <p:sp>
        <p:nvSpPr>
          <p:cNvPr id="5" name="Rectangle 4"/>
          <p:cNvSpPr/>
          <p:nvPr/>
        </p:nvSpPr>
        <p:spPr>
          <a:xfrm>
            <a:off x="357361" y="1240208"/>
            <a:ext cx="7062951" cy="1477328"/>
          </a:xfrm>
          <a:prstGeom prst="rect">
            <a:avLst/>
          </a:prstGeom>
        </p:spPr>
        <p:txBody>
          <a:bodyPr wrap="square">
            <a:spAutoFit/>
          </a:bodyPr>
          <a:lstStyle/>
          <a:p>
            <a:pPr marL="457200" indent="-457200">
              <a:spcAft>
                <a:spcPts val="1200"/>
              </a:spcAft>
              <a:buFont typeface="Arial" pitchFamily="34" charset="0"/>
              <a:buChar char="•"/>
            </a:pPr>
            <a:r>
              <a:rPr lang="en-US" dirty="0" smtClean="0">
                <a:latin typeface="Calibri" pitchFamily="34" charset="0"/>
              </a:rPr>
              <a:t>In  India the government work at different levels- the national level, the state level and the local.</a:t>
            </a:r>
          </a:p>
          <a:p>
            <a:pPr marL="457200" indent="-457200">
              <a:spcAft>
                <a:spcPts val="1200"/>
              </a:spcAft>
              <a:buFont typeface="Arial" pitchFamily="34" charset="0"/>
              <a:buChar char="•"/>
            </a:pPr>
            <a:r>
              <a:rPr lang="en-US" dirty="0" smtClean="0">
                <a:latin typeface="Calibri" pitchFamily="34" charset="0"/>
              </a:rPr>
              <a:t>The Central government rules the country at the national level , the state governments rule at the state level, and </a:t>
            </a:r>
            <a:r>
              <a:rPr lang="en-US" dirty="0" err="1" smtClean="0">
                <a:latin typeface="Calibri" pitchFamily="34" charset="0"/>
              </a:rPr>
              <a:t>Panchayati</a:t>
            </a:r>
            <a:r>
              <a:rPr lang="en-US" dirty="0" smtClean="0">
                <a:latin typeface="Calibri" pitchFamily="34" charset="0"/>
              </a:rPr>
              <a:t> Raj takes  care of government at the local level.</a:t>
            </a:r>
          </a:p>
          <a:p>
            <a:pPr marL="457200" indent="-457200">
              <a:spcAft>
                <a:spcPts val="1200"/>
              </a:spcAft>
              <a:buFont typeface="Arial" pitchFamily="34" charset="0"/>
              <a:buChar char="•"/>
            </a:pPr>
            <a:r>
              <a:rPr lang="en-US" dirty="0" smtClean="0">
                <a:latin typeface="Calibri" pitchFamily="34" charset="0"/>
              </a:rPr>
              <a:t> </a:t>
            </a:r>
          </a:p>
        </p:txBody>
      </p:sp>
      <p:pic>
        <p:nvPicPr>
          <p:cNvPr id="6" name="Picture 2" descr="C:\Users\Sujata1\Downloads\CamScanner 05-07-2020 20.59.41_1.jpg"/>
          <p:cNvPicPr>
            <a:picLocks noChangeAspect="1" noChangeArrowheads="1"/>
          </p:cNvPicPr>
          <p:nvPr/>
        </p:nvPicPr>
        <p:blipFill>
          <a:blip r:embed="rId4" cstate="print"/>
          <a:srcRect/>
          <a:stretch>
            <a:fillRect/>
          </a:stretch>
        </p:blipFill>
        <p:spPr bwMode="auto">
          <a:xfrm>
            <a:off x="1566030" y="2482875"/>
            <a:ext cx="4490385" cy="2581518"/>
          </a:xfrm>
          <a:prstGeom prst="rect">
            <a:avLst/>
          </a:prstGeom>
          <a:noFill/>
          <a:ln>
            <a:noFill/>
          </a:ln>
        </p:spPr>
      </p:pic>
    </p:spTree>
    <p:extLst>
      <p:ext uri="{BB962C8B-B14F-4D97-AF65-F5344CB8AC3E}">
        <p14:creationId xmlns:p14="http://schemas.microsoft.com/office/powerpoint/2010/main" xmlns="" val="394403944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1" name="Google Shape;71;p15"/>
          <p:cNvSpPr txBox="1"/>
          <p:nvPr/>
        </p:nvSpPr>
        <p:spPr>
          <a:xfrm>
            <a:off x="223024" y="213491"/>
            <a:ext cx="8737951" cy="688236"/>
          </a:xfrm>
          <a:prstGeom prst="rect">
            <a:avLst/>
          </a:prstGeom>
          <a:noFill/>
          <a:ln>
            <a:noFill/>
          </a:ln>
        </p:spPr>
        <p:txBody>
          <a:bodyPr spcFirstLastPara="1" wrap="square" lIns="91425" tIns="91425" rIns="91425" bIns="91425" anchor="t" anchorCtr="0">
            <a:noAutofit/>
          </a:bodyPr>
          <a:lstStyle/>
          <a:p>
            <a:pPr lvl="0">
              <a:buSzPts val="2200"/>
            </a:pPr>
            <a:r>
              <a:rPr lang="en-US" sz="2200" b="1" dirty="0" smtClean="0">
                <a:solidFill>
                  <a:srgbClr val="FF0000"/>
                </a:solidFill>
                <a:latin typeface="Calibri" panose="020F0502020204030204" pitchFamily="34" charset="0"/>
                <a:cs typeface="Calibri" panose="020F0502020204030204" pitchFamily="34" charset="0"/>
              </a:rPr>
              <a:t>PANCHAYATI RAJ- LOCAL GOVERNMENT </a:t>
            </a:r>
            <a:r>
              <a:rPr lang="en-US" sz="2200" b="1" dirty="0">
                <a:solidFill>
                  <a:srgbClr val="FF0000"/>
                </a:solidFill>
                <a:latin typeface="Calibri" panose="020F0502020204030204" pitchFamily="34" charset="0"/>
                <a:cs typeface="Calibri" panose="020F0502020204030204" pitchFamily="34" charset="0"/>
              </a:rPr>
              <a:t>OF RURAL AREAS</a:t>
            </a:r>
          </a:p>
          <a:p>
            <a:pPr lvl="0">
              <a:buSzPts val="2200"/>
            </a:pPr>
            <a:r>
              <a:rPr lang="en-US" sz="1800" b="1" dirty="0" smtClean="0">
                <a:solidFill>
                  <a:schemeClr val="tx1"/>
                </a:solidFill>
                <a:latin typeface="Calibri" pitchFamily="34" charset="0"/>
              </a:rPr>
              <a:t>LOCAL SELF GOVERNMENT </a:t>
            </a:r>
            <a:endParaRPr sz="1800" b="1" i="0" u="none" strike="noStrike" cap="none" dirty="0">
              <a:solidFill>
                <a:schemeClr val="tx1"/>
              </a:solidFill>
              <a:latin typeface="Calibri" pitchFamily="34" charset="0"/>
              <a:sym typeface="Arial"/>
            </a:endParaRPr>
          </a:p>
        </p:txBody>
      </p:sp>
      <p:sp>
        <p:nvSpPr>
          <p:cNvPr id="72" name="Google Shape;72;p15"/>
          <p:cNvSpPr txBox="1"/>
          <p:nvPr/>
        </p:nvSpPr>
        <p:spPr>
          <a:xfrm>
            <a:off x="272675" y="1156138"/>
            <a:ext cx="8688300" cy="3171162"/>
          </a:xfrm>
          <a:prstGeom prst="rect">
            <a:avLst/>
          </a:prstGeom>
          <a:noFill/>
          <a:ln>
            <a:noFill/>
          </a:ln>
        </p:spPr>
        <p:txBody>
          <a:bodyPr spcFirstLastPara="1" wrap="square" lIns="91425" tIns="91425" rIns="91425" bIns="91425" anchor="t" anchorCtr="0">
            <a:noAutofit/>
          </a:bodyPr>
          <a:lstStyle/>
          <a:p>
            <a:pPr lvl="1"/>
            <a:endParaRPr lang="en-IN" dirty="0" smtClean="0">
              <a:latin typeface="Calibri" pitchFamily="34" charset="0"/>
            </a:endParaRPr>
          </a:p>
          <a:p>
            <a:pPr lvl="1"/>
            <a:endParaRPr lang="en-IN" dirty="0" smtClean="0">
              <a:latin typeface="Calibri" pitchFamily="34" charset="0"/>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Calibri"/>
              <a:ea typeface="Calibri"/>
              <a:cs typeface="Calibri"/>
              <a:sym typeface="Calibri"/>
            </a:endParaRPr>
          </a:p>
        </p:txBody>
      </p:sp>
      <p:sp>
        <p:nvSpPr>
          <p:cNvPr id="5" name="Rectangle 4"/>
          <p:cNvSpPr/>
          <p:nvPr/>
        </p:nvSpPr>
        <p:spPr>
          <a:xfrm>
            <a:off x="357361" y="1240208"/>
            <a:ext cx="7195345" cy="2708434"/>
          </a:xfrm>
          <a:prstGeom prst="rect">
            <a:avLst/>
          </a:prstGeom>
        </p:spPr>
        <p:txBody>
          <a:bodyPr wrap="square">
            <a:spAutoFit/>
          </a:bodyPr>
          <a:lstStyle/>
          <a:p>
            <a:pPr marL="457200" indent="-457200">
              <a:spcAft>
                <a:spcPts val="1200"/>
              </a:spcAft>
              <a:buFont typeface="Arial" pitchFamily="34" charset="0"/>
              <a:buChar char="•"/>
            </a:pPr>
            <a:r>
              <a:rPr lang="en-US" dirty="0" smtClean="0">
                <a:latin typeface="Calibri" pitchFamily="34" charset="0"/>
              </a:rPr>
              <a:t>Local self- government is a system where the problems of a local community are managed by people belonging to that community.</a:t>
            </a:r>
          </a:p>
          <a:p>
            <a:pPr marL="457200" indent="-457200">
              <a:spcAft>
                <a:spcPts val="1200"/>
              </a:spcAft>
              <a:buFont typeface="Arial" pitchFamily="34" charset="0"/>
              <a:buChar char="•"/>
            </a:pPr>
            <a:r>
              <a:rPr lang="en-IN" dirty="0" smtClean="0">
                <a:latin typeface="Calibri" pitchFamily="34" charset="0"/>
              </a:rPr>
              <a:t>The local level of government is one which looks after the immediate needs of the people and also takes actions on the policies which are laid down by higher levels </a:t>
            </a:r>
            <a:r>
              <a:rPr lang="en-IN" dirty="0" err="1" smtClean="0">
                <a:latin typeface="Calibri" pitchFamily="34" charset="0"/>
              </a:rPr>
              <a:t>ofc</a:t>
            </a:r>
            <a:r>
              <a:rPr lang="en-IN" dirty="0" smtClean="0">
                <a:latin typeface="Calibri" pitchFamily="34" charset="0"/>
              </a:rPr>
              <a:t> government.</a:t>
            </a:r>
          </a:p>
          <a:p>
            <a:pPr marL="457200" indent="-457200">
              <a:spcAft>
                <a:spcPts val="1200"/>
              </a:spcAft>
              <a:buFont typeface="Arial" pitchFamily="34" charset="0"/>
              <a:buChar char="•"/>
            </a:pPr>
            <a:r>
              <a:rPr lang="en-IN" dirty="0" smtClean="0">
                <a:latin typeface="Calibri" pitchFamily="34" charset="0"/>
              </a:rPr>
              <a:t>All  people need food, water, shelter, jobs and facilities like health, roads, electricity, fuel etc. The government at the centre or the state level cannot see to each village requirement directly. </a:t>
            </a:r>
          </a:p>
          <a:p>
            <a:pPr marL="457200" indent="-457200">
              <a:spcAft>
                <a:spcPts val="1200"/>
              </a:spcAft>
              <a:buFont typeface="Arial" pitchFamily="34" charset="0"/>
              <a:buChar char="•"/>
            </a:pPr>
            <a:r>
              <a:rPr lang="en-IN" dirty="0" smtClean="0">
                <a:latin typeface="Calibri" pitchFamily="34" charset="0"/>
              </a:rPr>
              <a:t>So the local government are closer to the people of their areas. They understand the needs, requirements and problems of the people better than central or state government.</a:t>
            </a:r>
            <a:endParaRPr lang="en-US" dirty="0" smtClean="0">
              <a:latin typeface="Calibri" pitchFamily="34" charset="0"/>
            </a:endParaRPr>
          </a:p>
        </p:txBody>
      </p:sp>
    </p:spTree>
    <p:extLst>
      <p:ext uri="{BB962C8B-B14F-4D97-AF65-F5344CB8AC3E}">
        <p14:creationId xmlns:p14="http://schemas.microsoft.com/office/powerpoint/2010/main" xmlns="" val="25895233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1" name="Google Shape;71;p15"/>
          <p:cNvSpPr txBox="1"/>
          <p:nvPr/>
        </p:nvSpPr>
        <p:spPr>
          <a:xfrm>
            <a:off x="223024" y="213491"/>
            <a:ext cx="8737951" cy="688236"/>
          </a:xfrm>
          <a:prstGeom prst="rect">
            <a:avLst/>
          </a:prstGeom>
          <a:noFill/>
          <a:ln>
            <a:noFill/>
          </a:ln>
        </p:spPr>
        <p:txBody>
          <a:bodyPr spcFirstLastPara="1" wrap="square" lIns="91425" tIns="91425" rIns="91425" bIns="91425" anchor="t" anchorCtr="0">
            <a:noAutofit/>
          </a:bodyPr>
          <a:lstStyle/>
          <a:p>
            <a:pPr lvl="0">
              <a:buSzPts val="2200"/>
            </a:pPr>
            <a:r>
              <a:rPr lang="en-US" sz="2200" b="1" dirty="0" smtClean="0">
                <a:solidFill>
                  <a:srgbClr val="FF0000"/>
                </a:solidFill>
                <a:latin typeface="Calibri" panose="020F0502020204030204" pitchFamily="34" charset="0"/>
                <a:cs typeface="Calibri" panose="020F0502020204030204" pitchFamily="34" charset="0"/>
              </a:rPr>
              <a:t>PANCHAYATI RAJ- LOCAL GOVERNMENT </a:t>
            </a:r>
            <a:r>
              <a:rPr lang="en-US" sz="2200" b="1" dirty="0">
                <a:solidFill>
                  <a:srgbClr val="FF0000"/>
                </a:solidFill>
                <a:latin typeface="Calibri" panose="020F0502020204030204" pitchFamily="34" charset="0"/>
                <a:cs typeface="Calibri" panose="020F0502020204030204" pitchFamily="34" charset="0"/>
              </a:rPr>
              <a:t>OF RURAL AREAS</a:t>
            </a:r>
          </a:p>
          <a:p>
            <a:pPr lvl="0">
              <a:buSzPts val="2200"/>
            </a:pPr>
            <a:r>
              <a:rPr lang="en-US" sz="1800" b="1" dirty="0" smtClean="0">
                <a:solidFill>
                  <a:schemeClr val="tx1"/>
                </a:solidFill>
                <a:latin typeface="Calibri" pitchFamily="34" charset="0"/>
              </a:rPr>
              <a:t>LOCAL SELF GOVERNMENT </a:t>
            </a:r>
            <a:endParaRPr sz="1800" b="1" i="0" u="none" strike="noStrike" cap="none" dirty="0">
              <a:solidFill>
                <a:schemeClr val="tx1"/>
              </a:solidFill>
              <a:latin typeface="Calibri" pitchFamily="34" charset="0"/>
              <a:sym typeface="Arial"/>
            </a:endParaRPr>
          </a:p>
        </p:txBody>
      </p:sp>
      <p:graphicFrame>
        <p:nvGraphicFramePr>
          <p:cNvPr id="6" name="Diagram 5"/>
          <p:cNvGraphicFramePr/>
          <p:nvPr/>
        </p:nvGraphicFramePr>
        <p:xfrm>
          <a:off x="1523999" y="1246909"/>
          <a:ext cx="4615544" cy="3356841"/>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xmlns="" val="145193001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1" name="Google Shape;71;p15"/>
          <p:cNvSpPr txBox="1"/>
          <p:nvPr/>
        </p:nvSpPr>
        <p:spPr>
          <a:xfrm>
            <a:off x="223024" y="213491"/>
            <a:ext cx="8737951" cy="688236"/>
          </a:xfrm>
          <a:prstGeom prst="rect">
            <a:avLst/>
          </a:prstGeom>
          <a:noFill/>
          <a:ln>
            <a:noFill/>
          </a:ln>
        </p:spPr>
        <p:txBody>
          <a:bodyPr spcFirstLastPara="1" wrap="square" lIns="91425" tIns="91425" rIns="91425" bIns="91425" anchor="t" anchorCtr="0">
            <a:noAutofit/>
          </a:bodyPr>
          <a:lstStyle/>
          <a:p>
            <a:pPr lvl="0">
              <a:buSzPts val="2200"/>
            </a:pPr>
            <a:r>
              <a:rPr lang="en-US" sz="2200" b="1" dirty="0" smtClean="0">
                <a:solidFill>
                  <a:srgbClr val="FF0000"/>
                </a:solidFill>
                <a:latin typeface="Calibri" panose="020F0502020204030204" pitchFamily="34" charset="0"/>
                <a:cs typeface="Calibri" panose="020F0502020204030204" pitchFamily="34" charset="0"/>
              </a:rPr>
              <a:t>PANCHAYATI RAJ- LOCAL GOVERNMENT </a:t>
            </a:r>
            <a:r>
              <a:rPr lang="en-US" sz="2200" b="1" dirty="0">
                <a:solidFill>
                  <a:srgbClr val="FF0000"/>
                </a:solidFill>
                <a:latin typeface="Calibri" panose="020F0502020204030204" pitchFamily="34" charset="0"/>
                <a:cs typeface="Calibri" panose="020F0502020204030204" pitchFamily="34" charset="0"/>
              </a:rPr>
              <a:t>OF RURAL AREAS</a:t>
            </a:r>
          </a:p>
          <a:p>
            <a:pPr lvl="0">
              <a:buSzPts val="2200"/>
            </a:pPr>
            <a:r>
              <a:rPr lang="en-US" sz="1800" b="1" dirty="0" smtClean="0">
                <a:solidFill>
                  <a:schemeClr val="tx1"/>
                </a:solidFill>
                <a:latin typeface="Calibri" pitchFamily="34" charset="0"/>
              </a:rPr>
              <a:t>QUESTIONS AND ANSWERS      </a:t>
            </a:r>
          </a:p>
          <a:p>
            <a:pPr lvl="0">
              <a:buSzPts val="2200"/>
            </a:pPr>
            <a:endParaRPr lang="en-US" sz="1800" b="1" dirty="0">
              <a:solidFill>
                <a:schemeClr val="tx1"/>
              </a:solidFill>
              <a:latin typeface="Calibri" pitchFamily="34" charset="0"/>
            </a:endParaRPr>
          </a:p>
        </p:txBody>
      </p:sp>
      <p:sp>
        <p:nvSpPr>
          <p:cNvPr id="72" name="Google Shape;72;p15"/>
          <p:cNvSpPr txBox="1"/>
          <p:nvPr/>
        </p:nvSpPr>
        <p:spPr>
          <a:xfrm>
            <a:off x="272675" y="1156138"/>
            <a:ext cx="8688300" cy="3171162"/>
          </a:xfrm>
          <a:prstGeom prst="rect">
            <a:avLst/>
          </a:prstGeom>
          <a:noFill/>
          <a:ln>
            <a:noFill/>
          </a:ln>
        </p:spPr>
        <p:txBody>
          <a:bodyPr spcFirstLastPara="1" wrap="square" lIns="91425" tIns="91425" rIns="91425" bIns="91425" anchor="t" anchorCtr="0">
            <a:noAutofit/>
          </a:bodyPr>
          <a:lstStyle/>
          <a:p>
            <a:pPr lvl="1"/>
            <a:endParaRPr lang="en-IN" dirty="0" smtClean="0">
              <a:latin typeface="Calibri" pitchFamily="34" charset="0"/>
            </a:endParaRPr>
          </a:p>
          <a:p>
            <a:pPr lvl="1"/>
            <a:endParaRPr lang="en-IN" dirty="0" smtClean="0">
              <a:latin typeface="Calibri" pitchFamily="34" charset="0"/>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Calibri"/>
              <a:ea typeface="Calibri"/>
              <a:cs typeface="Calibri"/>
              <a:sym typeface="Calibri"/>
            </a:endParaRPr>
          </a:p>
        </p:txBody>
      </p:sp>
      <p:sp>
        <p:nvSpPr>
          <p:cNvPr id="5" name="Rectangle 4"/>
          <p:cNvSpPr/>
          <p:nvPr/>
        </p:nvSpPr>
        <p:spPr>
          <a:xfrm>
            <a:off x="357361" y="1240208"/>
            <a:ext cx="7062951" cy="3539430"/>
          </a:xfrm>
          <a:prstGeom prst="rect">
            <a:avLst/>
          </a:prstGeom>
        </p:spPr>
        <p:txBody>
          <a:bodyPr wrap="square">
            <a:spAutoFit/>
          </a:bodyPr>
          <a:lstStyle/>
          <a:p>
            <a:pPr marL="457200" indent="-457200">
              <a:spcAft>
                <a:spcPts val="1200"/>
              </a:spcAft>
            </a:pPr>
            <a:r>
              <a:rPr lang="en-US" dirty="0" smtClean="0">
                <a:latin typeface="Calibri" pitchFamily="34" charset="0"/>
              </a:rPr>
              <a:t>Q1. What are the three levels of the government?</a:t>
            </a:r>
          </a:p>
          <a:p>
            <a:pPr marL="457200" indent="-457200">
              <a:spcAft>
                <a:spcPts val="1200"/>
              </a:spcAft>
            </a:pPr>
            <a:r>
              <a:rPr lang="en-IN" dirty="0" smtClean="0">
                <a:latin typeface="Calibri" pitchFamily="34" charset="0"/>
              </a:rPr>
              <a:t>Q2. What is a local-self government?</a:t>
            </a:r>
          </a:p>
          <a:p>
            <a:pPr marL="457200" indent="-457200">
              <a:spcAft>
                <a:spcPts val="1200"/>
              </a:spcAft>
            </a:pPr>
            <a:r>
              <a:rPr lang="en-IN" dirty="0" err="1" smtClean="0">
                <a:latin typeface="Calibri" pitchFamily="34" charset="0"/>
              </a:rPr>
              <a:t>Ans</a:t>
            </a:r>
            <a:r>
              <a:rPr lang="en-IN" dirty="0" smtClean="0">
                <a:latin typeface="Calibri" pitchFamily="34" charset="0"/>
              </a:rPr>
              <a:t>:  Local self government  is  a system where the problems of a local community are managed  by people belonging to that community.</a:t>
            </a:r>
          </a:p>
          <a:p>
            <a:pPr marL="457200" indent="-457200">
              <a:spcAft>
                <a:spcPts val="1200"/>
              </a:spcAft>
            </a:pPr>
            <a:r>
              <a:rPr lang="en-IN" dirty="0" smtClean="0">
                <a:latin typeface="Calibri" pitchFamily="34" charset="0"/>
              </a:rPr>
              <a:t>Q3: Why is local self government is necessary?</a:t>
            </a:r>
          </a:p>
          <a:p>
            <a:pPr marL="457200" indent="-457200">
              <a:spcAft>
                <a:spcPts val="1200"/>
              </a:spcAft>
            </a:pPr>
            <a:r>
              <a:rPr lang="en-IN" dirty="0" err="1" smtClean="0">
                <a:latin typeface="Calibri" pitchFamily="34" charset="0"/>
              </a:rPr>
              <a:t>Ans</a:t>
            </a:r>
            <a:r>
              <a:rPr lang="en-IN" dirty="0" smtClean="0">
                <a:latin typeface="Calibri" pitchFamily="34" charset="0"/>
              </a:rPr>
              <a:t>: Local self  government is necessary because  the people of an area elect bodies that are responsible for solving their problems through the proper use of resources.</a:t>
            </a:r>
          </a:p>
          <a:p>
            <a:pPr marL="457200" indent="-457200">
              <a:spcAft>
                <a:spcPts val="1200"/>
              </a:spcAft>
              <a:buFont typeface="Arial" pitchFamily="34" charset="0"/>
              <a:buChar char="•"/>
            </a:pPr>
            <a:r>
              <a:rPr lang="en-IN" dirty="0" smtClean="0">
                <a:latin typeface="Calibri" pitchFamily="34" charset="0"/>
              </a:rPr>
              <a:t>  The local government  understand the needs, requirements and problems of the people better than  central and state government.</a:t>
            </a:r>
            <a:endParaRPr lang="en-US" dirty="0" smtClean="0">
              <a:latin typeface="Calibri" pitchFamily="34" charset="0"/>
            </a:endParaRPr>
          </a:p>
          <a:p>
            <a:pPr marL="457200" indent="-457200">
              <a:spcAft>
                <a:spcPts val="1200"/>
              </a:spcAft>
            </a:pPr>
            <a:endParaRPr lang="en-US" dirty="0" smtClean="0">
              <a:latin typeface="Calibri" pitchFamily="34" charset="0"/>
            </a:endParaRPr>
          </a:p>
          <a:p>
            <a:pPr marL="457200" indent="-457200">
              <a:spcAft>
                <a:spcPts val="1200"/>
              </a:spcAft>
            </a:pPr>
            <a:endParaRPr lang="en-US" dirty="0" smtClean="0">
              <a:latin typeface="Calibri" pitchFamily="34" charset="0"/>
            </a:endParaRPr>
          </a:p>
        </p:txBody>
      </p:sp>
    </p:spTree>
    <p:extLst>
      <p:ext uri="{BB962C8B-B14F-4D97-AF65-F5344CB8AC3E}">
        <p14:creationId xmlns:p14="http://schemas.microsoft.com/office/powerpoint/2010/main" xmlns="" val="47705336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pic>
        <p:nvPicPr>
          <p:cNvPr id="77" name="Google Shape;77;p16"/>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8" name="Google Shape;78;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40"/>
            <a:ext cx="9144000" cy="1365860"/>
          </a:xfrm>
          <a:prstGeom prst="rect">
            <a:avLst/>
          </a:prstGeom>
          <a:noFill/>
          <a:ln>
            <a:noFill/>
          </a:ln>
        </p:spPr>
      </p:pic>
      <p:pic>
        <p:nvPicPr>
          <p:cNvPr id="55" name="Google Shape;55;p13"/>
          <p:cNvPicPr preferRelativeResize="0"/>
          <p:nvPr/>
        </p:nvPicPr>
        <p:blipFill rotWithShape="1">
          <a:blip r:embed="rId4">
            <a:alphaModFix/>
          </a:blip>
          <a:srcRect/>
          <a:stretch/>
        </p:blipFill>
        <p:spPr>
          <a:xfrm>
            <a:off x="222675" y="214225"/>
            <a:ext cx="1578401" cy="783575"/>
          </a:xfrm>
          <a:prstGeom prst="rect">
            <a:avLst/>
          </a:prstGeom>
          <a:noFill/>
          <a:ln>
            <a:noFill/>
          </a:ln>
        </p:spPr>
      </p:pic>
      <p:sp>
        <p:nvSpPr>
          <p:cNvPr id="56" name="Google Shape;56;p13"/>
          <p:cNvSpPr txBox="1"/>
          <p:nvPr/>
        </p:nvSpPr>
        <p:spPr>
          <a:xfrm>
            <a:off x="222675" y="1412344"/>
            <a:ext cx="8763000" cy="2124806"/>
          </a:xfrm>
          <a:prstGeom prst="rect">
            <a:avLst/>
          </a:prstGeom>
          <a:noFill/>
          <a:ln>
            <a:noFill/>
          </a:ln>
        </p:spPr>
        <p:txBody>
          <a:bodyPr spcFirstLastPara="1" wrap="square" lIns="91425" tIns="91425" rIns="91425" bIns="91425" anchor="t" anchorCtr="0">
            <a:noAutofit/>
          </a:bodyPr>
          <a:lstStyle/>
          <a:p>
            <a:pPr lvl="0" algn="ctr">
              <a:buSzPts val="3100"/>
            </a:pPr>
            <a:r>
              <a:rPr lang="en-US" sz="3200" b="1" dirty="0" smtClean="0">
                <a:solidFill>
                  <a:srgbClr val="FF0000"/>
                </a:solidFill>
                <a:ea typeface="Calibri"/>
              </a:rPr>
              <a:t> PANCHAYATI RAJ- LOCAL GOVERNMENT OF RURAL AREAS</a:t>
            </a:r>
            <a:endParaRPr sz="2500" b="0" i="0" u="none" strike="noStrike" cap="none" dirty="0">
              <a:solidFill>
                <a:srgbClr val="FF0000"/>
              </a:solidFill>
              <a:latin typeface="Calibri"/>
              <a:ea typeface="Calibri"/>
              <a:cs typeface="Calibri"/>
              <a:sym typeface="Calibri"/>
            </a:endParaRPr>
          </a:p>
        </p:txBody>
      </p:sp>
      <p:sp>
        <p:nvSpPr>
          <p:cNvPr id="57" name="Google Shape;57;p13"/>
          <p:cNvSpPr txBox="1"/>
          <p:nvPr/>
        </p:nvSpPr>
        <p:spPr>
          <a:xfrm>
            <a:off x="5874275" y="98375"/>
            <a:ext cx="3176100" cy="1267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58" name="Google Shape;58;p13"/>
          <p:cNvSpPr txBox="1"/>
          <p:nvPr/>
        </p:nvSpPr>
        <p:spPr>
          <a:xfrm>
            <a:off x="1608084" y="2571736"/>
            <a:ext cx="5938344" cy="1159435"/>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(CIVICS)</a:t>
            </a:r>
            <a:endParaRPr b="1" dirty="0"/>
          </a:p>
          <a:p>
            <a:pPr marL="0" lvl="0" indent="0" algn="l" rtl="0">
              <a:spcBef>
                <a:spcPts val="0"/>
              </a:spcBef>
              <a:spcAft>
                <a:spcPts val="0"/>
              </a:spcAft>
              <a:buNone/>
            </a:pPr>
            <a:r>
              <a:rPr lang="en" b="1" dirty="0"/>
              <a:t>CHAPTER NUMBER</a:t>
            </a:r>
            <a:r>
              <a:rPr lang="en" b="1" dirty="0" smtClean="0"/>
              <a:t>: 5  PERIOD-2</a:t>
            </a:r>
            <a:endParaRPr b="1" dirty="0"/>
          </a:p>
          <a:p>
            <a:pPr lvl="0"/>
            <a:r>
              <a:rPr lang="en" b="1" dirty="0"/>
              <a:t>CHAPTER NAME </a:t>
            </a:r>
            <a:r>
              <a:rPr lang="en" b="1" dirty="0" smtClean="0"/>
              <a:t>:  PANCHAYATI RAJ- LOCAL GOVERNMENT OF RURAL AREAS</a:t>
            </a:r>
            <a:endParaRPr b="1"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1" name="Google Shape;71;p15"/>
          <p:cNvSpPr txBox="1"/>
          <p:nvPr/>
        </p:nvSpPr>
        <p:spPr>
          <a:xfrm>
            <a:off x="223024" y="213491"/>
            <a:ext cx="8737951" cy="688236"/>
          </a:xfrm>
          <a:prstGeom prst="rect">
            <a:avLst/>
          </a:prstGeom>
          <a:noFill/>
          <a:ln>
            <a:noFill/>
          </a:ln>
        </p:spPr>
        <p:txBody>
          <a:bodyPr spcFirstLastPara="1" wrap="square" lIns="91425" tIns="91425" rIns="91425" bIns="91425" anchor="t" anchorCtr="0">
            <a:noAutofit/>
          </a:bodyPr>
          <a:lstStyle/>
          <a:p>
            <a:pPr lvl="0">
              <a:buSzPts val="2200"/>
            </a:pPr>
            <a:r>
              <a:rPr lang="en-US" sz="2200" b="1" dirty="0" smtClean="0">
                <a:solidFill>
                  <a:srgbClr val="FF0000"/>
                </a:solidFill>
                <a:latin typeface="Calibri" panose="020F0502020204030204" pitchFamily="34" charset="0"/>
                <a:cs typeface="Calibri" panose="020F0502020204030204" pitchFamily="34" charset="0"/>
              </a:rPr>
              <a:t>PANCHAYATI RAJ- LOCAL GOVERNMENT </a:t>
            </a:r>
            <a:r>
              <a:rPr lang="en-US" sz="2200" b="1" dirty="0">
                <a:solidFill>
                  <a:srgbClr val="FF0000"/>
                </a:solidFill>
                <a:latin typeface="Calibri" panose="020F0502020204030204" pitchFamily="34" charset="0"/>
                <a:cs typeface="Calibri" panose="020F0502020204030204" pitchFamily="34" charset="0"/>
              </a:rPr>
              <a:t>OF RURAL AREAS</a:t>
            </a:r>
          </a:p>
          <a:p>
            <a:pPr lvl="0">
              <a:buSzPts val="2200"/>
            </a:pPr>
            <a:r>
              <a:rPr lang="en-US" sz="1800" b="1" dirty="0" smtClean="0">
                <a:solidFill>
                  <a:schemeClr val="tx1"/>
                </a:solidFill>
                <a:latin typeface="Calibri" pitchFamily="34" charset="0"/>
              </a:rPr>
              <a:t>PANCHYATI  RAJ  </a:t>
            </a:r>
            <a:endParaRPr sz="1800" b="1" i="0" u="none" strike="noStrike" cap="none" dirty="0">
              <a:solidFill>
                <a:schemeClr val="tx1"/>
              </a:solidFill>
              <a:latin typeface="Calibri" pitchFamily="34" charset="0"/>
              <a:sym typeface="Arial"/>
            </a:endParaRPr>
          </a:p>
        </p:txBody>
      </p:sp>
      <p:sp>
        <p:nvSpPr>
          <p:cNvPr id="72" name="Google Shape;72;p15"/>
          <p:cNvSpPr txBox="1"/>
          <p:nvPr/>
        </p:nvSpPr>
        <p:spPr>
          <a:xfrm>
            <a:off x="272675" y="1156138"/>
            <a:ext cx="8688300" cy="3171162"/>
          </a:xfrm>
          <a:prstGeom prst="rect">
            <a:avLst/>
          </a:prstGeom>
          <a:noFill/>
          <a:ln>
            <a:noFill/>
          </a:ln>
        </p:spPr>
        <p:txBody>
          <a:bodyPr spcFirstLastPara="1" wrap="square" lIns="91425" tIns="91425" rIns="91425" bIns="91425" anchor="t" anchorCtr="0">
            <a:noAutofit/>
          </a:bodyPr>
          <a:lstStyle/>
          <a:p>
            <a:pPr lvl="1"/>
            <a:endParaRPr lang="en-IN" dirty="0" smtClean="0">
              <a:latin typeface="Calibri" pitchFamily="34" charset="0"/>
            </a:endParaRPr>
          </a:p>
          <a:p>
            <a:pPr lvl="1"/>
            <a:endParaRPr lang="en-IN" dirty="0" smtClean="0">
              <a:latin typeface="Calibri" pitchFamily="34" charset="0"/>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Calibri"/>
              <a:ea typeface="Calibri"/>
              <a:cs typeface="Calibri"/>
              <a:sym typeface="Calibri"/>
            </a:endParaRPr>
          </a:p>
        </p:txBody>
      </p:sp>
      <p:sp>
        <p:nvSpPr>
          <p:cNvPr id="5" name="Rectangle 4"/>
          <p:cNvSpPr/>
          <p:nvPr/>
        </p:nvSpPr>
        <p:spPr>
          <a:xfrm>
            <a:off x="273133" y="1104406"/>
            <a:ext cx="7301560" cy="1323439"/>
          </a:xfrm>
          <a:prstGeom prst="rect">
            <a:avLst/>
          </a:prstGeom>
        </p:spPr>
        <p:txBody>
          <a:bodyPr wrap="square">
            <a:spAutoFit/>
          </a:bodyPr>
          <a:lstStyle/>
          <a:p>
            <a:pPr marL="457200" indent="-457200">
              <a:spcAft>
                <a:spcPts val="1200"/>
              </a:spcAft>
              <a:buFont typeface="Arial" pitchFamily="34" charset="0"/>
              <a:buChar char="•"/>
            </a:pPr>
            <a:r>
              <a:rPr lang="en-US" dirty="0" smtClean="0">
                <a:latin typeface="Calibri" pitchFamily="34" charset="0"/>
              </a:rPr>
              <a:t>What is </a:t>
            </a:r>
            <a:r>
              <a:rPr lang="en-US" dirty="0" err="1" smtClean="0">
                <a:latin typeface="Calibri" pitchFamily="34" charset="0"/>
              </a:rPr>
              <a:t>Panchayati</a:t>
            </a:r>
            <a:r>
              <a:rPr lang="en-US" dirty="0" smtClean="0">
                <a:latin typeface="Calibri" pitchFamily="34" charset="0"/>
              </a:rPr>
              <a:t> Raj System?</a:t>
            </a:r>
          </a:p>
          <a:p>
            <a:pPr marL="457200" indent="-457200">
              <a:spcAft>
                <a:spcPts val="1200"/>
              </a:spcAft>
              <a:buFont typeface="Arial" pitchFamily="34" charset="0"/>
              <a:buChar char="•"/>
            </a:pPr>
            <a:r>
              <a:rPr lang="en-US" dirty="0" smtClean="0">
                <a:latin typeface="Calibri" pitchFamily="34" charset="0"/>
              </a:rPr>
              <a:t>Our country is vast, so it is  impossible for the central or state governments to look after the problems of the rural area. Therefore it was necessary to have  a system of local government  that could take care of the requirements of the rural population and implement policies meant for them. This system is called as </a:t>
            </a:r>
            <a:r>
              <a:rPr lang="en-US" dirty="0" err="1" smtClean="0">
                <a:latin typeface="Calibri" pitchFamily="34" charset="0"/>
              </a:rPr>
              <a:t>Panchayati</a:t>
            </a:r>
            <a:r>
              <a:rPr lang="en-US" dirty="0" smtClean="0">
                <a:latin typeface="Calibri" pitchFamily="34" charset="0"/>
              </a:rPr>
              <a:t> Raj System.</a:t>
            </a:r>
          </a:p>
        </p:txBody>
      </p:sp>
      <p:pic>
        <p:nvPicPr>
          <p:cNvPr id="2050" name="Picture 2" descr="C:\Users\DELL\Desktop\download (1).jfif"/>
          <p:cNvPicPr>
            <a:picLocks noChangeAspect="1" noChangeArrowheads="1"/>
          </p:cNvPicPr>
          <p:nvPr/>
        </p:nvPicPr>
        <p:blipFill>
          <a:blip r:embed="rId4"/>
          <a:srcRect/>
          <a:stretch>
            <a:fillRect/>
          </a:stretch>
        </p:blipFill>
        <p:spPr bwMode="auto">
          <a:xfrm>
            <a:off x="161654" y="2868880"/>
            <a:ext cx="3459206" cy="2023753"/>
          </a:xfrm>
          <a:prstGeom prst="rect">
            <a:avLst/>
          </a:prstGeom>
          <a:noFill/>
        </p:spPr>
      </p:pic>
      <p:pic>
        <p:nvPicPr>
          <p:cNvPr id="2051" name="Picture 3" descr="C:\Users\DELL\Desktop\download (2).jfif"/>
          <p:cNvPicPr>
            <a:picLocks noChangeAspect="1" noChangeArrowheads="1"/>
          </p:cNvPicPr>
          <p:nvPr/>
        </p:nvPicPr>
        <p:blipFill>
          <a:blip r:embed="rId5"/>
          <a:srcRect/>
          <a:stretch>
            <a:fillRect/>
          </a:stretch>
        </p:blipFill>
        <p:spPr bwMode="auto">
          <a:xfrm>
            <a:off x="4017077" y="2842508"/>
            <a:ext cx="3476253" cy="2085752"/>
          </a:xfrm>
          <a:prstGeom prst="rect">
            <a:avLst/>
          </a:prstGeom>
          <a:noFill/>
        </p:spPr>
      </p:pic>
    </p:spTree>
    <p:extLst>
      <p:ext uri="{BB962C8B-B14F-4D97-AF65-F5344CB8AC3E}">
        <p14:creationId xmlns:p14="http://schemas.microsoft.com/office/powerpoint/2010/main" xmlns="" val="1573555173"/>
      </p:ext>
    </p:extLst>
  </p:cSld>
  <p:clrMapOvr>
    <a:masterClrMapping/>
  </p:clrMapOvr>
  <p:timing>
    <p:tnLst>
      <p:par>
        <p:cTn id="1" dur="indefinite" restart="never" nodeType="tmRoot"/>
      </p:par>
    </p:tnLst>
  </p:timing>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1354</TotalTime>
  <Words>1740</Words>
  <Application>Microsoft Office PowerPoint</Application>
  <PresentationFormat>On-screen Show (16:9)</PresentationFormat>
  <Paragraphs>192</Paragraphs>
  <Slides>29</Slides>
  <Notes>29</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Simple Light</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Sujata</dc:creator>
  <cp:lastModifiedBy>DELL</cp:lastModifiedBy>
  <cp:revision>232</cp:revision>
  <dcterms:modified xsi:type="dcterms:W3CDTF">2020-11-29T13:53:55Z</dcterms:modified>
</cp:coreProperties>
</file>