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5149850"/>
  <p:notesSz cx="9144000" cy="5149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4935" y="1633357"/>
            <a:ext cx="7374128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1004" y="1172703"/>
            <a:ext cx="8101990" cy="27158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73150"/>
            <a:ext cx="9144000" cy="107187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504" y="213359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20036" y="2034031"/>
            <a:ext cx="5567045" cy="4064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-30">
                <a:solidFill>
                  <a:srgbClr val="FF0000"/>
                </a:solidFill>
                <a:latin typeface="Calibri"/>
                <a:cs typeface="Calibri"/>
              </a:rPr>
              <a:t>DIVERSITY,</a:t>
            </a:r>
            <a:r>
              <a:rPr dirty="0" sz="2500" spc="-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500" spc="-5">
                <a:solidFill>
                  <a:srgbClr val="FF0000"/>
                </a:solidFill>
                <a:latin typeface="Calibri"/>
                <a:cs typeface="Calibri"/>
              </a:rPr>
              <a:t>PREJUDICE</a:t>
            </a:r>
            <a:r>
              <a:rPr dirty="0" sz="25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500" spc="-5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dirty="0" sz="2500" spc="-1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500" spc="-15">
                <a:solidFill>
                  <a:srgbClr val="FF0000"/>
                </a:solidFill>
                <a:latin typeface="Calibri"/>
                <a:cs typeface="Calibri"/>
              </a:rPr>
              <a:t>DISCRIMINATION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05761" y="2624708"/>
            <a:ext cx="4781550" cy="7137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" spc="-5" b="1">
                <a:latin typeface="Calibri"/>
                <a:cs typeface="Calibri"/>
              </a:rPr>
              <a:t>SUBJECT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: CIVICS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00" spc="5" b="1">
                <a:latin typeface="Calibri"/>
                <a:cs typeface="Calibri"/>
              </a:rPr>
              <a:t>CHAPTER</a:t>
            </a:r>
            <a:r>
              <a:rPr dirty="0" sz="1500" spc="-65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NUMBER:</a:t>
            </a:r>
            <a:r>
              <a:rPr dirty="0" sz="1500" spc="-6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2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500" b="1">
                <a:latin typeface="Calibri"/>
                <a:cs typeface="Calibri"/>
              </a:rPr>
              <a:t>CHAPTER</a:t>
            </a:r>
            <a:r>
              <a:rPr dirty="0" sz="1500" spc="-4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NAME</a:t>
            </a:r>
            <a:r>
              <a:rPr dirty="0" sz="1500" spc="-1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:</a:t>
            </a:r>
            <a:r>
              <a:rPr dirty="0" sz="1500" spc="-15" b="1">
                <a:latin typeface="Calibri"/>
                <a:cs typeface="Calibri"/>
              </a:rPr>
              <a:t> DIVERSITY,</a:t>
            </a:r>
            <a:r>
              <a:rPr dirty="0" sz="1500" spc="-55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PREJUDICE</a:t>
            </a:r>
            <a:r>
              <a:rPr dirty="0" sz="1500" spc="-50" b="1">
                <a:latin typeface="Calibri"/>
                <a:cs typeface="Calibri"/>
              </a:rPr>
              <a:t> </a:t>
            </a:r>
            <a:r>
              <a:rPr dirty="0" sz="1500" spc="5" b="1">
                <a:latin typeface="Calibri"/>
                <a:cs typeface="Calibri"/>
              </a:rPr>
              <a:t>&amp; </a:t>
            </a:r>
            <a:r>
              <a:rPr dirty="0" sz="1500" spc="-5" b="1">
                <a:latin typeface="Calibri"/>
                <a:cs typeface="Calibri"/>
              </a:rPr>
              <a:t>DISCRIMINATION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00" spc="-30">
                <a:solidFill>
                  <a:srgbClr val="FF0000"/>
                </a:solidFill>
                <a:latin typeface="Calibri"/>
                <a:cs typeface="Calibri"/>
              </a:rPr>
              <a:t>DIVERSITY,</a:t>
            </a:r>
            <a:r>
              <a:rPr dirty="0" sz="2200" spc="-6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PREJUDICE</a:t>
            </a:r>
            <a:r>
              <a:rPr dirty="0" sz="22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dirty="0" sz="2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FF0000"/>
                </a:solidFill>
                <a:latin typeface="Calibri"/>
                <a:cs typeface="Calibri"/>
              </a:rPr>
              <a:t>DISCRIMINATION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5">
                <a:latin typeface="Calibri"/>
                <a:cs typeface="Calibri"/>
              </a:rPr>
              <a:t>POINTS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TO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REMEMBER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1004" y="1216863"/>
            <a:ext cx="7524750" cy="21780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Discrimination:-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practice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treating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one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person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or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group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less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fairly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than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other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Economic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Inequality:-The</a:t>
            </a:r>
            <a:r>
              <a:rPr dirty="0" sz="1400" spc="1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unequal</a:t>
            </a:r>
            <a:r>
              <a:rPr dirty="0" sz="1400" spc="9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distribution</a:t>
            </a:r>
            <a:r>
              <a:rPr dirty="0" sz="1400" spc="114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property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wealth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society.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welfare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schemes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made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government.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Gender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Inequality:-The</a:t>
            </a:r>
            <a:r>
              <a:rPr dirty="0" sz="1400" spc="114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discrimination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between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women.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Steps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taken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government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empowerment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women.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402" y="331469"/>
            <a:ext cx="4907280" cy="63817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30">
                <a:solidFill>
                  <a:srgbClr val="FF0000"/>
                </a:solidFill>
                <a:latin typeface="Calibri"/>
                <a:cs typeface="Calibri"/>
              </a:rPr>
              <a:t>DIVERSITY,</a:t>
            </a:r>
            <a:r>
              <a:rPr dirty="0" sz="2200" spc="-7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PREJUDICE</a:t>
            </a:r>
            <a:r>
              <a:rPr dirty="0" sz="2200" spc="-4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dirty="0" sz="22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FF0000"/>
                </a:solidFill>
                <a:latin typeface="Calibri"/>
                <a:cs typeface="Calibri"/>
              </a:rPr>
              <a:t>DISCRIMINATION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1800" spc="-10">
                <a:latin typeface="Calibri"/>
                <a:cs typeface="Calibri"/>
              </a:rPr>
              <a:t>CONSTITUTION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PROTECTS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DIVERSITY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1004" y="1216863"/>
            <a:ext cx="7824470" cy="22815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What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constitution?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12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Constitution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book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law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that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lays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down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principles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according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which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country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governed.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12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What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Preamble?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12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introduction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constitution.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12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Constitution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declared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India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Sovereign,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Socialist,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Secular,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Democratic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Republic.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12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Our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constitution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abolished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untouchability,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its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practice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criminal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offence.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00" spc="-30">
                <a:solidFill>
                  <a:srgbClr val="FF0000"/>
                </a:solidFill>
                <a:latin typeface="Calibri"/>
                <a:cs typeface="Calibri"/>
              </a:rPr>
              <a:t>DIVERSITY,</a:t>
            </a:r>
            <a:r>
              <a:rPr dirty="0" sz="2200" spc="-6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PREJUDICE</a:t>
            </a:r>
            <a:r>
              <a:rPr dirty="0" sz="22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dirty="0" sz="2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FF0000"/>
                </a:solidFill>
                <a:latin typeface="Calibri"/>
                <a:cs typeface="Calibri"/>
              </a:rPr>
              <a:t>DISCRIMINATION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25">
                <a:latin typeface="Calibri"/>
                <a:cs typeface="Calibri"/>
              </a:rPr>
              <a:t>FUNDAMENTAL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RIGHTS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1004" y="1216863"/>
            <a:ext cx="7933690" cy="19062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Indian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Constitution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also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guarantees</a:t>
            </a:r>
            <a:r>
              <a:rPr dirty="0" sz="1400" spc="1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fundamental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rights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citizens.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Fundamentals</a:t>
            </a:r>
            <a:r>
              <a:rPr dirty="0" sz="1400" spc="12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rights</a:t>
            </a:r>
            <a:r>
              <a:rPr dirty="0" sz="1400" spc="9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are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basic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freedom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given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citizens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which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make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life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significant.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are:-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equality,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freedom,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freedom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religion,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</a:t>
            </a:r>
            <a:r>
              <a:rPr dirty="0" sz="1400" spc="37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educational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endParaRPr sz="14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dirty="0" sz="1400" spc="-15">
                <a:latin typeface="Calibri"/>
                <a:cs typeface="Calibri"/>
              </a:rPr>
              <a:t>cultural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rights,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against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exploitation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&amp;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constitutional</a:t>
            </a:r>
            <a:r>
              <a:rPr dirty="0" sz="1400" spc="1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remedies.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These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rights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 </a:t>
            </a:r>
            <a:r>
              <a:rPr dirty="0" sz="1400" spc="-15">
                <a:latin typeface="Calibri"/>
                <a:cs typeface="Calibri"/>
              </a:rPr>
              <a:t>be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enforced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court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law.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00" spc="-30">
                <a:solidFill>
                  <a:srgbClr val="FF0000"/>
                </a:solidFill>
                <a:latin typeface="Calibri"/>
                <a:cs typeface="Calibri"/>
              </a:rPr>
              <a:t>DIVERSITY,</a:t>
            </a:r>
            <a:r>
              <a:rPr dirty="0" sz="2200" spc="-6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PREJUDICE</a:t>
            </a:r>
            <a:r>
              <a:rPr dirty="0" sz="22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dirty="0" sz="2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FF0000"/>
                </a:solidFill>
                <a:latin typeface="Calibri"/>
                <a:cs typeface="Calibri"/>
              </a:rPr>
              <a:t>DISCRIMINATION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10">
                <a:latin typeface="Calibri"/>
                <a:cs typeface="Calibri"/>
              </a:rPr>
              <a:t>DR.</a:t>
            </a:r>
            <a:r>
              <a:rPr dirty="0" sz="1800">
                <a:latin typeface="Calibri"/>
                <a:cs typeface="Calibri"/>
              </a:rPr>
              <a:t> B.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R.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AMBEDKAR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1004" y="1216863"/>
            <a:ext cx="6464300" cy="17754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was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father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Indian</a:t>
            </a:r>
            <a:r>
              <a:rPr dirty="0" sz="1400" spc="3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Constitution.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19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was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eminent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lawyer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social</a:t>
            </a:r>
            <a:r>
              <a:rPr dirty="0" sz="1400" spc="-10">
                <a:latin typeface="Calibri"/>
                <a:cs typeface="Calibri"/>
              </a:rPr>
              <a:t> activist.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19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fought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against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prejudices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caste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system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ill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treatment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women.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19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introduced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Hindu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Code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Bill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Parliament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which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tried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give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women</a:t>
            </a:r>
            <a:r>
              <a:rPr dirty="0" sz="1400" spc="3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equal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rights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10400" y="262127"/>
            <a:ext cx="2043192" cy="213055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00" spc="-30">
                <a:solidFill>
                  <a:srgbClr val="FF0000"/>
                </a:solidFill>
                <a:latin typeface="Calibri"/>
                <a:cs typeface="Calibri"/>
              </a:rPr>
              <a:t>DIVERSITY,</a:t>
            </a:r>
            <a:r>
              <a:rPr dirty="0" sz="2200" spc="-6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PREJUDICE</a:t>
            </a:r>
            <a:r>
              <a:rPr dirty="0" sz="22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dirty="0" sz="2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FF0000"/>
                </a:solidFill>
                <a:latin typeface="Calibri"/>
                <a:cs typeface="Calibri"/>
              </a:rPr>
              <a:t>DISCRIMINATION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5">
                <a:latin typeface="Calibri"/>
                <a:cs typeface="Calibri"/>
              </a:rPr>
              <a:t>MCQ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6602" y="1216863"/>
            <a:ext cx="4735830" cy="6470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biased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opinion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based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insufficient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knowledge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called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eriod"/>
            </a:pPr>
            <a:endParaRPr sz="1250">
              <a:latin typeface="Calibri"/>
              <a:cs typeface="Calibri"/>
            </a:endParaRPr>
          </a:p>
          <a:p>
            <a:pPr lvl="1" marL="676910" indent="-149860">
              <a:lnSpc>
                <a:spcPct val="100000"/>
              </a:lnSpc>
              <a:buSzPct val="92857"/>
              <a:buAutoNum type="romanLcParenBoth"/>
              <a:tabLst>
                <a:tab pos="677545" algn="l"/>
              </a:tabLst>
            </a:pPr>
            <a:r>
              <a:rPr dirty="0" sz="1400" spc="-10">
                <a:latin typeface="Calibri"/>
                <a:cs typeface="Calibri"/>
              </a:rPr>
              <a:t>Discrimination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(ii)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stereotype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(iii)prejudice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(iv)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apartheid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6602" y="2034666"/>
            <a:ext cx="15875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5">
                <a:latin typeface="Calibri"/>
                <a:cs typeface="Calibri"/>
              </a:rPr>
              <a:t>2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22069" y="2034666"/>
            <a:ext cx="6987540" cy="45148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Constitution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India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provides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(i)equal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opportunities</a:t>
            </a:r>
            <a:r>
              <a:rPr dirty="0" sz="1400" spc="13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all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(ii)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freedom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religion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(iii)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right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equality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(iv)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all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these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6602" y="2656713"/>
            <a:ext cx="15875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5">
                <a:latin typeface="Calibri"/>
                <a:cs typeface="Calibri"/>
              </a:rPr>
              <a:t>3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22069" y="2656713"/>
            <a:ext cx="6946265" cy="45148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Calibri"/>
                <a:cs typeface="Calibri"/>
              </a:rPr>
              <a:t>Gender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inequality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means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(i)discrimination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against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women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(ii)boys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are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stronger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than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girls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(iii)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spc="-15">
                <a:latin typeface="Calibri"/>
                <a:cs typeface="Calibri"/>
              </a:rPr>
              <a:t>killing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babies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(iv)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girls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 </a:t>
            </a:r>
            <a:r>
              <a:rPr dirty="0" sz="1400" spc="-15">
                <a:latin typeface="Calibri"/>
                <a:cs typeface="Calibri"/>
              </a:rPr>
              <a:t>do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things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better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than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boys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602" y="3278885"/>
            <a:ext cx="15875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5">
                <a:latin typeface="Calibri"/>
                <a:cs typeface="Calibri"/>
              </a:rPr>
              <a:t>4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22069" y="3278885"/>
            <a:ext cx="7252334" cy="45148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patriachal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society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one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where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(i)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head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family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(ii)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woman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head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society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(iii)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alone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inherit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property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(iv)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alone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 </a:t>
            </a:r>
            <a:r>
              <a:rPr dirty="0" sz="1400" spc="-30">
                <a:latin typeface="Calibri"/>
                <a:cs typeface="Calibri"/>
              </a:rPr>
              <a:t>take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part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religious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functions.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6602" y="3900627"/>
            <a:ext cx="15875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0">
                <a:latin typeface="Calibri"/>
                <a:cs typeface="Calibri"/>
              </a:rPr>
              <a:t>5</a:t>
            </a:r>
            <a:r>
              <a:rPr dirty="0" sz="1400" spc="-5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22069" y="3900627"/>
            <a:ext cx="721995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>
                <a:latin typeface="Calibri"/>
                <a:cs typeface="Calibri"/>
              </a:rPr>
              <a:t>‘Dalit’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term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used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belonging</a:t>
            </a:r>
            <a:r>
              <a:rPr dirty="0" sz="1400" spc="9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to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375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(i)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So-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called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lower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classes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(ii)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Middle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classes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(iii)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spc="-15">
                <a:latin typeface="Calibri"/>
                <a:cs typeface="Calibri"/>
              </a:rPr>
              <a:t>Middle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class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families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(iv)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Higher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classes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00" spc="-30">
                <a:solidFill>
                  <a:srgbClr val="FF0000"/>
                </a:solidFill>
                <a:latin typeface="Calibri"/>
                <a:cs typeface="Calibri"/>
              </a:rPr>
              <a:t>DIVERSITY,</a:t>
            </a:r>
            <a:r>
              <a:rPr dirty="0" sz="2200" spc="-6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PREJUDICE</a:t>
            </a:r>
            <a:r>
              <a:rPr dirty="0" sz="22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dirty="0" sz="2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FF0000"/>
                </a:solidFill>
                <a:latin typeface="Calibri"/>
                <a:cs typeface="Calibri"/>
              </a:rPr>
              <a:t>DISCRIMINATION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5">
                <a:latin typeface="Calibri"/>
                <a:cs typeface="Calibri"/>
              </a:rPr>
              <a:t>EXTRA</a:t>
            </a:r>
            <a:r>
              <a:rPr dirty="0" sz="1800" spc="-5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QUESTIONS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1004" y="1216863"/>
            <a:ext cx="5878830" cy="21780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dirty="0" sz="1400" spc="-10">
                <a:latin typeface="Calibri"/>
                <a:cs typeface="Calibri"/>
              </a:rPr>
              <a:t>Who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called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father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Indian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Constitution?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175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dirty="0" sz="1400" spc="-15">
                <a:latin typeface="Calibri"/>
                <a:cs typeface="Calibri"/>
              </a:rPr>
              <a:t>What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preamble?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175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dirty="0" sz="1400" spc="-15">
                <a:latin typeface="Calibri"/>
                <a:cs typeface="Calibri"/>
              </a:rPr>
              <a:t>What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you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mean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fundamental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rights?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</a:pPr>
            <a:endParaRPr sz="175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dirty="0" sz="1400" spc="-15">
                <a:latin typeface="Calibri"/>
                <a:cs typeface="Calibri"/>
              </a:rPr>
              <a:t>Name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any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two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political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leaders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India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who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fought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against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untouchability.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175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dirty="0" sz="1400" spc="-5">
                <a:latin typeface="Calibri"/>
                <a:cs typeface="Calibri"/>
              </a:rPr>
              <a:t>How </a:t>
            </a:r>
            <a:r>
              <a:rPr dirty="0" sz="1400" spc="-10">
                <a:latin typeface="Calibri"/>
                <a:cs typeface="Calibri"/>
              </a:rPr>
              <a:t>does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Indian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Constitution</a:t>
            </a:r>
            <a:r>
              <a:rPr dirty="0" sz="1400" spc="9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prevent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discrimination?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295" y="330149"/>
            <a:ext cx="4907915" cy="638810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00" spc="-30">
                <a:solidFill>
                  <a:srgbClr val="FF0000"/>
                </a:solidFill>
                <a:latin typeface="Calibri"/>
                <a:cs typeface="Calibri"/>
              </a:rPr>
              <a:t>DIVERSITY,</a:t>
            </a:r>
            <a:r>
              <a:rPr dirty="0" sz="2200" spc="-6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FF0000"/>
                </a:solidFill>
                <a:latin typeface="Calibri"/>
                <a:cs typeface="Calibri"/>
              </a:rPr>
              <a:t>PREJUDICE</a:t>
            </a:r>
            <a:r>
              <a:rPr dirty="0" sz="2200" spc="-4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5">
                <a:solidFill>
                  <a:srgbClr val="FF0000"/>
                </a:solidFill>
                <a:latin typeface="Calibri"/>
                <a:cs typeface="Calibri"/>
              </a:rPr>
              <a:t>&amp;</a:t>
            </a:r>
            <a:r>
              <a:rPr dirty="0" sz="22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FF0000"/>
                </a:solidFill>
                <a:latin typeface="Calibri"/>
                <a:cs typeface="Calibri"/>
              </a:rPr>
              <a:t>DISCRIMINATION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800" spc="-10">
                <a:latin typeface="Calibri"/>
                <a:cs typeface="Calibri"/>
              </a:rPr>
              <a:t>EXERCISE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QUESTIONS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1004" y="1172703"/>
            <a:ext cx="7891145" cy="2715895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1400" spc="-5">
                <a:latin typeface="Calibri"/>
                <a:cs typeface="Calibri"/>
              </a:rPr>
              <a:t>Q6:-How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does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Indian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constitution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prevent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discrimination?</a:t>
            </a:r>
            <a:endParaRPr sz="1400">
              <a:latin typeface="Calibri"/>
              <a:cs typeface="Calibri"/>
            </a:endParaRPr>
          </a:p>
          <a:p>
            <a:pPr marL="299085" marR="876300" indent="-287020">
              <a:lnSpc>
                <a:spcPct val="100000"/>
              </a:lnSpc>
              <a:spcBef>
                <a:spcPts val="340"/>
              </a:spcBef>
            </a:pPr>
            <a:r>
              <a:rPr dirty="0" sz="1400" spc="-5">
                <a:latin typeface="Calibri"/>
                <a:cs typeface="Calibri"/>
              </a:rPr>
              <a:t>Ans:-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Our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constitution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have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made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provisions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protect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weaker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sections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people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against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discrimination.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Constitution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gives</a:t>
            </a:r>
            <a:r>
              <a:rPr dirty="0" sz="1400" spc="38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various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fundamental</a:t>
            </a:r>
            <a:r>
              <a:rPr dirty="0" sz="1400" spc="114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rights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which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means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that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no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one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discriminated</a:t>
            </a:r>
            <a:r>
              <a:rPr dirty="0" sz="1400" spc="1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against</a:t>
            </a:r>
            <a:endParaRPr sz="14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basis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their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gender,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caste,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religion,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race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or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economic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status.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>
                <a:latin typeface="Calibri"/>
                <a:cs typeface="Calibri"/>
              </a:rPr>
              <a:t>If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right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violated,</a:t>
            </a:r>
            <a:r>
              <a:rPr dirty="0" sz="1400" spc="10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citizen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seek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its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enforcement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through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court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law.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19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constitution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also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given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special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concession </a:t>
            </a:r>
            <a:r>
              <a:rPr dirty="0" sz="1400" spc="-25">
                <a:latin typeface="Calibri"/>
                <a:cs typeface="Calibri"/>
              </a:rPr>
              <a:t>to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women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various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fields,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like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reservation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33%</a:t>
            </a:r>
            <a:endParaRPr sz="14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dirty="0" sz="1400" spc="-10">
                <a:latin typeface="Calibri"/>
                <a:cs typeface="Calibri"/>
              </a:rPr>
              <a:t>seats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for </a:t>
            </a:r>
            <a:r>
              <a:rPr dirty="0" sz="1400" spc="-15">
                <a:latin typeface="Calibri"/>
                <a:cs typeface="Calibri"/>
              </a:rPr>
              <a:t>women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parliament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education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girl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child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4140" rIns="0" bIns="0" rtlCol="0" vert="horz">
            <a:spAutoFit/>
          </a:bodyPr>
          <a:lstStyle/>
          <a:p>
            <a:pPr algn="ctr" marL="360680">
              <a:lnSpc>
                <a:spcPct val="100000"/>
              </a:lnSpc>
              <a:spcBef>
                <a:spcPts val="820"/>
              </a:spcBef>
            </a:pPr>
            <a:r>
              <a:rPr dirty="0" spc="5"/>
              <a:t>THANKING</a:t>
            </a:r>
            <a:r>
              <a:rPr dirty="0" spc="-170"/>
              <a:t> </a:t>
            </a:r>
            <a:r>
              <a:rPr dirty="0" spc="5"/>
              <a:t>YOU</a:t>
            </a:r>
          </a:p>
          <a:p>
            <a:pPr algn="ctr" marL="360680">
              <a:lnSpc>
                <a:spcPct val="100000"/>
              </a:lnSpc>
              <a:spcBef>
                <a:spcPts val="720"/>
              </a:spcBef>
            </a:pPr>
            <a:r>
              <a:rPr dirty="0" spc="5">
                <a:solidFill>
                  <a:srgbClr val="FF0000"/>
                </a:solidFill>
              </a:rPr>
              <a:t>ODM</a:t>
            </a:r>
            <a:r>
              <a:rPr dirty="0" spc="-45">
                <a:solidFill>
                  <a:srgbClr val="FF0000"/>
                </a:solidFill>
              </a:rPr>
              <a:t> </a:t>
            </a:r>
            <a:r>
              <a:rPr dirty="0" spc="-25">
                <a:solidFill>
                  <a:srgbClr val="FF0000"/>
                </a:solidFill>
              </a:rPr>
              <a:t>EDUCATIONAL</a:t>
            </a:r>
            <a:r>
              <a:rPr dirty="0" spc="-160">
                <a:solidFill>
                  <a:srgbClr val="FF0000"/>
                </a:solidFill>
              </a:rPr>
              <a:t> </a:t>
            </a:r>
            <a:r>
              <a:rPr dirty="0" spc="5">
                <a:solidFill>
                  <a:srgbClr val="FF0000"/>
                </a:solidFill>
              </a:rPr>
              <a:t>GROUP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2022-04-01T08:59:13Z</dcterms:created>
  <dcterms:modified xsi:type="dcterms:W3CDTF">2022-04-01T08:59:13Z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2022-04-01T00:00:00Z</vt:filetime>
  </property>
</Properties>
</file>