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5149850"/>
  <p:notesSz cx="9144000" cy="5149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6295" y="330149"/>
            <a:ext cx="4907915" cy="36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8995" y="1216863"/>
            <a:ext cx="7646009" cy="23914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3150"/>
            <a:ext cx="9144000" cy="10718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3359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20036" y="2034031"/>
            <a:ext cx="5567045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-30"/>
              <a:t>DIVERSITY,</a:t>
            </a:r>
            <a:r>
              <a:rPr dirty="0" sz="2500" spc="-45"/>
              <a:t> </a:t>
            </a:r>
            <a:r>
              <a:rPr dirty="0" sz="2500" spc="-5"/>
              <a:t>PREJUDICE</a:t>
            </a:r>
            <a:r>
              <a:rPr dirty="0" sz="2500" spc="-20"/>
              <a:t> </a:t>
            </a:r>
            <a:r>
              <a:rPr dirty="0" sz="2500" spc="-5"/>
              <a:t>&amp;</a:t>
            </a:r>
            <a:r>
              <a:rPr dirty="0" sz="2500" spc="-10"/>
              <a:t> </a:t>
            </a:r>
            <a:r>
              <a:rPr dirty="0" sz="2500" spc="-15"/>
              <a:t>DISCRIMINATION</a:t>
            </a:r>
            <a:endParaRPr sz="2500"/>
          </a:p>
        </p:txBody>
      </p:sp>
      <p:sp>
        <p:nvSpPr>
          <p:cNvPr id="5" name="object 5"/>
          <p:cNvSpPr txBox="1"/>
          <p:nvPr/>
        </p:nvSpPr>
        <p:spPr>
          <a:xfrm>
            <a:off x="1905761" y="2624708"/>
            <a:ext cx="4781550" cy="7137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" spc="-5" b="1">
                <a:latin typeface="Calibri"/>
                <a:cs typeface="Calibri"/>
              </a:rPr>
              <a:t>SUBJECT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: CIVICS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00" spc="5" b="1">
                <a:latin typeface="Calibri"/>
                <a:cs typeface="Calibri"/>
              </a:rPr>
              <a:t>CHAPTER</a:t>
            </a:r>
            <a:r>
              <a:rPr dirty="0" sz="1500" spc="-65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NUMBER:</a:t>
            </a:r>
            <a:r>
              <a:rPr dirty="0" sz="1500" spc="-6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2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00" b="1">
                <a:latin typeface="Calibri"/>
                <a:cs typeface="Calibri"/>
              </a:rPr>
              <a:t>CHAPTER</a:t>
            </a:r>
            <a:r>
              <a:rPr dirty="0" sz="1500" spc="-4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NAME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:</a:t>
            </a:r>
            <a:r>
              <a:rPr dirty="0" sz="1500" spc="-15" b="1">
                <a:latin typeface="Calibri"/>
                <a:cs typeface="Calibri"/>
              </a:rPr>
              <a:t> DIVERSITY,</a:t>
            </a:r>
            <a:r>
              <a:rPr dirty="0" sz="1500" spc="-5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PREJUDICE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&amp; </a:t>
            </a:r>
            <a:r>
              <a:rPr dirty="0" sz="1500" spc="-5" b="1">
                <a:latin typeface="Calibri"/>
                <a:cs typeface="Calibri"/>
              </a:rPr>
              <a:t>DISCRIMINATION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0"/>
              <a:t>DIVERSITY,</a:t>
            </a:r>
            <a:r>
              <a:rPr dirty="0" spc="-60"/>
              <a:t> </a:t>
            </a:r>
            <a:r>
              <a:rPr dirty="0"/>
              <a:t>PREJUDICE</a:t>
            </a:r>
            <a:r>
              <a:rPr dirty="0" spc="-40"/>
              <a:t> </a:t>
            </a:r>
            <a:r>
              <a:rPr dirty="0" spc="5"/>
              <a:t>&amp;</a:t>
            </a:r>
            <a:r>
              <a:rPr dirty="0" spc="-15"/>
              <a:t> </a:t>
            </a:r>
            <a:r>
              <a:rPr dirty="0" spc="-10"/>
              <a:t>DISCRIMINATION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5">
                <a:solidFill>
                  <a:srgbClr val="000000"/>
                </a:solidFill>
              </a:rPr>
              <a:t>POINTS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 spc="-30">
                <a:solidFill>
                  <a:srgbClr val="000000"/>
                </a:solidFill>
              </a:rPr>
              <a:t>TO</a:t>
            </a:r>
            <a:r>
              <a:rPr dirty="0" sz="1800" spc="-1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REMEMBER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521004" y="1216863"/>
            <a:ext cx="7425055" cy="16929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Diversity:-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differences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physical,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social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economic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conditions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human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beings.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Prejudice:-A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biased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opinion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based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 </a:t>
            </a:r>
            <a:r>
              <a:rPr dirty="0" sz="1400" spc="-15">
                <a:latin typeface="Calibri"/>
                <a:cs typeface="Calibri"/>
              </a:rPr>
              <a:t>insufficient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knowledge.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Stereotype:-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generalisation</a:t>
            </a:r>
            <a:r>
              <a:rPr dirty="0" sz="1400" spc="114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</a:t>
            </a:r>
            <a:r>
              <a:rPr dirty="0" sz="1400" spc="-5">
                <a:latin typeface="Calibri"/>
                <a:cs typeface="Calibri"/>
              </a:rPr>
              <a:t> an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assumption,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make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about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person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 </a:t>
            </a:r>
            <a:r>
              <a:rPr dirty="0" sz="1400" spc="-15">
                <a:latin typeface="Calibri"/>
                <a:cs typeface="Calibri"/>
              </a:rPr>
              <a:t>groups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persons.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20">
                <a:latin typeface="Calibri"/>
                <a:cs typeface="Calibri"/>
              </a:rPr>
              <a:t>Effects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Prejudice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Stereotyped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roles:-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-10">
                <a:latin typeface="Calibri"/>
                <a:cs typeface="Calibri"/>
              </a:rPr>
              <a:t> lead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hatred,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bitterness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enmity.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0"/>
              <a:t>DIVERSITY,</a:t>
            </a:r>
            <a:r>
              <a:rPr dirty="0" spc="-60"/>
              <a:t> </a:t>
            </a:r>
            <a:r>
              <a:rPr dirty="0"/>
              <a:t>PREJUDICE</a:t>
            </a:r>
            <a:r>
              <a:rPr dirty="0" spc="-40"/>
              <a:t> </a:t>
            </a:r>
            <a:r>
              <a:rPr dirty="0" spc="5"/>
              <a:t>&amp;</a:t>
            </a:r>
            <a:r>
              <a:rPr dirty="0" spc="-15"/>
              <a:t> </a:t>
            </a:r>
            <a:r>
              <a:rPr dirty="0" spc="-10"/>
              <a:t>DISCRIMINATION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20">
                <a:solidFill>
                  <a:srgbClr val="000000"/>
                </a:solidFill>
              </a:rPr>
              <a:t>DISCRIMINATION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420725" y="1172703"/>
            <a:ext cx="7144384" cy="2990215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4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1400" spc="-10">
                <a:latin typeface="Calibri"/>
                <a:cs typeface="Calibri"/>
              </a:rPr>
              <a:t>Discrimination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happens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when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act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their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prejudices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 </a:t>
            </a:r>
            <a:r>
              <a:rPr dirty="0" sz="1400" spc="-15">
                <a:latin typeface="Calibri"/>
                <a:cs typeface="Calibri"/>
              </a:rPr>
              <a:t>stereotypes.</a:t>
            </a:r>
            <a:endParaRPr sz="1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34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practice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treating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person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group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less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fairly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other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people.</a:t>
            </a:r>
            <a:endParaRPr sz="1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inequalities</a:t>
            </a:r>
            <a:r>
              <a:rPr dirty="0" sz="1400" spc="1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give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rise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discrimination.</a:t>
            </a:r>
            <a:endParaRPr sz="14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34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1400" spc="-15">
                <a:latin typeface="Calibri"/>
                <a:cs typeface="Calibri"/>
              </a:rPr>
              <a:t>People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 </a:t>
            </a:r>
            <a:r>
              <a:rPr dirty="0" sz="1400" spc="-15">
                <a:latin typeface="Calibri"/>
                <a:cs typeface="Calibri"/>
              </a:rPr>
              <a:t>be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discriminated</a:t>
            </a:r>
            <a:r>
              <a:rPr dirty="0" sz="1400" spc="114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basis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colour,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caste,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race,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religion,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gender,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ability.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1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15" b="1">
                <a:latin typeface="Calibri"/>
                <a:cs typeface="Calibri"/>
              </a:rPr>
              <a:t>DISCRIMINATION </a:t>
            </a:r>
            <a:r>
              <a:rPr dirty="0" sz="1800" b="1">
                <a:latin typeface="Calibri"/>
                <a:cs typeface="Calibri"/>
              </a:rPr>
              <a:t>ON</a:t>
            </a:r>
            <a:r>
              <a:rPr dirty="0" sz="1800" spc="1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THE</a:t>
            </a:r>
            <a:r>
              <a:rPr dirty="0" sz="1800" b="1">
                <a:latin typeface="Calibri"/>
                <a:cs typeface="Calibri"/>
              </a:rPr>
              <a:t> </a:t>
            </a:r>
            <a:r>
              <a:rPr dirty="0" sz="1800" spc="-15" b="1">
                <a:latin typeface="Calibri"/>
                <a:cs typeface="Calibri"/>
              </a:rPr>
              <a:t>BASIS</a:t>
            </a:r>
            <a:r>
              <a:rPr dirty="0" sz="1800" spc="1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OF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COLOUR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&amp;</a:t>
            </a:r>
            <a:r>
              <a:rPr dirty="0" sz="1800" spc="-5" b="1">
                <a:latin typeface="Calibri"/>
                <a:cs typeface="Calibri"/>
              </a:rPr>
              <a:t> </a:t>
            </a:r>
            <a:r>
              <a:rPr dirty="0" sz="1800" spc="-15" b="1">
                <a:latin typeface="Calibri"/>
                <a:cs typeface="Calibri"/>
              </a:rPr>
              <a:t>CASTE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Prejudice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with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dark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skin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creates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discrimination.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caste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system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was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originated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past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gave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rise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to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casteism.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4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Differentiation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between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basis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‘superiority’</a:t>
            </a:r>
            <a:r>
              <a:rPr dirty="0" sz="1400" spc="114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‘inferiority’.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lower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caste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outcastes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were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considered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as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‘untouchables’.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0"/>
              <a:t>DIVERSITY,</a:t>
            </a:r>
            <a:r>
              <a:rPr dirty="0" spc="-60"/>
              <a:t> </a:t>
            </a:r>
            <a:r>
              <a:rPr dirty="0"/>
              <a:t>PREJUDICE</a:t>
            </a:r>
            <a:r>
              <a:rPr dirty="0" spc="-40"/>
              <a:t> </a:t>
            </a:r>
            <a:r>
              <a:rPr dirty="0" spc="5"/>
              <a:t>&amp;</a:t>
            </a:r>
            <a:r>
              <a:rPr dirty="0" spc="-15"/>
              <a:t> </a:t>
            </a:r>
            <a:r>
              <a:rPr dirty="0" spc="-10"/>
              <a:t>DISCRIMINATION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10">
                <a:solidFill>
                  <a:srgbClr val="000000"/>
                </a:solidFill>
              </a:rPr>
              <a:t>ECONOMIC</a:t>
            </a:r>
            <a:r>
              <a:rPr dirty="0" sz="1800" spc="-55">
                <a:solidFill>
                  <a:srgbClr val="000000"/>
                </a:solidFill>
              </a:rPr>
              <a:t> </a:t>
            </a:r>
            <a:r>
              <a:rPr dirty="0" sz="1800" spc="-15">
                <a:solidFill>
                  <a:srgbClr val="000000"/>
                </a:solidFill>
              </a:rPr>
              <a:t>INEQUALITY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521004" y="1172703"/>
            <a:ext cx="7788275" cy="1264285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44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unequal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distribution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property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wealth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society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causes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economic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inequality.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4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inequalities</a:t>
            </a:r>
            <a:r>
              <a:rPr dirty="0" sz="1400" spc="1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divide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society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into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class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rich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poor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persons.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People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who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are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poor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not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have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money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meet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their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basic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needs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food,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clothing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shelter.</a:t>
            </a:r>
            <a:endParaRPr sz="140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spcBef>
                <a:spcPts val="34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Many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welfare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schemes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employment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programmes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have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been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started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government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remove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unemployment.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6127" y="2715766"/>
            <a:ext cx="5422391" cy="23743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0"/>
              <a:t>DIVERSITY,</a:t>
            </a:r>
            <a:r>
              <a:rPr dirty="0" spc="-60"/>
              <a:t> </a:t>
            </a:r>
            <a:r>
              <a:rPr dirty="0"/>
              <a:t>PREJUDICE</a:t>
            </a:r>
            <a:r>
              <a:rPr dirty="0" spc="-40"/>
              <a:t> </a:t>
            </a:r>
            <a:r>
              <a:rPr dirty="0" spc="5"/>
              <a:t>&amp;</a:t>
            </a:r>
            <a:r>
              <a:rPr dirty="0" spc="-15"/>
              <a:t> </a:t>
            </a:r>
            <a:r>
              <a:rPr dirty="0" spc="-10"/>
              <a:t>DISCRIMINATION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20">
                <a:solidFill>
                  <a:srgbClr val="000000"/>
                </a:solidFill>
              </a:rPr>
              <a:t>WELFARE</a:t>
            </a:r>
            <a:r>
              <a:rPr dirty="0" sz="1800" spc="-10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SCHEMES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OF</a:t>
            </a:r>
            <a:r>
              <a:rPr dirty="0" sz="1800" spc="-30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THE</a:t>
            </a:r>
            <a:r>
              <a:rPr dirty="0" sz="1800" spc="-10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GOVERNMENT</a:t>
            </a:r>
            <a:endParaRPr sz="1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756285" indent="-5156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756920" algn="l"/>
                <a:tab pos="757555" algn="l"/>
              </a:tabLst>
            </a:pPr>
            <a:r>
              <a:rPr dirty="0" spc="-15"/>
              <a:t>Many</a:t>
            </a:r>
            <a:r>
              <a:rPr dirty="0" spc="15"/>
              <a:t> </a:t>
            </a:r>
            <a:r>
              <a:rPr dirty="0" spc="-20"/>
              <a:t>welfare</a:t>
            </a:r>
            <a:r>
              <a:rPr dirty="0" spc="70"/>
              <a:t> </a:t>
            </a:r>
            <a:r>
              <a:rPr dirty="0" spc="-5"/>
              <a:t>schemes</a:t>
            </a:r>
            <a:r>
              <a:rPr dirty="0" spc="10"/>
              <a:t> </a:t>
            </a:r>
            <a:r>
              <a:rPr dirty="0" spc="-10"/>
              <a:t>and</a:t>
            </a:r>
            <a:r>
              <a:rPr dirty="0" spc="30"/>
              <a:t> </a:t>
            </a:r>
            <a:r>
              <a:rPr dirty="0" spc="-15"/>
              <a:t>employment</a:t>
            </a:r>
            <a:r>
              <a:rPr dirty="0" spc="100"/>
              <a:t> </a:t>
            </a:r>
            <a:r>
              <a:rPr dirty="0" spc="-15"/>
              <a:t>programmes</a:t>
            </a:r>
            <a:r>
              <a:rPr dirty="0" spc="400"/>
              <a:t> </a:t>
            </a:r>
            <a:r>
              <a:rPr dirty="0" spc="-25"/>
              <a:t>have</a:t>
            </a:r>
            <a:r>
              <a:rPr dirty="0" spc="45"/>
              <a:t> </a:t>
            </a:r>
            <a:r>
              <a:rPr dirty="0" spc="-10"/>
              <a:t>been</a:t>
            </a:r>
            <a:r>
              <a:rPr dirty="0" spc="35"/>
              <a:t> </a:t>
            </a:r>
            <a:r>
              <a:rPr dirty="0" spc="-20"/>
              <a:t>started</a:t>
            </a:r>
            <a:r>
              <a:rPr dirty="0" spc="90"/>
              <a:t> </a:t>
            </a:r>
            <a:r>
              <a:rPr dirty="0" spc="-15"/>
              <a:t>by</a:t>
            </a:r>
            <a:r>
              <a:rPr dirty="0" spc="15"/>
              <a:t> </a:t>
            </a:r>
            <a:r>
              <a:rPr dirty="0" spc="-15"/>
              <a:t>the</a:t>
            </a:r>
            <a:r>
              <a:rPr dirty="0" spc="25"/>
              <a:t> </a:t>
            </a:r>
            <a:r>
              <a:rPr dirty="0" spc="-15"/>
              <a:t>government</a:t>
            </a:r>
            <a:r>
              <a:rPr dirty="0" spc="110"/>
              <a:t> </a:t>
            </a:r>
            <a:r>
              <a:rPr dirty="0" spc="-20"/>
              <a:t>to</a:t>
            </a:r>
          </a:p>
          <a:p>
            <a:pPr marL="756285">
              <a:lnSpc>
                <a:spcPct val="100000"/>
              </a:lnSpc>
            </a:pPr>
            <a:r>
              <a:rPr dirty="0" spc="-15"/>
              <a:t>remove</a:t>
            </a:r>
            <a:r>
              <a:rPr dirty="0" spc="10"/>
              <a:t> </a:t>
            </a:r>
            <a:r>
              <a:rPr dirty="0" spc="-15"/>
              <a:t>unemployment.</a:t>
            </a:r>
          </a:p>
          <a:p>
            <a:pPr marL="228600">
              <a:lnSpc>
                <a:spcPct val="100000"/>
              </a:lnSpc>
            </a:pPr>
            <a:endParaRPr sz="1750"/>
          </a:p>
          <a:p>
            <a:pPr marL="756285" indent="-5156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6920" algn="l"/>
                <a:tab pos="757555" algn="l"/>
              </a:tabLst>
            </a:pPr>
            <a:r>
              <a:rPr dirty="0" spc="-10"/>
              <a:t>PMRY-Pradhan</a:t>
            </a:r>
            <a:r>
              <a:rPr dirty="0" spc="40"/>
              <a:t> </a:t>
            </a:r>
            <a:r>
              <a:rPr dirty="0" spc="-15"/>
              <a:t>Mantri</a:t>
            </a:r>
            <a:r>
              <a:rPr dirty="0" spc="45"/>
              <a:t> </a:t>
            </a:r>
            <a:r>
              <a:rPr dirty="0" spc="-15"/>
              <a:t>Rojgar</a:t>
            </a:r>
            <a:r>
              <a:rPr dirty="0"/>
              <a:t> </a:t>
            </a:r>
            <a:r>
              <a:rPr dirty="0" spc="-25"/>
              <a:t>Yojana</a:t>
            </a:r>
          </a:p>
          <a:p>
            <a:pPr marL="228600">
              <a:lnSpc>
                <a:spcPct val="100000"/>
              </a:lnSpc>
              <a:spcBef>
                <a:spcPts val="60"/>
              </a:spcBef>
              <a:buFont typeface="Arial MT"/>
              <a:buChar char="•"/>
            </a:pPr>
            <a:endParaRPr sz="1700"/>
          </a:p>
          <a:p>
            <a:pPr marL="756285" indent="-515620">
              <a:lnSpc>
                <a:spcPct val="100000"/>
              </a:lnSpc>
              <a:buFont typeface="Arial MT"/>
              <a:buChar char="•"/>
              <a:tabLst>
                <a:tab pos="756920" algn="l"/>
                <a:tab pos="757555" algn="l"/>
              </a:tabLst>
            </a:pPr>
            <a:r>
              <a:rPr dirty="0" spc="-10"/>
              <a:t>PMSY-Pradhan</a:t>
            </a:r>
            <a:r>
              <a:rPr dirty="0" spc="45"/>
              <a:t> </a:t>
            </a:r>
            <a:r>
              <a:rPr dirty="0" spc="-15"/>
              <a:t>Mantri</a:t>
            </a:r>
            <a:r>
              <a:rPr dirty="0" spc="345"/>
              <a:t> </a:t>
            </a:r>
            <a:r>
              <a:rPr dirty="0" spc="-5"/>
              <a:t>Sadak</a:t>
            </a:r>
            <a:r>
              <a:rPr dirty="0"/>
              <a:t> </a:t>
            </a:r>
            <a:r>
              <a:rPr dirty="0" spc="-25"/>
              <a:t>Yojana</a:t>
            </a:r>
          </a:p>
          <a:p>
            <a:pPr marL="228600">
              <a:lnSpc>
                <a:spcPct val="100000"/>
              </a:lnSpc>
              <a:buFont typeface="Arial MT"/>
              <a:buChar char="•"/>
            </a:pPr>
            <a:endParaRPr sz="1750"/>
          </a:p>
          <a:p>
            <a:pPr marL="756285" indent="-515620">
              <a:lnSpc>
                <a:spcPct val="100000"/>
              </a:lnSpc>
              <a:buFont typeface="Arial MT"/>
              <a:buChar char="•"/>
              <a:tabLst>
                <a:tab pos="756920" algn="l"/>
                <a:tab pos="757555" algn="l"/>
              </a:tabLst>
            </a:pPr>
            <a:r>
              <a:rPr dirty="0" spc="-15"/>
              <a:t>PMKSY-Pradhan</a:t>
            </a:r>
            <a:r>
              <a:rPr dirty="0" spc="90"/>
              <a:t> </a:t>
            </a:r>
            <a:r>
              <a:rPr dirty="0" spc="-15"/>
              <a:t>Mantri</a:t>
            </a:r>
            <a:r>
              <a:rPr dirty="0" spc="65"/>
              <a:t> </a:t>
            </a:r>
            <a:r>
              <a:rPr dirty="0" spc="-15"/>
              <a:t>Krishi</a:t>
            </a:r>
            <a:r>
              <a:rPr dirty="0" spc="40"/>
              <a:t> </a:t>
            </a:r>
            <a:r>
              <a:rPr dirty="0" spc="-10"/>
              <a:t>Sinchai</a:t>
            </a:r>
            <a:r>
              <a:rPr dirty="0" spc="50"/>
              <a:t> </a:t>
            </a:r>
            <a:r>
              <a:rPr dirty="0" spc="-25"/>
              <a:t>Yojana</a:t>
            </a:r>
          </a:p>
          <a:p>
            <a:pPr marL="228600">
              <a:lnSpc>
                <a:spcPct val="100000"/>
              </a:lnSpc>
              <a:buFont typeface="Arial MT"/>
              <a:buChar char="•"/>
            </a:pPr>
            <a:endParaRPr sz="1750"/>
          </a:p>
          <a:p>
            <a:pPr marL="756285" indent="-5156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756920" algn="l"/>
                <a:tab pos="757555" algn="l"/>
              </a:tabLst>
            </a:pPr>
            <a:r>
              <a:rPr dirty="0" spc="-10"/>
              <a:t>PKVY-</a:t>
            </a:r>
            <a:r>
              <a:rPr dirty="0" spc="20"/>
              <a:t> </a:t>
            </a:r>
            <a:r>
              <a:rPr dirty="0" spc="-20"/>
              <a:t>Paramparagat</a:t>
            </a:r>
            <a:r>
              <a:rPr dirty="0" spc="80"/>
              <a:t> </a:t>
            </a:r>
            <a:r>
              <a:rPr dirty="0" spc="-15"/>
              <a:t>Krishi</a:t>
            </a:r>
            <a:r>
              <a:rPr dirty="0" spc="25"/>
              <a:t> </a:t>
            </a:r>
            <a:r>
              <a:rPr dirty="0" spc="-10"/>
              <a:t>Vikash</a:t>
            </a:r>
            <a:r>
              <a:rPr dirty="0" spc="40"/>
              <a:t> </a:t>
            </a:r>
            <a:r>
              <a:rPr dirty="0" spc="-25"/>
              <a:t>Yojana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0"/>
              <a:t>DIVERSITY,</a:t>
            </a:r>
            <a:r>
              <a:rPr dirty="0" spc="-60"/>
              <a:t> </a:t>
            </a:r>
            <a:r>
              <a:rPr dirty="0"/>
              <a:t>PREJUDICE</a:t>
            </a:r>
            <a:r>
              <a:rPr dirty="0" spc="-40"/>
              <a:t> </a:t>
            </a:r>
            <a:r>
              <a:rPr dirty="0" spc="5"/>
              <a:t>&amp;</a:t>
            </a:r>
            <a:r>
              <a:rPr dirty="0" spc="-15"/>
              <a:t> </a:t>
            </a:r>
            <a:r>
              <a:rPr dirty="0" spc="-10"/>
              <a:t>DISCRIMINATION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295" y="669163"/>
            <a:ext cx="7862570" cy="3674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Calibri"/>
                <a:cs typeface="Calibri"/>
              </a:rPr>
              <a:t>GENDER</a:t>
            </a:r>
            <a:r>
              <a:rPr dirty="0" sz="1800" spc="-4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INEQUALITY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form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discrimination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are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treated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differently.</a:t>
            </a:r>
            <a:endParaRPr sz="1400">
              <a:latin typeface="Calibri"/>
              <a:cs typeface="Calibri"/>
            </a:endParaRPr>
          </a:p>
          <a:p>
            <a:pPr marL="483870" marR="5080" indent="-287020">
              <a:lnSpc>
                <a:spcPts val="1510"/>
              </a:lnSpc>
              <a:spcBef>
                <a:spcPts val="360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5">
                <a:latin typeface="Calibri"/>
                <a:cs typeface="Calibri"/>
              </a:rPr>
              <a:t>In </a:t>
            </a:r>
            <a:r>
              <a:rPr dirty="0" sz="1400" spc="-10">
                <a:latin typeface="Calibri"/>
                <a:cs typeface="Calibri"/>
              </a:rPr>
              <a:t>our </a:t>
            </a:r>
            <a:r>
              <a:rPr dirty="0" sz="1400" spc="-5">
                <a:latin typeface="Calibri"/>
                <a:cs typeface="Calibri"/>
              </a:rPr>
              <a:t>society </a:t>
            </a:r>
            <a:r>
              <a:rPr dirty="0" sz="1400" spc="-15">
                <a:latin typeface="Calibri"/>
                <a:cs typeface="Calibri"/>
              </a:rPr>
              <a:t>women are </a:t>
            </a:r>
            <a:r>
              <a:rPr dirty="0" sz="1400" spc="-20">
                <a:latin typeface="Calibri"/>
                <a:cs typeface="Calibri"/>
              </a:rPr>
              <a:t>treated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as </a:t>
            </a:r>
            <a:r>
              <a:rPr dirty="0" sz="1400" spc="-15">
                <a:latin typeface="Calibri"/>
                <a:cs typeface="Calibri"/>
              </a:rPr>
              <a:t>unequal</a:t>
            </a:r>
            <a:r>
              <a:rPr dirty="0" sz="1400" spc="-10">
                <a:latin typeface="Calibri"/>
                <a:cs typeface="Calibri"/>
              </a:rPr>
              <a:t> in </a:t>
            </a:r>
            <a:r>
              <a:rPr dirty="0" sz="1400" spc="-20">
                <a:latin typeface="Calibri"/>
                <a:cs typeface="Calibri"/>
              </a:rPr>
              <a:t>many </a:t>
            </a:r>
            <a:r>
              <a:rPr dirty="0" sz="1400" spc="-10">
                <a:latin typeface="Calibri"/>
                <a:cs typeface="Calibri"/>
              </a:rPr>
              <a:t>areas, </a:t>
            </a:r>
            <a:r>
              <a:rPr dirty="0" sz="1400" spc="-5">
                <a:latin typeface="Calibri"/>
                <a:cs typeface="Calibri"/>
              </a:rPr>
              <a:t>such as </a:t>
            </a:r>
            <a:r>
              <a:rPr dirty="0" sz="1400" spc="-15">
                <a:latin typeface="Calibri"/>
                <a:cs typeface="Calibri"/>
              </a:rPr>
              <a:t>education,</a:t>
            </a:r>
            <a:r>
              <a:rPr dirty="0" sz="1400" spc="-10">
                <a:latin typeface="Calibri"/>
                <a:cs typeface="Calibri"/>
              </a:rPr>
              <a:t> health care, their basic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needs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economic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rights.</a:t>
            </a:r>
            <a:endParaRPr sz="14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spcBef>
                <a:spcPts val="150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35">
                <a:latin typeface="Calibri"/>
                <a:cs typeface="Calibri"/>
              </a:rPr>
              <a:t>Two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social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evils:-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Female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foeticide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female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infanticide.</a:t>
            </a:r>
            <a:endParaRPr sz="1400">
              <a:latin typeface="Calibri"/>
              <a:cs typeface="Calibri"/>
            </a:endParaRPr>
          </a:p>
          <a:p>
            <a:pPr marL="523240" indent="-327025">
              <a:lnSpc>
                <a:spcPct val="100000"/>
              </a:lnSpc>
              <a:spcBef>
                <a:spcPts val="170"/>
              </a:spcBef>
              <a:buFont typeface="Arial MT"/>
              <a:buChar char="•"/>
              <a:tabLst>
                <a:tab pos="523240" algn="l"/>
                <a:tab pos="523875" algn="l"/>
              </a:tabLst>
            </a:pP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India,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are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not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given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their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share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their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father’s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property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even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today.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2050">
              <a:latin typeface="Calibri"/>
              <a:cs typeface="Calibri"/>
            </a:endParaRPr>
          </a:p>
          <a:p>
            <a:pPr marL="196850">
              <a:lnSpc>
                <a:spcPct val="100000"/>
              </a:lnSpc>
            </a:pPr>
            <a:r>
              <a:rPr dirty="0" sz="1800" spc="-10" b="1">
                <a:latin typeface="Calibri"/>
                <a:cs typeface="Calibri"/>
              </a:rPr>
              <a:t>STEPS</a:t>
            </a:r>
            <a:r>
              <a:rPr dirty="0" sz="1800" spc="-5" b="1">
                <a:latin typeface="Calibri"/>
                <a:cs typeface="Calibri"/>
              </a:rPr>
              <a:t> </a:t>
            </a:r>
            <a:r>
              <a:rPr dirty="0" sz="1800" spc="-35" b="1">
                <a:latin typeface="Calibri"/>
                <a:cs typeface="Calibri"/>
              </a:rPr>
              <a:t>TAKEN</a:t>
            </a:r>
            <a:r>
              <a:rPr dirty="0" sz="1800" spc="-5" b="1">
                <a:latin typeface="Calibri"/>
                <a:cs typeface="Calibri"/>
              </a:rPr>
              <a:t> </a:t>
            </a:r>
            <a:r>
              <a:rPr dirty="0" sz="1800" spc="-40" b="1">
                <a:latin typeface="Calibri"/>
                <a:cs typeface="Calibri"/>
              </a:rPr>
              <a:t>BY</a:t>
            </a:r>
            <a:r>
              <a:rPr dirty="0" sz="1800" spc="-15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THE GOVERNMENT</a:t>
            </a:r>
            <a:endParaRPr sz="18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spcBef>
                <a:spcPts val="210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20">
                <a:latin typeface="Calibri"/>
                <a:cs typeface="Calibri"/>
              </a:rPr>
              <a:t>Equal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wages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equal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work</a:t>
            </a:r>
            <a:endParaRPr sz="14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spcBef>
                <a:spcPts val="170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5">
                <a:latin typeface="Calibri"/>
                <a:cs typeface="Calibri"/>
              </a:rPr>
              <a:t>Beti Bachao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Beti </a:t>
            </a:r>
            <a:r>
              <a:rPr dirty="0" sz="1400" spc="-15">
                <a:latin typeface="Calibri"/>
                <a:cs typeface="Calibri"/>
              </a:rPr>
              <a:t>Padhao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campaign</a:t>
            </a:r>
            <a:endParaRPr sz="14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spcBef>
                <a:spcPts val="170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10">
                <a:latin typeface="Calibri"/>
                <a:cs typeface="Calibri"/>
              </a:rPr>
              <a:t>Health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programmes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</a:t>
            </a:r>
            <a:endParaRPr sz="14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spcBef>
                <a:spcPts val="170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25">
                <a:latin typeface="Calibri"/>
                <a:cs typeface="Calibri"/>
              </a:rPr>
              <a:t>Sukanya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Samrudhi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Scheme</a:t>
            </a:r>
            <a:endParaRPr sz="14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spcBef>
                <a:spcPts val="165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20">
                <a:latin typeface="Calibri"/>
                <a:cs typeface="Calibri"/>
              </a:rPr>
              <a:t>Laws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to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prohibit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dowry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child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marriage</a:t>
            </a:r>
            <a:endParaRPr sz="1400">
              <a:latin typeface="Calibri"/>
              <a:cs typeface="Calibri"/>
            </a:endParaRPr>
          </a:p>
          <a:p>
            <a:pPr marL="483870" indent="-287655">
              <a:lnSpc>
                <a:spcPct val="100000"/>
              </a:lnSpc>
              <a:spcBef>
                <a:spcPts val="170"/>
              </a:spcBef>
              <a:buFont typeface="Arial MT"/>
              <a:buChar char="•"/>
              <a:tabLst>
                <a:tab pos="483234" algn="l"/>
                <a:tab pos="484505" algn="l"/>
              </a:tabLst>
            </a:pP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reservation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33%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15">
                <a:latin typeface="Calibri"/>
                <a:cs typeface="Calibri"/>
              </a:rPr>
              <a:t> women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parliament.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8511" y="2584703"/>
            <a:ext cx="2484119" cy="256031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0"/>
              <a:t>DIVERSITY,</a:t>
            </a:r>
            <a:r>
              <a:rPr dirty="0" spc="-60"/>
              <a:t> </a:t>
            </a:r>
            <a:r>
              <a:rPr dirty="0"/>
              <a:t>PREJUDICE</a:t>
            </a:r>
            <a:r>
              <a:rPr dirty="0" spc="-40"/>
              <a:t> </a:t>
            </a:r>
            <a:r>
              <a:rPr dirty="0" spc="5"/>
              <a:t>&amp;</a:t>
            </a:r>
            <a:r>
              <a:rPr dirty="0" spc="-15"/>
              <a:t> </a:t>
            </a:r>
            <a:r>
              <a:rPr dirty="0" spc="-10"/>
              <a:t>DISCRIMINATION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5">
                <a:solidFill>
                  <a:srgbClr val="000000"/>
                </a:solidFill>
              </a:rPr>
              <a:t>EXTRA</a:t>
            </a:r>
            <a:r>
              <a:rPr dirty="0" sz="1800" spc="-55">
                <a:solidFill>
                  <a:srgbClr val="000000"/>
                </a:solidFill>
              </a:rPr>
              <a:t> </a:t>
            </a:r>
            <a:r>
              <a:rPr dirty="0" sz="1800" spc="-10">
                <a:solidFill>
                  <a:srgbClr val="000000"/>
                </a:solidFill>
              </a:rPr>
              <a:t>QUESTIONS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521004" y="1172703"/>
            <a:ext cx="7996555" cy="1990089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1400" spc="-5">
                <a:latin typeface="Calibri"/>
                <a:cs typeface="Calibri"/>
              </a:rPr>
              <a:t>Q1:-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What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Gender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inequality?</a:t>
            </a:r>
            <a:r>
              <a:rPr dirty="0" sz="1400" spc="1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Mention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any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two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schemes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made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govt.</a:t>
            </a:r>
            <a:endParaRPr sz="1400">
              <a:latin typeface="Calibri"/>
              <a:cs typeface="Calibri"/>
            </a:endParaRPr>
          </a:p>
          <a:p>
            <a:pPr marL="12700" marR="2223770">
              <a:lnSpc>
                <a:spcPct val="120000"/>
              </a:lnSpc>
              <a:spcBef>
                <a:spcPts val="5"/>
              </a:spcBef>
            </a:pPr>
            <a:r>
              <a:rPr dirty="0" sz="1400" spc="-5">
                <a:latin typeface="Calibri"/>
                <a:cs typeface="Calibri"/>
              </a:rPr>
              <a:t>Ans:-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Gender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inequality</a:t>
            </a:r>
            <a:r>
              <a:rPr dirty="0" sz="1400" spc="114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means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that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are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treated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differently. 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Two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schemes:-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Equal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wages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 equal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work,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Beti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Bachao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Beti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Padhao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campaign.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Calibri"/>
                <a:cs typeface="Calibri"/>
              </a:rPr>
              <a:t>Q2:-What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economic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inequality?</a:t>
            </a:r>
            <a:r>
              <a:rPr dirty="0" sz="1400" spc="1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Explain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it.</a:t>
            </a:r>
            <a:endParaRPr sz="140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spcBef>
                <a:spcPts val="335"/>
              </a:spcBef>
            </a:pPr>
            <a:r>
              <a:rPr dirty="0" sz="1400" spc="-10">
                <a:latin typeface="Calibri"/>
                <a:cs typeface="Calibri"/>
              </a:rPr>
              <a:t>Ans:-The </a:t>
            </a:r>
            <a:r>
              <a:rPr dirty="0" sz="1400" spc="-15">
                <a:latin typeface="Calibri"/>
                <a:cs typeface="Calibri"/>
              </a:rPr>
              <a:t>unequal</a:t>
            </a:r>
            <a:r>
              <a:rPr dirty="0" sz="1400" spc="-10">
                <a:latin typeface="Calibri"/>
                <a:cs typeface="Calibri"/>
              </a:rPr>
              <a:t> distribution</a:t>
            </a:r>
            <a:r>
              <a:rPr dirty="0" sz="1400" spc="-5">
                <a:latin typeface="Calibri"/>
                <a:cs typeface="Calibri"/>
              </a:rPr>
              <a:t> of </a:t>
            </a:r>
            <a:r>
              <a:rPr dirty="0" sz="1400" spc="-15">
                <a:latin typeface="Calibri"/>
                <a:cs typeface="Calibri"/>
              </a:rPr>
              <a:t>property</a:t>
            </a:r>
            <a:r>
              <a:rPr dirty="0" sz="1400" spc="-10">
                <a:latin typeface="Calibri"/>
                <a:cs typeface="Calibri"/>
              </a:rPr>
              <a:t> and </a:t>
            </a:r>
            <a:r>
              <a:rPr dirty="0" sz="1400" spc="-15">
                <a:latin typeface="Calibri"/>
                <a:cs typeface="Calibri"/>
              </a:rPr>
              <a:t>wealth</a:t>
            </a:r>
            <a:r>
              <a:rPr dirty="0" sz="1400" spc="-10">
                <a:latin typeface="Calibri"/>
                <a:cs typeface="Calibri"/>
              </a:rPr>
              <a:t> in </a:t>
            </a:r>
            <a:r>
              <a:rPr dirty="0" sz="1400" spc="-5">
                <a:latin typeface="Calibri"/>
                <a:cs typeface="Calibri"/>
              </a:rPr>
              <a:t>a society causes </a:t>
            </a:r>
            <a:r>
              <a:rPr dirty="0" sz="1400" spc="-10">
                <a:latin typeface="Calibri"/>
                <a:cs typeface="Calibri"/>
              </a:rPr>
              <a:t>economic </a:t>
            </a:r>
            <a:r>
              <a:rPr dirty="0" sz="1400" spc="-25">
                <a:latin typeface="Calibri"/>
                <a:cs typeface="Calibri"/>
              </a:rPr>
              <a:t>inequality.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People who are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poor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not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have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access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good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food clothing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, </a:t>
            </a:r>
            <a:r>
              <a:rPr dirty="0" sz="1400" spc="-15">
                <a:latin typeface="Calibri"/>
                <a:cs typeface="Calibri"/>
              </a:rPr>
              <a:t>shelter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education,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where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richer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get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better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opportunities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ex:-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get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better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quality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education,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nourishing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food 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better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medical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facilities.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0"/>
              <a:t>DIVERSITY,</a:t>
            </a:r>
            <a:r>
              <a:rPr dirty="0" spc="-60"/>
              <a:t> </a:t>
            </a:r>
            <a:r>
              <a:rPr dirty="0"/>
              <a:t>PREJUDICE</a:t>
            </a:r>
            <a:r>
              <a:rPr dirty="0" spc="-40"/>
              <a:t> </a:t>
            </a:r>
            <a:r>
              <a:rPr dirty="0" spc="5"/>
              <a:t>&amp;</a:t>
            </a:r>
            <a:r>
              <a:rPr dirty="0" spc="-15"/>
              <a:t> </a:t>
            </a:r>
            <a:r>
              <a:rPr dirty="0" spc="-10"/>
              <a:t>DISCRIMINATION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295" y="669163"/>
            <a:ext cx="20554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Calibri"/>
                <a:cs typeface="Calibri"/>
              </a:rPr>
              <a:t>EXERCISE</a:t>
            </a:r>
            <a:r>
              <a:rPr dirty="0" sz="1800" spc="-40" b="1">
                <a:latin typeface="Calibri"/>
                <a:cs typeface="Calibri"/>
              </a:rPr>
              <a:t> </a:t>
            </a:r>
            <a:r>
              <a:rPr dirty="0" sz="1800" spc="-15" b="1">
                <a:latin typeface="Calibri"/>
                <a:cs typeface="Calibri"/>
              </a:rPr>
              <a:t>QUESTIONS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1004" y="1183639"/>
            <a:ext cx="7992109" cy="2294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Calibri"/>
                <a:cs typeface="Calibri"/>
              </a:rPr>
              <a:t>Q4:-Give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two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examples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show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how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girls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women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treated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unfairly.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Ans:-Female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foeticide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infanticide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two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examples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which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girls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women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treated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unfairly.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5">
                <a:latin typeface="Calibri"/>
                <a:cs typeface="Calibri"/>
              </a:rPr>
              <a:t>Q5:-Why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law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prohibit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dowry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child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marriage?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295"/>
              </a:lnSpc>
            </a:pPr>
            <a:r>
              <a:rPr dirty="0" sz="1200" spc="-5">
                <a:latin typeface="Calibri"/>
                <a:cs typeface="Calibri"/>
              </a:rPr>
              <a:t>Ans:-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demands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dowry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child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marriage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are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examples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social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injustice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against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girls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women.</a:t>
            </a:r>
            <a:r>
              <a:rPr dirty="0" sz="1200">
                <a:latin typeface="Calibri"/>
                <a:cs typeface="Calibri"/>
              </a:rPr>
              <a:t> It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creates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inequality</a:t>
            </a:r>
            <a:endParaRPr sz="1200">
              <a:latin typeface="Calibri"/>
              <a:cs typeface="Calibri"/>
            </a:endParaRPr>
          </a:p>
          <a:p>
            <a:pPr marL="299085">
              <a:lnSpc>
                <a:spcPts val="1295"/>
              </a:lnSpc>
            </a:pPr>
            <a:r>
              <a:rPr dirty="0" sz="1200">
                <a:latin typeface="Calibri"/>
                <a:cs typeface="Calibri"/>
              </a:rPr>
              <a:t>between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women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</a:t>
            </a:r>
            <a:r>
              <a:rPr dirty="0" sz="1200" spc="-15">
                <a:latin typeface="Calibri"/>
                <a:cs typeface="Calibri"/>
              </a:rPr>
              <a:t>society.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latin typeface="Calibri"/>
                <a:cs typeface="Calibri"/>
              </a:rPr>
              <a:t>So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government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made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laws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for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emancipation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empowerment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women.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>
                <a:latin typeface="Calibri"/>
                <a:cs typeface="Calibri"/>
              </a:rPr>
              <a:t>Explain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how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caste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forms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basis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for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discrimination.</a:t>
            </a:r>
            <a:endParaRPr sz="1200">
              <a:latin typeface="Calibri"/>
              <a:cs typeface="Calibri"/>
            </a:endParaRPr>
          </a:p>
          <a:p>
            <a:pPr marL="299085" marR="109855" indent="-287020">
              <a:lnSpc>
                <a:spcPts val="1150"/>
              </a:lnSpc>
              <a:spcBef>
                <a:spcPts val="285"/>
              </a:spcBef>
            </a:pPr>
            <a:r>
              <a:rPr dirty="0" sz="1200" spc="-5">
                <a:latin typeface="Calibri"/>
                <a:cs typeface="Calibri"/>
              </a:rPr>
              <a:t>Ans:-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hierarchical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system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originated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distant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past,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differentiated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between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people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basis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‘superiority’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and 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‘inferiority’.</a:t>
            </a:r>
            <a:endParaRPr sz="1200">
              <a:latin typeface="Calibri"/>
              <a:cs typeface="Calibri"/>
            </a:endParaRPr>
          </a:p>
          <a:p>
            <a:pPr marL="299085" indent="-287020">
              <a:lnSpc>
                <a:spcPts val="1300"/>
              </a:lnSpc>
              <a:spcBef>
                <a:spcPts val="1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200" spc="-10">
                <a:latin typeface="Calibri"/>
                <a:cs typeface="Calibri"/>
              </a:rPr>
              <a:t>The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human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aspect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system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was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treatment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given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those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were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considered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outcastes,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called</a:t>
            </a:r>
            <a:endParaRPr sz="1200">
              <a:latin typeface="Calibri"/>
              <a:cs typeface="Calibri"/>
            </a:endParaRPr>
          </a:p>
          <a:p>
            <a:pPr marL="299085">
              <a:lnSpc>
                <a:spcPts val="1295"/>
              </a:lnSpc>
            </a:pPr>
            <a:r>
              <a:rPr dirty="0" sz="1200" spc="-15">
                <a:latin typeface="Calibri"/>
                <a:cs typeface="Calibri"/>
              </a:rPr>
              <a:t>‘untouchables’.</a:t>
            </a:r>
            <a:endParaRPr sz="12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200">
                <a:latin typeface="Calibri"/>
                <a:cs typeface="Calibri"/>
              </a:rPr>
              <a:t>It </a:t>
            </a:r>
            <a:r>
              <a:rPr dirty="0" sz="1200" spc="-20">
                <a:latin typeface="Calibri"/>
                <a:cs typeface="Calibri"/>
              </a:rPr>
              <a:t>refers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5">
                <a:latin typeface="Calibri"/>
                <a:cs typeface="Calibri"/>
              </a:rPr>
              <a:t> differences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 physical,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social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economic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conditions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human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beings.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6124" y="1633357"/>
            <a:ext cx="7012940" cy="1428115"/>
          </a:xfrm>
          <a:prstGeom prst="rect"/>
        </p:spPr>
        <p:txBody>
          <a:bodyPr wrap="square" lIns="0" tIns="1041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17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4000" spc="5">
                <a:latin typeface="Arial"/>
                <a:cs typeface="Arial"/>
              </a:rPr>
              <a:t>ODM</a:t>
            </a:r>
            <a:r>
              <a:rPr dirty="0" sz="4000" spc="-45">
                <a:latin typeface="Arial"/>
                <a:cs typeface="Arial"/>
              </a:rPr>
              <a:t> </a:t>
            </a:r>
            <a:r>
              <a:rPr dirty="0" sz="4000" spc="-25">
                <a:latin typeface="Arial"/>
                <a:cs typeface="Arial"/>
              </a:rPr>
              <a:t>EDUCATIONAL</a:t>
            </a:r>
            <a:r>
              <a:rPr dirty="0" sz="4000" spc="-160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2022-04-01T08:58:53Z</dcterms:created>
  <dcterms:modified xsi:type="dcterms:W3CDTF">2022-04-01T08:58:53Z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