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Default Extension="png" ContentType="image/png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</p:sldIdLst>
  <p:sldSz cx="9144000" cy="6858000"/>
  <p:notesSz cx="9144000" cy="6858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/Relationships>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rgbClr val="C00000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8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rgbClr val="C00000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rgbClr val="C00000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9144000" cy="6858000"/>
          </a:xfrm>
          <a:custGeom>
            <a:avLst/>
            <a:gdLst/>
            <a:ahLst/>
            <a:cxnLst/>
            <a:rect l="l" t="t" r="r" b="b"/>
            <a:pathLst>
              <a:path w="9144000" h="6858000">
                <a:moveTo>
                  <a:pt x="9144000" y="0"/>
                </a:moveTo>
                <a:lnTo>
                  <a:pt x="0" y="0"/>
                </a:lnTo>
                <a:lnTo>
                  <a:pt x="0" y="6858000"/>
                </a:lnTo>
                <a:lnTo>
                  <a:pt x="9144000" y="6858000"/>
                </a:lnTo>
                <a:lnTo>
                  <a:pt x="9144000" y="0"/>
                </a:lnTo>
                <a:close/>
              </a:path>
            </a:pathLst>
          </a:custGeom>
          <a:solidFill>
            <a:srgbClr val="E4ECEB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39998" y="428066"/>
            <a:ext cx="3064002" cy="512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1" i="0">
                <a:solidFill>
                  <a:srgbClr val="C00000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46811" y="1124534"/>
            <a:ext cx="8050377" cy="17468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/Relationships>
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0.png"/><Relationship Id="rId3" Type="http://schemas.openxmlformats.org/officeDocument/2006/relationships/image" Target="../media/image11.png"/><Relationship Id="rId4" Type="http://schemas.openxmlformats.org/officeDocument/2006/relationships/image" Target="../media/image12.png"/><Relationship Id="rId5" Type="http://schemas.openxmlformats.org/officeDocument/2006/relationships/image" Target="../media/image13.png"/></Relationships>
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2.jpg"/></Relationships>
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g"/></Relationships>
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g"/></Relationships>
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jpg"/></Relationships>
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jpg"/><Relationship Id="rId3" Type="http://schemas.openxmlformats.org/officeDocument/2006/relationships/image" Target="../media/image7.jpg"/></Relationships>
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jpg"/><Relationship Id="rId3" Type="http://schemas.openxmlformats.org/officeDocument/2006/relationships/image" Target="../media/image9.jpg"/></Relationships>
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28600" y="228600"/>
            <a:ext cx="2743200" cy="1633727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674111" y="2196160"/>
            <a:ext cx="3430270" cy="222123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algn="ctr" marL="512445" marR="518795">
              <a:lnSpc>
                <a:spcPct val="100000"/>
              </a:lnSpc>
              <a:spcBef>
                <a:spcPts val="100"/>
              </a:spcBef>
            </a:pPr>
            <a:r>
              <a:rPr dirty="0" sz="3600">
                <a:solidFill>
                  <a:srgbClr val="FF0000"/>
                </a:solidFill>
                <a:latin typeface="Arial"/>
                <a:cs typeface="Arial"/>
              </a:rPr>
              <a:t>WE</a:t>
            </a:r>
            <a:r>
              <a:rPr dirty="0" sz="3600" spc="5">
                <a:solidFill>
                  <a:srgbClr val="FF0000"/>
                </a:solidFill>
                <a:latin typeface="Arial"/>
                <a:cs typeface="Arial"/>
              </a:rPr>
              <a:t>L</a:t>
            </a:r>
            <a:r>
              <a:rPr dirty="0" sz="3600">
                <a:solidFill>
                  <a:srgbClr val="FF0000"/>
                </a:solidFill>
                <a:latin typeface="Arial"/>
                <a:cs typeface="Arial"/>
              </a:rPr>
              <a:t>COME  </a:t>
            </a:r>
            <a:r>
              <a:rPr dirty="0" sz="3600" spc="-65">
                <a:solidFill>
                  <a:srgbClr val="FF0000"/>
                </a:solidFill>
                <a:latin typeface="Arial"/>
                <a:cs typeface="Arial"/>
              </a:rPr>
              <a:t>TO</a:t>
            </a:r>
            <a:endParaRPr sz="3600">
              <a:latin typeface="Arial"/>
              <a:cs typeface="Arial"/>
            </a:endParaRPr>
          </a:p>
          <a:p>
            <a:pPr algn="ctr" marL="12700" marR="5080">
              <a:lnSpc>
                <a:spcPct val="100000"/>
              </a:lnSpc>
              <a:spcBef>
                <a:spcPts val="5"/>
              </a:spcBef>
            </a:pPr>
            <a:r>
              <a:rPr dirty="0" sz="3600">
                <a:solidFill>
                  <a:srgbClr val="FF0000"/>
                </a:solidFill>
                <a:latin typeface="Arial"/>
                <a:cs typeface="Arial"/>
              </a:rPr>
              <a:t>ONLINE</a:t>
            </a:r>
            <a:r>
              <a:rPr dirty="0" sz="3600" spc="-105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3600">
                <a:solidFill>
                  <a:srgbClr val="FF0000"/>
                </a:solidFill>
                <a:latin typeface="Arial"/>
                <a:cs typeface="Arial"/>
              </a:rPr>
              <a:t>STUDY </a:t>
            </a:r>
            <a:r>
              <a:rPr dirty="0" sz="3600" spc="-985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3600" spc="-15">
                <a:solidFill>
                  <a:srgbClr val="FF0000"/>
                </a:solidFill>
                <a:latin typeface="Arial"/>
                <a:cs typeface="Arial"/>
              </a:rPr>
              <a:t>CLASS-VI,</a:t>
            </a:r>
            <a:endParaRPr sz="36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149855" y="4394657"/>
            <a:ext cx="4461510" cy="173355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algn="ctr" marL="12065" marR="5080">
              <a:lnSpc>
                <a:spcPct val="100000"/>
              </a:lnSpc>
              <a:spcBef>
                <a:spcPts val="95"/>
              </a:spcBef>
            </a:pPr>
            <a:r>
              <a:rPr dirty="0" sz="3200" spc="-15" b="1">
                <a:solidFill>
                  <a:srgbClr val="C00000"/>
                </a:solidFill>
                <a:latin typeface="Arial"/>
                <a:cs typeface="Arial"/>
              </a:rPr>
              <a:t>SUB:SOCIAL </a:t>
            </a:r>
            <a:r>
              <a:rPr dirty="0" sz="3200" spc="-5" b="1">
                <a:solidFill>
                  <a:srgbClr val="C00000"/>
                </a:solidFill>
                <a:latin typeface="Arial"/>
                <a:cs typeface="Arial"/>
              </a:rPr>
              <a:t>SCIENCE </a:t>
            </a:r>
            <a:r>
              <a:rPr dirty="0" sz="3200" spc="-875" b="1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dirty="0" sz="3200" spc="-5" b="1">
                <a:solidFill>
                  <a:srgbClr val="C00000"/>
                </a:solidFill>
                <a:latin typeface="Arial"/>
                <a:cs typeface="Arial"/>
              </a:rPr>
              <a:t>(CIVICS)</a:t>
            </a:r>
            <a:endParaRPr sz="3200">
              <a:latin typeface="Arial"/>
              <a:cs typeface="Arial"/>
            </a:endParaRPr>
          </a:p>
          <a:p>
            <a:pPr algn="ctr" marL="5080">
              <a:lnSpc>
                <a:spcPct val="100000"/>
              </a:lnSpc>
              <a:spcBef>
                <a:spcPts val="10"/>
              </a:spcBef>
            </a:pPr>
            <a:r>
              <a:rPr dirty="0" sz="2400" spc="-10" b="1">
                <a:solidFill>
                  <a:srgbClr val="6F2F9F"/>
                </a:solidFill>
                <a:latin typeface="Arial"/>
                <a:cs typeface="Arial"/>
              </a:rPr>
              <a:t>CHAPTER-1.</a:t>
            </a:r>
            <a:endParaRPr sz="2400">
              <a:latin typeface="Arial"/>
              <a:cs typeface="Arial"/>
            </a:endParaRPr>
          </a:p>
          <a:p>
            <a:pPr algn="ctr" marL="6985">
              <a:lnSpc>
                <a:spcPct val="100000"/>
              </a:lnSpc>
            </a:pPr>
            <a:r>
              <a:rPr dirty="0" sz="2400" spc="-20" b="1">
                <a:solidFill>
                  <a:srgbClr val="6F2F9F"/>
                </a:solidFill>
                <a:latin typeface="Arial"/>
                <a:cs typeface="Arial"/>
              </a:rPr>
              <a:t>HUMAN</a:t>
            </a:r>
            <a:r>
              <a:rPr dirty="0" sz="2400" spc="75" b="1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dirty="0" sz="2400" b="1">
                <a:solidFill>
                  <a:srgbClr val="6F2F9F"/>
                </a:solidFill>
                <a:latin typeface="Arial"/>
                <a:cs typeface="Arial"/>
              </a:rPr>
              <a:t>DIVERSITY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3017520" y="3084639"/>
            <a:ext cx="3049905" cy="461645"/>
            <a:chOff x="3017520" y="3084639"/>
            <a:chExt cx="3049905" cy="461645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017520" y="3084639"/>
              <a:ext cx="3049397" cy="461581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049143" y="3094862"/>
              <a:ext cx="3004566" cy="417195"/>
            </a:xfrm>
            <a:prstGeom prst="rect">
              <a:avLst/>
            </a:prstGeom>
          </p:spPr>
        </p:pic>
      </p:grpSp>
      <p:grpSp>
        <p:nvGrpSpPr>
          <p:cNvPr id="5" name="object 5"/>
          <p:cNvGrpSpPr/>
          <p:nvPr/>
        </p:nvGrpSpPr>
        <p:grpSpPr>
          <a:xfrm>
            <a:off x="2014727" y="3816159"/>
            <a:ext cx="5082540" cy="461645"/>
            <a:chOff x="2014727" y="3816159"/>
            <a:chExt cx="5082540" cy="461645"/>
          </a:xfrm>
        </p:grpSpPr>
        <p:pic>
          <p:nvPicPr>
            <p:cNvPr id="6" name="object 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014727" y="3816159"/>
              <a:ext cx="5082285" cy="461581"/>
            </a:xfrm>
            <a:prstGeom prst="rect">
              <a:avLst/>
            </a:prstGeom>
          </p:spPr>
        </p:pic>
        <p:pic>
          <p:nvPicPr>
            <p:cNvPr id="7" name="object 7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2046350" y="3826382"/>
              <a:ext cx="5039868" cy="417194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948432" y="428370"/>
            <a:ext cx="3249295" cy="512445"/>
          </a:xfrm>
          <a:prstGeom prst="rect"/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pc="-10">
                <a:solidFill>
                  <a:srgbClr val="FF0000"/>
                </a:solidFill>
              </a:rPr>
              <a:t>HUMAN</a:t>
            </a:r>
            <a:r>
              <a:rPr dirty="0" spc="-15">
                <a:solidFill>
                  <a:srgbClr val="FF0000"/>
                </a:solidFill>
              </a:rPr>
              <a:t> </a:t>
            </a:r>
            <a:r>
              <a:rPr dirty="0" spc="-10">
                <a:solidFill>
                  <a:srgbClr val="FF0000"/>
                </a:solidFill>
              </a:rPr>
              <a:t>DIVERSITY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981200" y="981455"/>
            <a:ext cx="5105400" cy="5571744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10"/>
              <a:t>SOCIAL</a:t>
            </a:r>
            <a:r>
              <a:rPr dirty="0" spc="5"/>
              <a:t> </a:t>
            </a:r>
            <a:r>
              <a:rPr dirty="0" spc="-15"/>
              <a:t>DIVERSITY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880668" y="1124534"/>
            <a:ext cx="7443470" cy="2173605"/>
          </a:xfrm>
          <a:prstGeom prst="rect">
            <a:avLst/>
          </a:prstGeom>
        </p:spPr>
        <p:txBody>
          <a:bodyPr wrap="square" lIns="0" tIns="10160" rIns="0" bIns="0" rtlCol="0" vert="horz">
            <a:spAutoFit/>
          </a:bodyPr>
          <a:lstStyle/>
          <a:p>
            <a:pPr marL="12700" marR="5080">
              <a:lnSpc>
                <a:spcPct val="100800"/>
              </a:lnSpc>
              <a:spcBef>
                <a:spcPts val="80"/>
              </a:spcBef>
            </a:pPr>
            <a:r>
              <a:rPr dirty="0" sz="2800" spc="-10">
                <a:latin typeface="Calibri"/>
                <a:cs typeface="Calibri"/>
              </a:rPr>
              <a:t>(i)Caste </a:t>
            </a:r>
            <a:r>
              <a:rPr dirty="0" sz="2800" spc="-15">
                <a:latin typeface="Calibri"/>
                <a:cs typeface="Calibri"/>
              </a:rPr>
              <a:t>System </a:t>
            </a:r>
            <a:r>
              <a:rPr dirty="0" sz="2800" spc="5">
                <a:latin typeface="Calibri"/>
                <a:cs typeface="Calibri"/>
              </a:rPr>
              <a:t>– </a:t>
            </a:r>
            <a:r>
              <a:rPr dirty="0" sz="2800" spc="-5">
                <a:latin typeface="Calibri"/>
                <a:cs typeface="Calibri"/>
              </a:rPr>
              <a:t>This </a:t>
            </a:r>
            <a:r>
              <a:rPr dirty="0" sz="2800" spc="-15">
                <a:latin typeface="Calibri"/>
                <a:cs typeface="Calibri"/>
              </a:rPr>
              <a:t>existed </a:t>
            </a:r>
            <a:r>
              <a:rPr dirty="0" sz="2800">
                <a:latin typeface="Calibri"/>
                <a:cs typeface="Calibri"/>
              </a:rPr>
              <a:t>in </a:t>
            </a:r>
            <a:r>
              <a:rPr dirty="0" sz="2800" spc="-5">
                <a:latin typeface="Calibri"/>
                <a:cs typeface="Calibri"/>
              </a:rPr>
              <a:t>India </a:t>
            </a:r>
            <a:r>
              <a:rPr dirty="0" sz="2800" spc="-15">
                <a:latin typeface="Calibri"/>
                <a:cs typeface="Calibri"/>
              </a:rPr>
              <a:t>for </a:t>
            </a:r>
            <a:r>
              <a:rPr dirty="0" sz="2800" spc="-10">
                <a:latin typeface="Calibri"/>
                <a:cs typeface="Calibri"/>
              </a:rPr>
              <a:t>2000years </a:t>
            </a:r>
            <a:r>
              <a:rPr dirty="0" sz="2800" spc="-620">
                <a:latin typeface="Calibri"/>
                <a:cs typeface="Calibri"/>
              </a:rPr>
              <a:t> </a:t>
            </a:r>
            <a:r>
              <a:rPr dirty="0" sz="2800">
                <a:latin typeface="Calibri"/>
                <a:cs typeface="Calibri"/>
              </a:rPr>
              <a:t>and </a:t>
            </a:r>
            <a:r>
              <a:rPr dirty="0" sz="2800" spc="-5">
                <a:latin typeface="Calibri"/>
                <a:cs typeface="Calibri"/>
              </a:rPr>
              <a:t>has</a:t>
            </a:r>
            <a:r>
              <a:rPr dirty="0" sz="2800" spc="15">
                <a:latin typeface="Calibri"/>
                <a:cs typeface="Calibri"/>
              </a:rPr>
              <a:t> </a:t>
            </a:r>
            <a:r>
              <a:rPr dirty="0" sz="2800" spc="-15">
                <a:latin typeface="Calibri"/>
                <a:cs typeface="Calibri"/>
              </a:rPr>
              <a:t>created</a:t>
            </a:r>
            <a:r>
              <a:rPr dirty="0" sz="2800" spc="-30">
                <a:latin typeface="Calibri"/>
                <a:cs typeface="Calibri"/>
              </a:rPr>
              <a:t> </a:t>
            </a:r>
            <a:r>
              <a:rPr dirty="0" sz="2800" spc="-5">
                <a:latin typeface="Calibri"/>
                <a:cs typeface="Calibri"/>
              </a:rPr>
              <a:t>unequal</a:t>
            </a:r>
            <a:r>
              <a:rPr dirty="0" sz="2800" spc="35">
                <a:latin typeface="Calibri"/>
                <a:cs typeface="Calibri"/>
              </a:rPr>
              <a:t> </a:t>
            </a:r>
            <a:r>
              <a:rPr dirty="0" sz="2800">
                <a:latin typeface="Calibri"/>
                <a:cs typeface="Calibri"/>
              </a:rPr>
              <a:t>divisions</a:t>
            </a:r>
            <a:r>
              <a:rPr dirty="0" sz="2800" spc="-30">
                <a:latin typeface="Calibri"/>
                <a:cs typeface="Calibri"/>
              </a:rPr>
              <a:t> </a:t>
            </a:r>
            <a:r>
              <a:rPr dirty="0" sz="2800">
                <a:latin typeface="Calibri"/>
                <a:cs typeface="Calibri"/>
              </a:rPr>
              <a:t>in</a:t>
            </a:r>
            <a:r>
              <a:rPr dirty="0" sz="2800" spc="-20">
                <a:latin typeface="Calibri"/>
                <a:cs typeface="Calibri"/>
              </a:rPr>
              <a:t> </a:t>
            </a:r>
            <a:r>
              <a:rPr dirty="0" sz="2800" spc="-30">
                <a:latin typeface="Calibri"/>
                <a:cs typeface="Calibri"/>
              </a:rPr>
              <a:t>society,</a:t>
            </a:r>
            <a:r>
              <a:rPr dirty="0" sz="2800" spc="-15">
                <a:latin typeface="Calibri"/>
                <a:cs typeface="Calibri"/>
              </a:rPr>
              <a:t> there </a:t>
            </a:r>
            <a:r>
              <a:rPr dirty="0" sz="2800" spc="-10">
                <a:latin typeface="Calibri"/>
                <a:cs typeface="Calibri"/>
              </a:rPr>
              <a:t> </a:t>
            </a:r>
            <a:r>
              <a:rPr dirty="0" sz="2800" spc="-15">
                <a:latin typeface="Calibri"/>
                <a:cs typeface="Calibri"/>
              </a:rPr>
              <a:t>are many</a:t>
            </a:r>
            <a:r>
              <a:rPr dirty="0" sz="2800" spc="10">
                <a:latin typeface="Calibri"/>
                <a:cs typeface="Calibri"/>
              </a:rPr>
              <a:t> </a:t>
            </a:r>
            <a:r>
              <a:rPr dirty="0" sz="2800" spc="-15">
                <a:latin typeface="Calibri"/>
                <a:cs typeface="Calibri"/>
              </a:rPr>
              <a:t>castes</a:t>
            </a:r>
            <a:r>
              <a:rPr dirty="0" sz="2800" spc="-30">
                <a:latin typeface="Calibri"/>
                <a:cs typeface="Calibri"/>
              </a:rPr>
              <a:t> </a:t>
            </a:r>
            <a:r>
              <a:rPr dirty="0" sz="2800" spc="-5">
                <a:latin typeface="Calibri"/>
                <a:cs typeface="Calibri"/>
              </a:rPr>
              <a:t>and</a:t>
            </a:r>
            <a:r>
              <a:rPr dirty="0" sz="2800" spc="25">
                <a:latin typeface="Calibri"/>
                <a:cs typeface="Calibri"/>
              </a:rPr>
              <a:t> </a:t>
            </a:r>
            <a:r>
              <a:rPr dirty="0" sz="2800" spc="-15">
                <a:latin typeface="Calibri"/>
                <a:cs typeface="Calibri"/>
              </a:rPr>
              <a:t>hundreds</a:t>
            </a:r>
            <a:r>
              <a:rPr dirty="0" sz="2800" spc="40">
                <a:latin typeface="Calibri"/>
                <a:cs typeface="Calibri"/>
              </a:rPr>
              <a:t> </a:t>
            </a:r>
            <a:r>
              <a:rPr dirty="0" sz="2800">
                <a:latin typeface="Calibri"/>
                <a:cs typeface="Calibri"/>
              </a:rPr>
              <a:t>of </a:t>
            </a:r>
            <a:r>
              <a:rPr dirty="0" sz="2800" spc="-10">
                <a:latin typeface="Calibri"/>
                <a:cs typeface="Calibri"/>
              </a:rPr>
              <a:t>sub-castes even </a:t>
            </a:r>
            <a:r>
              <a:rPr dirty="0" sz="2800" spc="-5">
                <a:latin typeface="Calibri"/>
                <a:cs typeface="Calibri"/>
              </a:rPr>
              <a:t> </a:t>
            </a:r>
            <a:r>
              <a:rPr dirty="0" sz="2800" spc="-45">
                <a:latin typeface="Calibri"/>
                <a:cs typeface="Calibri"/>
              </a:rPr>
              <a:t>today. </a:t>
            </a:r>
            <a:r>
              <a:rPr dirty="0" sz="2800" spc="-10">
                <a:latin typeface="Calibri"/>
                <a:cs typeface="Calibri"/>
              </a:rPr>
              <a:t>People </a:t>
            </a:r>
            <a:r>
              <a:rPr dirty="0" sz="2800" spc="-15">
                <a:latin typeface="Calibri"/>
                <a:cs typeface="Calibri"/>
              </a:rPr>
              <a:t>are </a:t>
            </a:r>
            <a:r>
              <a:rPr dirty="0" sz="2800" spc="-5">
                <a:latin typeface="Calibri"/>
                <a:cs typeface="Calibri"/>
              </a:rPr>
              <a:t>identified </a:t>
            </a:r>
            <a:r>
              <a:rPr dirty="0" sz="2800">
                <a:latin typeface="Calibri"/>
                <a:cs typeface="Calibri"/>
              </a:rPr>
              <a:t>with their </a:t>
            </a:r>
            <a:r>
              <a:rPr dirty="0" sz="2800" spc="-15">
                <a:latin typeface="Calibri"/>
                <a:cs typeface="Calibri"/>
              </a:rPr>
              <a:t>caste </a:t>
            </a:r>
            <a:r>
              <a:rPr dirty="0" sz="2800">
                <a:latin typeface="Calibri"/>
                <a:cs typeface="Calibri"/>
              </a:rPr>
              <a:t>and </a:t>
            </a:r>
            <a:r>
              <a:rPr dirty="0" sz="2800" spc="5">
                <a:latin typeface="Calibri"/>
                <a:cs typeface="Calibri"/>
              </a:rPr>
              <a:t> </a:t>
            </a:r>
            <a:r>
              <a:rPr dirty="0" sz="2800" spc="-15">
                <a:latin typeface="Calibri"/>
                <a:cs typeface="Calibri"/>
              </a:rPr>
              <a:t>treated</a:t>
            </a:r>
            <a:r>
              <a:rPr dirty="0" sz="2800" spc="-35">
                <a:latin typeface="Calibri"/>
                <a:cs typeface="Calibri"/>
              </a:rPr>
              <a:t> </a:t>
            </a:r>
            <a:r>
              <a:rPr dirty="0" sz="2800" spc="-5">
                <a:latin typeface="Calibri"/>
                <a:cs typeface="Calibri"/>
              </a:rPr>
              <a:t>badly</a:t>
            </a:r>
            <a:r>
              <a:rPr dirty="0" sz="2800" spc="15">
                <a:latin typeface="Calibri"/>
                <a:cs typeface="Calibri"/>
              </a:rPr>
              <a:t> </a:t>
            </a:r>
            <a:r>
              <a:rPr dirty="0" sz="2800" spc="-15">
                <a:latin typeface="Calibri"/>
                <a:cs typeface="Calibri"/>
              </a:rPr>
              <a:t>by</a:t>
            </a:r>
            <a:r>
              <a:rPr dirty="0" sz="2800" spc="10">
                <a:latin typeface="Calibri"/>
                <a:cs typeface="Calibri"/>
              </a:rPr>
              <a:t> </a:t>
            </a:r>
            <a:r>
              <a:rPr dirty="0" sz="2800">
                <a:latin typeface="Calibri"/>
                <a:cs typeface="Calibri"/>
              </a:rPr>
              <a:t>some</a:t>
            </a:r>
            <a:r>
              <a:rPr dirty="0" sz="2800" spc="-15">
                <a:latin typeface="Calibri"/>
                <a:cs typeface="Calibri"/>
              </a:rPr>
              <a:t> </a:t>
            </a:r>
            <a:r>
              <a:rPr dirty="0" sz="2800">
                <a:latin typeface="Calibri"/>
                <a:cs typeface="Calibri"/>
              </a:rPr>
              <a:t>sections</a:t>
            </a:r>
            <a:r>
              <a:rPr dirty="0" sz="2800" spc="-15">
                <a:latin typeface="Calibri"/>
                <a:cs typeface="Calibri"/>
              </a:rPr>
              <a:t> </a:t>
            </a:r>
            <a:r>
              <a:rPr dirty="0" sz="2800">
                <a:latin typeface="Calibri"/>
                <a:cs typeface="Calibri"/>
              </a:rPr>
              <a:t>of</a:t>
            </a:r>
            <a:r>
              <a:rPr dirty="0" sz="2800" spc="-20">
                <a:latin typeface="Calibri"/>
                <a:cs typeface="Calibri"/>
              </a:rPr>
              <a:t> </a:t>
            </a:r>
            <a:r>
              <a:rPr dirty="0" sz="2800" spc="-5">
                <a:latin typeface="Calibri"/>
                <a:cs typeface="Calibri"/>
              </a:rPr>
              <a:t>the</a:t>
            </a:r>
            <a:r>
              <a:rPr dirty="0" sz="2800">
                <a:latin typeface="Calibri"/>
                <a:cs typeface="Calibri"/>
              </a:rPr>
              <a:t> </a:t>
            </a:r>
            <a:r>
              <a:rPr dirty="0" sz="2800" spc="-30">
                <a:latin typeface="Calibri"/>
                <a:cs typeface="Calibri"/>
              </a:rPr>
              <a:t>society.</a:t>
            </a:r>
            <a:endParaRPr sz="2800">
              <a:latin typeface="Calibri"/>
              <a:cs typeface="Calibri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905000" y="3724655"/>
            <a:ext cx="5468111" cy="2846832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10"/>
              <a:t>SOCIAL</a:t>
            </a:r>
            <a:r>
              <a:rPr dirty="0" spc="5"/>
              <a:t> </a:t>
            </a:r>
            <a:r>
              <a:rPr dirty="0" spc="-15"/>
              <a:t>DIVERSITY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wrap="square" lIns="0" tIns="7620" rIns="0" bIns="0" rtlCol="0" vert="horz">
            <a:spAutoFit/>
          </a:bodyPr>
          <a:lstStyle/>
          <a:p>
            <a:pPr marL="346075" marR="5080">
              <a:lnSpc>
                <a:spcPct val="101499"/>
              </a:lnSpc>
              <a:spcBef>
                <a:spcPts val="60"/>
              </a:spcBef>
            </a:pPr>
            <a:r>
              <a:rPr dirty="0" spc="-5"/>
              <a:t>(ii) </a:t>
            </a:r>
            <a:r>
              <a:rPr dirty="0" spc="-10"/>
              <a:t>Family </a:t>
            </a:r>
            <a:r>
              <a:rPr dirty="0" spc="-15"/>
              <a:t>System- </a:t>
            </a:r>
            <a:r>
              <a:rPr dirty="0" spc="-10"/>
              <a:t>Joint </a:t>
            </a:r>
            <a:r>
              <a:rPr dirty="0" spc="-15"/>
              <a:t>Family </a:t>
            </a:r>
            <a:r>
              <a:rPr dirty="0"/>
              <a:t>and Nuclear </a:t>
            </a:r>
            <a:r>
              <a:rPr dirty="0" spc="-15"/>
              <a:t>Family </a:t>
            </a:r>
            <a:r>
              <a:rPr dirty="0" spc="-10"/>
              <a:t> </a:t>
            </a:r>
            <a:r>
              <a:rPr dirty="0" spc="-15"/>
              <a:t>Large</a:t>
            </a:r>
            <a:r>
              <a:rPr dirty="0" spc="-5"/>
              <a:t> </a:t>
            </a:r>
            <a:r>
              <a:rPr dirty="0" spc="-10"/>
              <a:t>family</a:t>
            </a:r>
            <a:r>
              <a:rPr dirty="0" spc="-45"/>
              <a:t> </a:t>
            </a:r>
            <a:r>
              <a:rPr dirty="0" spc="-10"/>
              <a:t>consisting</a:t>
            </a:r>
            <a:r>
              <a:rPr dirty="0" spc="-5"/>
              <a:t> </a:t>
            </a:r>
            <a:r>
              <a:rPr dirty="0"/>
              <a:t>of</a:t>
            </a:r>
            <a:r>
              <a:rPr dirty="0" spc="-15"/>
              <a:t> grandparents,</a:t>
            </a:r>
            <a:r>
              <a:rPr dirty="0" spc="10"/>
              <a:t> </a:t>
            </a:r>
            <a:r>
              <a:rPr dirty="0" spc="-5"/>
              <a:t>aunts,</a:t>
            </a:r>
            <a:r>
              <a:rPr dirty="0" spc="10"/>
              <a:t> </a:t>
            </a:r>
            <a:r>
              <a:rPr dirty="0" spc="-5"/>
              <a:t>uncles </a:t>
            </a:r>
            <a:r>
              <a:rPr dirty="0" spc="-615"/>
              <a:t> </a:t>
            </a:r>
            <a:r>
              <a:rPr dirty="0" spc="-5"/>
              <a:t>and</a:t>
            </a:r>
            <a:r>
              <a:rPr dirty="0"/>
              <a:t> </a:t>
            </a:r>
            <a:r>
              <a:rPr dirty="0" spc="-10"/>
              <a:t>cousins</a:t>
            </a:r>
            <a:r>
              <a:rPr dirty="0" spc="10"/>
              <a:t> </a:t>
            </a:r>
            <a:r>
              <a:rPr dirty="0" spc="-15"/>
              <a:t>are </a:t>
            </a:r>
            <a:r>
              <a:rPr dirty="0" spc="-5"/>
              <a:t>joint</a:t>
            </a:r>
            <a:r>
              <a:rPr dirty="0" spc="-15"/>
              <a:t> </a:t>
            </a:r>
            <a:r>
              <a:rPr dirty="0" spc="-10"/>
              <a:t>family</a:t>
            </a:r>
            <a:r>
              <a:rPr dirty="0" spc="-30"/>
              <a:t> </a:t>
            </a:r>
            <a:r>
              <a:rPr dirty="0" spc="-20"/>
              <a:t>system.</a:t>
            </a:r>
          </a:p>
          <a:p>
            <a:pPr marL="346075">
              <a:lnSpc>
                <a:spcPct val="100000"/>
              </a:lnSpc>
            </a:pPr>
            <a:r>
              <a:rPr dirty="0"/>
              <a:t>Nuclear</a:t>
            </a:r>
            <a:r>
              <a:rPr dirty="0" spc="-15"/>
              <a:t> </a:t>
            </a:r>
            <a:r>
              <a:rPr dirty="0" spc="-10"/>
              <a:t>family</a:t>
            </a:r>
            <a:r>
              <a:rPr dirty="0" spc="-55"/>
              <a:t> </a:t>
            </a:r>
            <a:r>
              <a:rPr dirty="0"/>
              <a:t>is</a:t>
            </a:r>
            <a:r>
              <a:rPr dirty="0" spc="5"/>
              <a:t> </a:t>
            </a:r>
            <a:r>
              <a:rPr dirty="0"/>
              <a:t>of</a:t>
            </a:r>
            <a:r>
              <a:rPr dirty="0" spc="-5"/>
              <a:t> </a:t>
            </a:r>
            <a:r>
              <a:rPr dirty="0"/>
              <a:t>only</a:t>
            </a:r>
            <a:r>
              <a:rPr dirty="0" spc="-35"/>
              <a:t> </a:t>
            </a:r>
            <a:r>
              <a:rPr dirty="0" spc="-15"/>
              <a:t>parents</a:t>
            </a:r>
            <a:r>
              <a:rPr dirty="0" spc="10"/>
              <a:t> </a:t>
            </a:r>
            <a:r>
              <a:rPr dirty="0"/>
              <a:t>and </a:t>
            </a:r>
            <a:r>
              <a:rPr dirty="0" spc="-5"/>
              <a:t>siblings.</a:t>
            </a: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447800" y="3124200"/>
            <a:ext cx="6266688" cy="3523488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10"/>
              <a:t>SOCIAL</a:t>
            </a:r>
            <a:r>
              <a:rPr dirty="0" spc="5"/>
              <a:t> </a:t>
            </a:r>
            <a:r>
              <a:rPr dirty="0" spc="-15"/>
              <a:t>DIVERSITY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880668" y="1124534"/>
            <a:ext cx="3528695" cy="51625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00299"/>
              </a:lnSpc>
              <a:spcBef>
                <a:spcPts val="100"/>
              </a:spcBef>
            </a:pPr>
            <a:r>
              <a:rPr dirty="0" sz="2800" spc="-5">
                <a:latin typeface="Calibri"/>
                <a:cs typeface="Calibri"/>
              </a:rPr>
              <a:t>(iii) Religion </a:t>
            </a:r>
            <a:r>
              <a:rPr dirty="0" sz="2800" spc="-15">
                <a:latin typeface="Calibri"/>
                <a:cs typeface="Calibri"/>
              </a:rPr>
              <a:t>System- </a:t>
            </a:r>
            <a:r>
              <a:rPr dirty="0" sz="2800" spc="-45">
                <a:latin typeface="Calibri"/>
                <a:cs typeface="Calibri"/>
              </a:rPr>
              <a:t>We </a:t>
            </a:r>
            <a:r>
              <a:rPr dirty="0" sz="2800" spc="-620">
                <a:latin typeface="Calibri"/>
                <a:cs typeface="Calibri"/>
              </a:rPr>
              <a:t> </a:t>
            </a:r>
            <a:r>
              <a:rPr dirty="0" sz="2800" spc="-20">
                <a:latin typeface="Calibri"/>
                <a:cs typeface="Calibri"/>
              </a:rPr>
              <a:t>have </a:t>
            </a:r>
            <a:r>
              <a:rPr dirty="0" sz="2800" spc="-10">
                <a:latin typeface="Calibri"/>
                <a:cs typeface="Calibri"/>
              </a:rPr>
              <a:t>variety </a:t>
            </a:r>
            <a:r>
              <a:rPr dirty="0" sz="2800" spc="-5">
                <a:latin typeface="Calibri"/>
                <a:cs typeface="Calibri"/>
              </a:rPr>
              <a:t>of </a:t>
            </a:r>
            <a:r>
              <a:rPr dirty="0" sz="2800">
                <a:latin typeface="Calibri"/>
                <a:cs typeface="Calibri"/>
              </a:rPr>
              <a:t> </a:t>
            </a:r>
            <a:r>
              <a:rPr dirty="0" sz="2800" spc="-10">
                <a:latin typeface="Calibri"/>
                <a:cs typeface="Calibri"/>
              </a:rPr>
              <a:t>celebrations, </a:t>
            </a:r>
            <a:r>
              <a:rPr dirty="0" sz="2800" spc="-25">
                <a:latin typeface="Calibri"/>
                <a:cs typeface="Calibri"/>
              </a:rPr>
              <a:t>prayers, </a:t>
            </a:r>
            <a:r>
              <a:rPr dirty="0" sz="2800" spc="-20">
                <a:latin typeface="Calibri"/>
                <a:cs typeface="Calibri"/>
              </a:rPr>
              <a:t> </a:t>
            </a:r>
            <a:r>
              <a:rPr dirty="0" sz="2800">
                <a:latin typeface="Calibri"/>
                <a:cs typeface="Calibri"/>
              </a:rPr>
              <a:t>rituals, </a:t>
            </a:r>
            <a:r>
              <a:rPr dirty="0" sz="2800" spc="-15">
                <a:latin typeface="Calibri"/>
                <a:cs typeface="Calibri"/>
              </a:rPr>
              <a:t>festivals </a:t>
            </a:r>
            <a:r>
              <a:rPr dirty="0" sz="2800" spc="-25">
                <a:latin typeface="Calibri"/>
                <a:cs typeface="Calibri"/>
              </a:rPr>
              <a:t>like </a:t>
            </a:r>
            <a:r>
              <a:rPr dirty="0" sz="2800" spc="-20">
                <a:latin typeface="Calibri"/>
                <a:cs typeface="Calibri"/>
              </a:rPr>
              <a:t> </a:t>
            </a:r>
            <a:r>
              <a:rPr dirty="0" sz="2800" spc="-5">
                <a:latin typeface="Calibri"/>
                <a:cs typeface="Calibri"/>
              </a:rPr>
              <a:t>Dusshera, </a:t>
            </a:r>
            <a:r>
              <a:rPr dirty="0" sz="2800" spc="-10">
                <a:latin typeface="Calibri"/>
                <a:cs typeface="Calibri"/>
              </a:rPr>
              <a:t>Muharram, </a:t>
            </a:r>
            <a:r>
              <a:rPr dirty="0" sz="2800" spc="-5">
                <a:latin typeface="Calibri"/>
                <a:cs typeface="Calibri"/>
              </a:rPr>
              <a:t> Christmas, </a:t>
            </a:r>
            <a:r>
              <a:rPr dirty="0" sz="2800">
                <a:latin typeface="Calibri"/>
                <a:cs typeface="Calibri"/>
              </a:rPr>
              <a:t>Diwali, </a:t>
            </a:r>
            <a:r>
              <a:rPr dirty="0" sz="2800" spc="5">
                <a:latin typeface="Calibri"/>
                <a:cs typeface="Calibri"/>
              </a:rPr>
              <a:t> </a:t>
            </a:r>
            <a:r>
              <a:rPr dirty="0" sz="2800" spc="-5">
                <a:latin typeface="Calibri"/>
                <a:cs typeface="Calibri"/>
              </a:rPr>
              <a:t>Buddha</a:t>
            </a:r>
            <a:r>
              <a:rPr dirty="0" sz="2800" spc="25">
                <a:latin typeface="Calibri"/>
                <a:cs typeface="Calibri"/>
              </a:rPr>
              <a:t> </a:t>
            </a:r>
            <a:r>
              <a:rPr dirty="0" sz="2800" spc="-15">
                <a:latin typeface="Calibri"/>
                <a:cs typeface="Calibri"/>
              </a:rPr>
              <a:t>Jayanti, </a:t>
            </a:r>
            <a:r>
              <a:rPr dirty="0" sz="2800" spc="-10">
                <a:latin typeface="Calibri"/>
                <a:cs typeface="Calibri"/>
              </a:rPr>
              <a:t> </a:t>
            </a:r>
            <a:r>
              <a:rPr dirty="0" sz="2800" spc="-5">
                <a:latin typeface="Calibri"/>
                <a:cs typeface="Calibri"/>
              </a:rPr>
              <a:t>Jamshed </a:t>
            </a:r>
            <a:r>
              <a:rPr dirty="0" sz="2800" spc="-20">
                <a:latin typeface="Calibri"/>
                <a:cs typeface="Calibri"/>
              </a:rPr>
              <a:t>Navroz </a:t>
            </a:r>
            <a:r>
              <a:rPr dirty="0" sz="2800" spc="-15">
                <a:latin typeface="Calibri"/>
                <a:cs typeface="Calibri"/>
              </a:rPr>
              <a:t> </a:t>
            </a:r>
            <a:r>
              <a:rPr dirty="0" sz="2800" spc="-5">
                <a:latin typeface="Calibri"/>
                <a:cs typeface="Calibri"/>
              </a:rPr>
              <a:t>depending upon people </a:t>
            </a:r>
            <a:r>
              <a:rPr dirty="0" sz="2800" spc="-620">
                <a:latin typeface="Calibri"/>
                <a:cs typeface="Calibri"/>
              </a:rPr>
              <a:t> </a:t>
            </a:r>
            <a:r>
              <a:rPr dirty="0" sz="2800">
                <a:latin typeface="Calibri"/>
                <a:cs typeface="Calibri"/>
              </a:rPr>
              <a:t>with</a:t>
            </a:r>
            <a:r>
              <a:rPr dirty="0" sz="2800" spc="-35">
                <a:latin typeface="Calibri"/>
                <a:cs typeface="Calibri"/>
              </a:rPr>
              <a:t> </a:t>
            </a:r>
            <a:r>
              <a:rPr dirty="0" sz="2800" spc="-20">
                <a:latin typeface="Calibri"/>
                <a:cs typeface="Calibri"/>
              </a:rPr>
              <a:t>different</a:t>
            </a:r>
            <a:r>
              <a:rPr dirty="0" sz="2800" spc="-25">
                <a:latin typeface="Calibri"/>
                <a:cs typeface="Calibri"/>
              </a:rPr>
              <a:t> </a:t>
            </a:r>
            <a:r>
              <a:rPr dirty="0" sz="2800" spc="-10">
                <a:latin typeface="Calibri"/>
                <a:cs typeface="Calibri"/>
              </a:rPr>
              <a:t>faiths.</a:t>
            </a:r>
            <a:r>
              <a:rPr dirty="0" sz="2800" spc="-35">
                <a:latin typeface="Calibri"/>
                <a:cs typeface="Calibri"/>
              </a:rPr>
              <a:t> </a:t>
            </a:r>
            <a:r>
              <a:rPr dirty="0" sz="2800" spc="-50">
                <a:latin typeface="Calibri"/>
                <a:cs typeface="Calibri"/>
              </a:rPr>
              <a:t>We </a:t>
            </a:r>
            <a:r>
              <a:rPr dirty="0" sz="2800" spc="-620">
                <a:latin typeface="Calibri"/>
                <a:cs typeface="Calibri"/>
              </a:rPr>
              <a:t> </a:t>
            </a:r>
            <a:r>
              <a:rPr dirty="0" sz="2800" spc="-5">
                <a:latin typeface="Calibri"/>
                <a:cs typeface="Calibri"/>
              </a:rPr>
              <a:t>observe </a:t>
            </a:r>
            <a:r>
              <a:rPr dirty="0" sz="2800" spc="-15">
                <a:latin typeface="Calibri"/>
                <a:cs typeface="Calibri"/>
              </a:rPr>
              <a:t>festivals </a:t>
            </a:r>
            <a:r>
              <a:rPr dirty="0" sz="2800">
                <a:latin typeface="Calibri"/>
                <a:cs typeface="Calibri"/>
              </a:rPr>
              <a:t>in a </a:t>
            </a:r>
            <a:r>
              <a:rPr dirty="0" sz="2800" spc="5">
                <a:latin typeface="Calibri"/>
                <a:cs typeface="Calibri"/>
              </a:rPr>
              <a:t> </a:t>
            </a:r>
            <a:r>
              <a:rPr dirty="0" sz="2800" spc="-5">
                <a:latin typeface="Calibri"/>
                <a:cs typeface="Calibri"/>
              </a:rPr>
              <a:t>spirit</a:t>
            </a:r>
            <a:r>
              <a:rPr dirty="0" sz="2800" spc="-25">
                <a:latin typeface="Calibri"/>
                <a:cs typeface="Calibri"/>
              </a:rPr>
              <a:t> </a:t>
            </a:r>
            <a:r>
              <a:rPr dirty="0" sz="2800">
                <a:latin typeface="Calibri"/>
                <a:cs typeface="Calibri"/>
              </a:rPr>
              <a:t>of</a:t>
            </a:r>
            <a:r>
              <a:rPr dirty="0" sz="2800" spc="-25">
                <a:latin typeface="Calibri"/>
                <a:cs typeface="Calibri"/>
              </a:rPr>
              <a:t> </a:t>
            </a:r>
            <a:r>
              <a:rPr dirty="0" sz="2800" spc="-35">
                <a:latin typeface="Calibri"/>
                <a:cs typeface="Calibri"/>
              </a:rPr>
              <a:t>harmony.</a:t>
            </a:r>
            <a:endParaRPr sz="2800">
              <a:latin typeface="Calibri"/>
              <a:cs typeface="Calibri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471415" y="1371600"/>
            <a:ext cx="4672584" cy="48768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40126" y="314070"/>
            <a:ext cx="3063875" cy="512445"/>
          </a:xfrm>
          <a:prstGeom prst="rect"/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pc="-10"/>
              <a:t>SOCIAL</a:t>
            </a:r>
            <a:r>
              <a:rPr dirty="0" spc="5"/>
              <a:t> </a:t>
            </a:r>
            <a:r>
              <a:rPr dirty="0" spc="-15"/>
              <a:t>DIVERSITY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60044" y="999566"/>
            <a:ext cx="8005445" cy="267398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algn="just" marL="356870" marR="5080" indent="-344805">
              <a:lnSpc>
                <a:spcPct val="100000"/>
              </a:lnSpc>
              <a:spcBef>
                <a:spcPts val="110"/>
              </a:spcBef>
              <a:buFont typeface="Arial"/>
              <a:buChar char="•"/>
              <a:tabLst>
                <a:tab pos="357505" algn="l"/>
              </a:tabLst>
            </a:pPr>
            <a:r>
              <a:rPr dirty="0" sz="2800">
                <a:latin typeface="Calibri"/>
                <a:cs typeface="Calibri"/>
              </a:rPr>
              <a:t>Social </a:t>
            </a:r>
            <a:r>
              <a:rPr dirty="0" sz="2800" spc="-10">
                <a:latin typeface="Calibri"/>
                <a:cs typeface="Calibri"/>
              </a:rPr>
              <a:t>customs </a:t>
            </a:r>
            <a:r>
              <a:rPr dirty="0" sz="2800">
                <a:latin typeface="Calibri"/>
                <a:cs typeface="Calibri"/>
              </a:rPr>
              <a:t>and </a:t>
            </a:r>
            <a:r>
              <a:rPr dirty="0" sz="2800" spc="-10">
                <a:latin typeface="Calibri"/>
                <a:cs typeface="Calibri"/>
              </a:rPr>
              <a:t>Festivals:- </a:t>
            </a:r>
            <a:r>
              <a:rPr dirty="0" sz="2800" spc="-15">
                <a:latin typeface="Calibri"/>
                <a:cs typeface="Calibri"/>
              </a:rPr>
              <a:t>For example, </a:t>
            </a:r>
            <a:r>
              <a:rPr dirty="0" sz="2800" spc="-20">
                <a:latin typeface="Calibri"/>
                <a:cs typeface="Calibri"/>
              </a:rPr>
              <a:t>Pongal </a:t>
            </a:r>
            <a:r>
              <a:rPr dirty="0" sz="2800">
                <a:latin typeface="Calibri"/>
                <a:cs typeface="Calibri"/>
              </a:rPr>
              <a:t>is </a:t>
            </a:r>
            <a:r>
              <a:rPr dirty="0" sz="2800" spc="5">
                <a:latin typeface="Calibri"/>
                <a:cs typeface="Calibri"/>
              </a:rPr>
              <a:t> </a:t>
            </a:r>
            <a:r>
              <a:rPr dirty="0" sz="2800" spc="-15">
                <a:latin typeface="Calibri"/>
                <a:cs typeface="Calibri"/>
              </a:rPr>
              <a:t>celebrated </a:t>
            </a:r>
            <a:r>
              <a:rPr dirty="0" sz="2800">
                <a:latin typeface="Calibri"/>
                <a:cs typeface="Calibri"/>
              </a:rPr>
              <a:t>in </a:t>
            </a:r>
            <a:r>
              <a:rPr dirty="0" sz="2800" spc="-45">
                <a:latin typeface="Calibri"/>
                <a:cs typeface="Calibri"/>
              </a:rPr>
              <a:t>Tamil </a:t>
            </a:r>
            <a:r>
              <a:rPr dirty="0" sz="2800" spc="-5">
                <a:latin typeface="Calibri"/>
                <a:cs typeface="Calibri"/>
              </a:rPr>
              <a:t>Nadu, the </a:t>
            </a:r>
            <a:r>
              <a:rPr dirty="0" sz="2800" spc="-20">
                <a:latin typeface="Calibri"/>
                <a:cs typeface="Calibri"/>
              </a:rPr>
              <a:t>cattle </a:t>
            </a:r>
            <a:r>
              <a:rPr dirty="0" sz="2800" spc="-10">
                <a:latin typeface="Calibri"/>
                <a:cs typeface="Calibri"/>
              </a:rPr>
              <a:t>fair </a:t>
            </a:r>
            <a:r>
              <a:rPr dirty="0" sz="2800">
                <a:latin typeface="Calibri"/>
                <a:cs typeface="Calibri"/>
              </a:rPr>
              <a:t>is </a:t>
            </a:r>
            <a:r>
              <a:rPr dirty="0" sz="2800" spc="-15">
                <a:latin typeface="Calibri"/>
                <a:cs typeface="Calibri"/>
              </a:rPr>
              <a:t>celebrated </a:t>
            </a:r>
            <a:r>
              <a:rPr dirty="0" sz="2800" spc="-620">
                <a:latin typeface="Calibri"/>
                <a:cs typeface="Calibri"/>
              </a:rPr>
              <a:t> </a:t>
            </a:r>
            <a:r>
              <a:rPr dirty="0" sz="2800" spc="-5">
                <a:latin typeface="Calibri"/>
                <a:cs typeface="Calibri"/>
              </a:rPr>
              <a:t>annually </a:t>
            </a:r>
            <a:r>
              <a:rPr dirty="0" sz="2800">
                <a:latin typeface="Calibri"/>
                <a:cs typeface="Calibri"/>
              </a:rPr>
              <a:t>in </a:t>
            </a:r>
            <a:r>
              <a:rPr dirty="0" sz="2800" spc="-5">
                <a:latin typeface="Calibri"/>
                <a:cs typeface="Calibri"/>
              </a:rPr>
              <a:t>Rajasthan, Onam </a:t>
            </a:r>
            <a:r>
              <a:rPr dirty="0" sz="2800">
                <a:latin typeface="Calibri"/>
                <a:cs typeface="Calibri"/>
              </a:rPr>
              <a:t>in </a:t>
            </a:r>
            <a:r>
              <a:rPr dirty="0" sz="2800" spc="-15">
                <a:latin typeface="Calibri"/>
                <a:cs typeface="Calibri"/>
              </a:rPr>
              <a:t>Kerala, </a:t>
            </a:r>
            <a:r>
              <a:rPr dirty="0" sz="2800">
                <a:latin typeface="Calibri"/>
                <a:cs typeface="Calibri"/>
              </a:rPr>
              <a:t>Bihu in Assam </a:t>
            </a:r>
            <a:r>
              <a:rPr dirty="0" sz="2800" spc="-620">
                <a:latin typeface="Calibri"/>
                <a:cs typeface="Calibri"/>
              </a:rPr>
              <a:t> </a:t>
            </a:r>
            <a:r>
              <a:rPr dirty="0" sz="2800" spc="-15">
                <a:latin typeface="Calibri"/>
                <a:cs typeface="Calibri"/>
              </a:rPr>
              <a:t>etc.</a:t>
            </a:r>
            <a:endParaRPr sz="2800">
              <a:latin typeface="Calibri"/>
              <a:cs typeface="Calibri"/>
            </a:endParaRPr>
          </a:p>
          <a:p>
            <a:pPr algn="just" marL="356870" marR="666115" indent="-344805">
              <a:lnSpc>
                <a:spcPct val="100000"/>
              </a:lnSpc>
              <a:spcBef>
                <a:spcPts val="680"/>
              </a:spcBef>
              <a:buFont typeface="Arial"/>
              <a:buChar char="•"/>
              <a:tabLst>
                <a:tab pos="357505" algn="l"/>
              </a:tabLst>
            </a:pPr>
            <a:r>
              <a:rPr dirty="0" sz="2800" spc="-20">
                <a:latin typeface="Calibri"/>
                <a:cs typeface="Calibri"/>
              </a:rPr>
              <a:t>Different </a:t>
            </a:r>
            <a:r>
              <a:rPr dirty="0" sz="2800" spc="-5">
                <a:latin typeface="Calibri"/>
                <a:cs typeface="Calibri"/>
              </a:rPr>
              <a:t>classical </a:t>
            </a:r>
            <a:r>
              <a:rPr dirty="0" sz="2800" spc="-10">
                <a:latin typeface="Calibri"/>
                <a:cs typeface="Calibri"/>
              </a:rPr>
              <a:t>dance </a:t>
            </a:r>
            <a:r>
              <a:rPr dirty="0" sz="2800" spc="-5">
                <a:latin typeface="Calibri"/>
                <a:cs typeface="Calibri"/>
              </a:rPr>
              <a:t>forms:- </a:t>
            </a:r>
            <a:r>
              <a:rPr dirty="0" sz="2800" spc="-15">
                <a:latin typeface="Calibri"/>
                <a:cs typeface="Calibri"/>
              </a:rPr>
              <a:t>Bharatanatyam, </a:t>
            </a:r>
            <a:r>
              <a:rPr dirty="0" sz="2800" spc="-620">
                <a:latin typeface="Calibri"/>
                <a:cs typeface="Calibri"/>
              </a:rPr>
              <a:t> </a:t>
            </a:r>
            <a:r>
              <a:rPr dirty="0" sz="2800" spc="-15">
                <a:latin typeface="Calibri"/>
                <a:cs typeface="Calibri"/>
              </a:rPr>
              <a:t>Kathak,</a:t>
            </a:r>
            <a:r>
              <a:rPr dirty="0" sz="2800" spc="-20">
                <a:latin typeface="Calibri"/>
                <a:cs typeface="Calibri"/>
              </a:rPr>
              <a:t> </a:t>
            </a:r>
            <a:r>
              <a:rPr dirty="0" sz="2800">
                <a:latin typeface="Calibri"/>
                <a:cs typeface="Calibri"/>
              </a:rPr>
              <a:t>Odissi,</a:t>
            </a:r>
            <a:r>
              <a:rPr dirty="0" sz="2800" spc="-15">
                <a:latin typeface="Calibri"/>
                <a:cs typeface="Calibri"/>
              </a:rPr>
              <a:t> </a:t>
            </a:r>
            <a:r>
              <a:rPr dirty="0" sz="2800">
                <a:latin typeface="Calibri"/>
                <a:cs typeface="Calibri"/>
              </a:rPr>
              <a:t>Manipuri,</a:t>
            </a:r>
            <a:r>
              <a:rPr dirty="0" sz="2800" spc="5">
                <a:latin typeface="Calibri"/>
                <a:cs typeface="Calibri"/>
              </a:rPr>
              <a:t> </a:t>
            </a:r>
            <a:r>
              <a:rPr dirty="0" sz="2800" spc="-10">
                <a:latin typeface="Calibri"/>
                <a:cs typeface="Calibri"/>
              </a:rPr>
              <a:t>Mohiniattam</a:t>
            </a:r>
            <a:r>
              <a:rPr dirty="0" sz="2800" spc="-25">
                <a:latin typeface="Calibri"/>
                <a:cs typeface="Calibri"/>
              </a:rPr>
              <a:t> </a:t>
            </a:r>
            <a:r>
              <a:rPr dirty="0" sz="2800" spc="-15">
                <a:latin typeface="Calibri"/>
                <a:cs typeface="Calibri"/>
              </a:rPr>
              <a:t>etc.</a:t>
            </a:r>
            <a:endParaRPr sz="2800">
              <a:latin typeface="Calibri"/>
              <a:cs typeface="Calibri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304800" y="3886198"/>
            <a:ext cx="8552815" cy="2971800"/>
            <a:chOff x="304800" y="3886198"/>
            <a:chExt cx="8552815" cy="2971800"/>
          </a:xfrm>
        </p:grpSpPr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04800" y="3886199"/>
              <a:ext cx="3861816" cy="2971799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191000" y="3886198"/>
              <a:ext cx="4666488" cy="2935224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71648" y="390270"/>
            <a:ext cx="3604260" cy="512445"/>
          </a:xfrm>
          <a:prstGeom prst="rect"/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pc="-15"/>
              <a:t>REGIONAL</a:t>
            </a:r>
            <a:r>
              <a:rPr dirty="0" spc="-40"/>
              <a:t> </a:t>
            </a:r>
            <a:r>
              <a:rPr dirty="0" spc="-10"/>
              <a:t>DIVERSITY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6244" y="1005966"/>
            <a:ext cx="7835265" cy="19284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just" marL="356870" marR="5080" indent="-344805">
              <a:lnSpc>
                <a:spcPct val="100000"/>
              </a:lnSpc>
              <a:spcBef>
                <a:spcPts val="100"/>
              </a:spcBef>
              <a:buFont typeface="Arial"/>
              <a:buChar char="•"/>
              <a:tabLst>
                <a:tab pos="357505" algn="l"/>
              </a:tabLst>
            </a:pPr>
            <a:r>
              <a:rPr dirty="0" sz="2400" spc="-10">
                <a:latin typeface="Calibri"/>
                <a:cs typeface="Calibri"/>
              </a:rPr>
              <a:t>Differences between </a:t>
            </a:r>
            <a:r>
              <a:rPr dirty="0" sz="2400" spc="-15">
                <a:latin typeface="Calibri"/>
                <a:cs typeface="Calibri"/>
              </a:rPr>
              <a:t>two </a:t>
            </a:r>
            <a:r>
              <a:rPr dirty="0" sz="2400">
                <a:latin typeface="Calibri"/>
                <a:cs typeface="Calibri"/>
              </a:rPr>
              <a:t>places </a:t>
            </a:r>
            <a:r>
              <a:rPr dirty="0" sz="2400" spc="-5">
                <a:latin typeface="Calibri"/>
                <a:cs typeface="Calibri"/>
              </a:rPr>
              <a:t>of </a:t>
            </a:r>
            <a:r>
              <a:rPr dirty="0" sz="2400" spc="-15">
                <a:latin typeface="Calibri"/>
                <a:cs typeface="Calibri"/>
              </a:rPr>
              <a:t>any </a:t>
            </a:r>
            <a:r>
              <a:rPr dirty="0" sz="2400" spc="-5">
                <a:latin typeface="Calibri"/>
                <a:cs typeface="Calibri"/>
              </a:rPr>
              <a:t>area </a:t>
            </a:r>
            <a:r>
              <a:rPr dirty="0" sz="2400">
                <a:latin typeface="Calibri"/>
                <a:cs typeface="Calibri"/>
              </a:rPr>
              <a:t>in </a:t>
            </a:r>
            <a:r>
              <a:rPr dirty="0" sz="2400" spc="-5">
                <a:latin typeface="Calibri"/>
                <a:cs typeface="Calibri"/>
              </a:rPr>
              <a:t>terms of </a:t>
            </a:r>
            <a:r>
              <a:rPr dirty="0" sz="2400">
                <a:latin typeface="Calibri"/>
                <a:cs typeface="Calibri"/>
              </a:rPr>
              <a:t>their </a:t>
            </a:r>
            <a:r>
              <a:rPr dirty="0" sz="2400" spc="-530">
                <a:latin typeface="Calibri"/>
                <a:cs typeface="Calibri"/>
              </a:rPr>
              <a:t> </a:t>
            </a:r>
            <a:r>
              <a:rPr dirty="0" sz="2400" spc="-5">
                <a:latin typeface="Calibri"/>
                <a:cs typeface="Calibri"/>
              </a:rPr>
              <a:t>cultures, eating </a:t>
            </a:r>
            <a:r>
              <a:rPr dirty="0" sz="2400">
                <a:latin typeface="Calibri"/>
                <a:cs typeface="Calibri"/>
              </a:rPr>
              <a:t>habits, </a:t>
            </a:r>
            <a:r>
              <a:rPr dirty="0" sz="2400" spc="-10">
                <a:latin typeface="Calibri"/>
                <a:cs typeface="Calibri"/>
              </a:rPr>
              <a:t>costumes, lifestyles </a:t>
            </a:r>
            <a:r>
              <a:rPr dirty="0" sz="2400">
                <a:latin typeface="Calibri"/>
                <a:cs typeface="Calibri"/>
              </a:rPr>
              <a:t>is </a:t>
            </a:r>
            <a:r>
              <a:rPr dirty="0" sz="2400" spc="-10">
                <a:latin typeface="Calibri"/>
                <a:cs typeface="Calibri"/>
              </a:rPr>
              <a:t>called </a:t>
            </a:r>
            <a:r>
              <a:rPr dirty="0" sz="2400" spc="-5">
                <a:latin typeface="Calibri"/>
                <a:cs typeface="Calibri"/>
              </a:rPr>
              <a:t>regional </a:t>
            </a:r>
            <a:r>
              <a:rPr dirty="0" sz="2400">
                <a:latin typeface="Calibri"/>
                <a:cs typeface="Calibri"/>
              </a:rPr>
              <a:t> </a:t>
            </a:r>
            <a:r>
              <a:rPr dirty="0" sz="2400" spc="-25">
                <a:latin typeface="Calibri"/>
                <a:cs typeface="Calibri"/>
              </a:rPr>
              <a:t>diversity.</a:t>
            </a:r>
            <a:endParaRPr sz="2400">
              <a:latin typeface="Calibri"/>
              <a:cs typeface="Calibri"/>
            </a:endParaRPr>
          </a:p>
          <a:p>
            <a:pPr algn="just" marL="356870" marR="115570" indent="-344805">
              <a:lnSpc>
                <a:spcPct val="100000"/>
              </a:lnSpc>
              <a:spcBef>
                <a:spcPts val="580"/>
              </a:spcBef>
              <a:buFont typeface="Arial"/>
              <a:buChar char="•"/>
              <a:tabLst>
                <a:tab pos="357505" algn="l"/>
              </a:tabLst>
            </a:pPr>
            <a:r>
              <a:rPr dirty="0" sz="2400" spc="-5">
                <a:latin typeface="Calibri"/>
                <a:cs typeface="Calibri"/>
              </a:rPr>
              <a:t>People</a:t>
            </a:r>
            <a:r>
              <a:rPr dirty="0" sz="2400" spc="-35">
                <a:latin typeface="Calibri"/>
                <a:cs typeface="Calibri"/>
              </a:rPr>
              <a:t> </a:t>
            </a:r>
            <a:r>
              <a:rPr dirty="0" sz="2400">
                <a:latin typeface="Calibri"/>
                <a:cs typeface="Calibri"/>
              </a:rPr>
              <a:t>living</a:t>
            </a:r>
            <a:r>
              <a:rPr dirty="0" sz="2400" spc="-20">
                <a:latin typeface="Calibri"/>
                <a:cs typeface="Calibri"/>
              </a:rPr>
              <a:t> </a:t>
            </a:r>
            <a:r>
              <a:rPr dirty="0" sz="2400" spc="-5">
                <a:latin typeface="Calibri"/>
                <a:cs typeface="Calibri"/>
              </a:rPr>
              <a:t>on</a:t>
            </a:r>
            <a:r>
              <a:rPr dirty="0" sz="2400">
                <a:latin typeface="Calibri"/>
                <a:cs typeface="Calibri"/>
              </a:rPr>
              <a:t> the</a:t>
            </a:r>
            <a:r>
              <a:rPr dirty="0" sz="2400" spc="-30">
                <a:latin typeface="Calibri"/>
                <a:cs typeface="Calibri"/>
              </a:rPr>
              <a:t> </a:t>
            </a:r>
            <a:r>
              <a:rPr dirty="0" sz="2400" spc="-15">
                <a:latin typeface="Calibri"/>
                <a:cs typeface="Calibri"/>
              </a:rPr>
              <a:t>coast</a:t>
            </a:r>
            <a:r>
              <a:rPr dirty="0" sz="2400" spc="-5">
                <a:latin typeface="Calibri"/>
                <a:cs typeface="Calibri"/>
              </a:rPr>
              <a:t> </a:t>
            </a:r>
            <a:r>
              <a:rPr dirty="0" sz="2400" spc="-20">
                <a:latin typeface="Calibri"/>
                <a:cs typeface="Calibri"/>
              </a:rPr>
              <a:t>have</a:t>
            </a:r>
            <a:r>
              <a:rPr dirty="0" sz="2400" spc="-10">
                <a:latin typeface="Calibri"/>
                <a:cs typeface="Calibri"/>
              </a:rPr>
              <a:t> </a:t>
            </a:r>
            <a:r>
              <a:rPr dirty="0" sz="2400" spc="-15">
                <a:latin typeface="Calibri"/>
                <a:cs typeface="Calibri"/>
              </a:rPr>
              <a:t>different</a:t>
            </a:r>
            <a:r>
              <a:rPr dirty="0" sz="2400" spc="-25">
                <a:latin typeface="Calibri"/>
                <a:cs typeface="Calibri"/>
              </a:rPr>
              <a:t> </a:t>
            </a:r>
            <a:r>
              <a:rPr dirty="0" sz="2400" spc="-10">
                <a:latin typeface="Calibri"/>
                <a:cs typeface="Calibri"/>
              </a:rPr>
              <a:t>food</a:t>
            </a:r>
            <a:r>
              <a:rPr dirty="0" sz="2400" spc="-55">
                <a:latin typeface="Calibri"/>
                <a:cs typeface="Calibri"/>
              </a:rPr>
              <a:t> </a:t>
            </a:r>
            <a:r>
              <a:rPr dirty="0" sz="2400">
                <a:latin typeface="Calibri"/>
                <a:cs typeface="Calibri"/>
              </a:rPr>
              <a:t>habits,</a:t>
            </a:r>
            <a:r>
              <a:rPr dirty="0" sz="2400" spc="-45">
                <a:latin typeface="Calibri"/>
                <a:cs typeface="Calibri"/>
              </a:rPr>
              <a:t> </a:t>
            </a:r>
            <a:r>
              <a:rPr dirty="0" sz="2400" spc="-10">
                <a:latin typeface="Calibri"/>
                <a:cs typeface="Calibri"/>
              </a:rPr>
              <a:t>enjoys </a:t>
            </a:r>
            <a:r>
              <a:rPr dirty="0" sz="2400" spc="-530">
                <a:latin typeface="Calibri"/>
                <a:cs typeface="Calibri"/>
              </a:rPr>
              <a:t> </a:t>
            </a:r>
            <a:r>
              <a:rPr dirty="0" sz="2400" spc="-15">
                <a:latin typeface="Calibri"/>
                <a:cs typeface="Calibri"/>
              </a:rPr>
              <a:t>different</a:t>
            </a:r>
            <a:r>
              <a:rPr dirty="0" sz="2400" spc="-55">
                <a:latin typeface="Calibri"/>
                <a:cs typeface="Calibri"/>
              </a:rPr>
              <a:t> </a:t>
            </a:r>
            <a:r>
              <a:rPr dirty="0" sz="2400" spc="-5">
                <a:latin typeface="Calibri"/>
                <a:cs typeface="Calibri"/>
              </a:rPr>
              <a:t>culture</a:t>
            </a:r>
            <a:r>
              <a:rPr dirty="0" sz="2400" spc="-30">
                <a:latin typeface="Calibri"/>
                <a:cs typeface="Calibri"/>
              </a:rPr>
              <a:t> </a:t>
            </a:r>
            <a:r>
              <a:rPr dirty="0" sz="2400" spc="-15">
                <a:latin typeface="Calibri"/>
                <a:cs typeface="Calibri"/>
              </a:rPr>
              <a:t>from</a:t>
            </a:r>
            <a:r>
              <a:rPr dirty="0" sz="2400" spc="-10">
                <a:latin typeface="Calibri"/>
                <a:cs typeface="Calibri"/>
              </a:rPr>
              <a:t> </a:t>
            </a:r>
            <a:r>
              <a:rPr dirty="0" sz="2400">
                <a:latin typeface="Calibri"/>
                <a:cs typeface="Calibri"/>
              </a:rPr>
              <a:t>those</a:t>
            </a:r>
            <a:r>
              <a:rPr dirty="0" sz="2400" spc="-30">
                <a:latin typeface="Calibri"/>
                <a:cs typeface="Calibri"/>
              </a:rPr>
              <a:t> </a:t>
            </a:r>
            <a:r>
              <a:rPr dirty="0" sz="2400" spc="-5">
                <a:latin typeface="Calibri"/>
                <a:cs typeface="Calibri"/>
              </a:rPr>
              <a:t>who</a:t>
            </a:r>
            <a:r>
              <a:rPr dirty="0" sz="2400" spc="-10">
                <a:latin typeface="Calibri"/>
                <a:cs typeface="Calibri"/>
              </a:rPr>
              <a:t> lives </a:t>
            </a:r>
            <a:r>
              <a:rPr dirty="0" sz="2400">
                <a:latin typeface="Calibri"/>
                <a:cs typeface="Calibri"/>
              </a:rPr>
              <a:t>in</a:t>
            </a:r>
            <a:r>
              <a:rPr dirty="0" sz="2400" spc="-5">
                <a:latin typeface="Calibri"/>
                <a:cs typeface="Calibri"/>
              </a:rPr>
              <a:t> </a:t>
            </a:r>
            <a:r>
              <a:rPr dirty="0" sz="2400">
                <a:latin typeface="Calibri"/>
                <a:cs typeface="Calibri"/>
              </a:rPr>
              <a:t>the</a:t>
            </a:r>
            <a:r>
              <a:rPr dirty="0" sz="2400" spc="-5">
                <a:latin typeface="Calibri"/>
                <a:cs typeface="Calibri"/>
              </a:rPr>
              <a:t> mountains.</a:t>
            </a:r>
            <a:endParaRPr sz="2400">
              <a:latin typeface="Calibri"/>
              <a:cs typeface="Calibri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16863" y="3428997"/>
            <a:ext cx="2993136" cy="3331464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572000" y="3428998"/>
            <a:ext cx="4413504" cy="342900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936239" y="298831"/>
            <a:ext cx="3278504" cy="46799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900" spc="-10"/>
              <a:t>REGIONAL</a:t>
            </a:r>
            <a:r>
              <a:rPr dirty="0" sz="2900" spc="-30"/>
              <a:t> </a:t>
            </a:r>
            <a:r>
              <a:rPr dirty="0" sz="2900" spc="-5"/>
              <a:t>DIVERSITY</a:t>
            </a:r>
            <a:endParaRPr sz="2900"/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222250" y="908050"/>
          <a:ext cx="8705850" cy="556069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297554"/>
                <a:gridCol w="5388610"/>
              </a:tblGrid>
              <a:tr h="478790">
                <a:tc>
                  <a:txBody>
                    <a:bodyPr/>
                    <a:lstStyle/>
                    <a:p>
                      <a:pPr marL="852169">
                        <a:lnSpc>
                          <a:spcPct val="100000"/>
                        </a:lnSpc>
                        <a:spcBef>
                          <a:spcPts val="565"/>
                        </a:spcBef>
                      </a:pPr>
                      <a:r>
                        <a:rPr dirty="0" sz="1600" b="1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PUNJAB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B="0" marT="7175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DD8046"/>
                    </a:solidFill>
                  </a:tcPr>
                </a:tc>
                <a:tc>
                  <a:txBody>
                    <a:bodyPr/>
                    <a:lstStyle/>
                    <a:p>
                      <a:pPr marL="852805">
                        <a:lnSpc>
                          <a:spcPct val="100000"/>
                        </a:lnSpc>
                        <a:spcBef>
                          <a:spcPts val="565"/>
                        </a:spcBef>
                      </a:pPr>
                      <a:r>
                        <a:rPr dirty="0" sz="1600" spc="5" b="1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KERALA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B="0" marT="7175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DD8046"/>
                    </a:solidFill>
                  </a:tcPr>
                </a:tc>
              </a:tr>
              <a:tr h="478790"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630"/>
                        </a:spcBef>
                      </a:pPr>
                      <a:r>
                        <a:rPr dirty="0" sz="1800" spc="-15">
                          <a:latin typeface="Calibri"/>
                          <a:cs typeface="Calibri"/>
                        </a:rPr>
                        <a:t>North-West</a:t>
                      </a:r>
                      <a:r>
                        <a:rPr dirty="0" sz="1800" spc="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spc="-20">
                          <a:latin typeface="Calibri"/>
                          <a:cs typeface="Calibri"/>
                        </a:rPr>
                        <a:t>State</a:t>
                      </a:r>
                      <a:r>
                        <a:rPr dirty="0" sz="1800">
                          <a:latin typeface="Calibri"/>
                          <a:cs typeface="Calibri"/>
                        </a:rPr>
                        <a:t> of</a:t>
                      </a:r>
                      <a:r>
                        <a:rPr dirty="0" sz="1800" spc="-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spc="-10">
                          <a:latin typeface="Calibri"/>
                          <a:cs typeface="Calibri"/>
                        </a:rPr>
                        <a:t>India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B="0" marT="8001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D7CF"/>
                    </a:solidFill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ct val="100000"/>
                        </a:lnSpc>
                        <a:spcBef>
                          <a:spcPts val="630"/>
                        </a:spcBef>
                      </a:pPr>
                      <a:r>
                        <a:rPr dirty="0" sz="1800" spc="-10">
                          <a:latin typeface="Calibri"/>
                          <a:cs typeface="Calibri"/>
                        </a:rPr>
                        <a:t>Southern</a:t>
                      </a:r>
                      <a:r>
                        <a:rPr dirty="0" sz="1800" spc="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spc="-20">
                          <a:latin typeface="Calibri"/>
                          <a:cs typeface="Calibri"/>
                        </a:rPr>
                        <a:t>State</a:t>
                      </a:r>
                      <a:r>
                        <a:rPr dirty="0" sz="1800" spc="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>
                          <a:latin typeface="Calibri"/>
                          <a:cs typeface="Calibri"/>
                        </a:rPr>
                        <a:t>of</a:t>
                      </a:r>
                      <a:r>
                        <a:rPr dirty="0" sz="1800" spc="-5">
                          <a:latin typeface="Calibri"/>
                          <a:cs typeface="Calibri"/>
                        </a:rPr>
                        <a:t> India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B="0" marT="8001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D7CF"/>
                    </a:solidFill>
                  </a:tcPr>
                </a:tc>
              </a:tr>
              <a:tr h="478790"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630"/>
                        </a:spcBef>
                      </a:pPr>
                      <a:r>
                        <a:rPr dirty="0" sz="1800">
                          <a:latin typeface="Calibri"/>
                          <a:cs typeface="Calibri"/>
                        </a:rPr>
                        <a:t>It</a:t>
                      </a:r>
                      <a:r>
                        <a:rPr dirty="0" sz="18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spc="-5">
                          <a:latin typeface="Calibri"/>
                          <a:cs typeface="Calibri"/>
                        </a:rPr>
                        <a:t>is</a:t>
                      </a:r>
                      <a:r>
                        <a:rPr dirty="0" sz="18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spc="-5">
                          <a:latin typeface="Calibri"/>
                          <a:cs typeface="Calibri"/>
                        </a:rPr>
                        <a:t>the</a:t>
                      </a:r>
                      <a:r>
                        <a:rPr dirty="0" sz="1800" spc="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spc="-5">
                          <a:latin typeface="Calibri"/>
                          <a:cs typeface="Calibri"/>
                        </a:rPr>
                        <a:t>land</a:t>
                      </a:r>
                      <a:r>
                        <a:rPr dirty="0" sz="1800" spc="5">
                          <a:latin typeface="Calibri"/>
                          <a:cs typeface="Calibri"/>
                        </a:rPr>
                        <a:t> of</a:t>
                      </a:r>
                      <a:r>
                        <a:rPr dirty="0" sz="1800" spc="-5">
                          <a:latin typeface="Calibri"/>
                          <a:cs typeface="Calibri"/>
                        </a:rPr>
                        <a:t> the</a:t>
                      </a:r>
                      <a:r>
                        <a:rPr dirty="0" sz="1800" spc="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spc="-10">
                          <a:latin typeface="Calibri"/>
                          <a:cs typeface="Calibri"/>
                        </a:rPr>
                        <a:t>five</a:t>
                      </a:r>
                      <a:r>
                        <a:rPr dirty="0" sz="1800" spc="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spc="-15">
                          <a:latin typeface="Calibri"/>
                          <a:cs typeface="Calibri"/>
                        </a:rPr>
                        <a:t>rivers.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B="0" marT="8001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8ECE9"/>
                    </a:solidFill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ct val="100000"/>
                        </a:lnSpc>
                        <a:spcBef>
                          <a:spcPts val="630"/>
                        </a:spcBef>
                      </a:pPr>
                      <a:r>
                        <a:rPr dirty="0" sz="1800">
                          <a:latin typeface="Calibri"/>
                          <a:cs typeface="Calibri"/>
                        </a:rPr>
                        <a:t>It</a:t>
                      </a:r>
                      <a:r>
                        <a:rPr dirty="0" sz="18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spc="-5">
                          <a:latin typeface="Calibri"/>
                          <a:cs typeface="Calibri"/>
                        </a:rPr>
                        <a:t>is</a:t>
                      </a:r>
                      <a:r>
                        <a:rPr dirty="0" sz="18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spc="-5">
                          <a:latin typeface="Calibri"/>
                          <a:cs typeface="Calibri"/>
                        </a:rPr>
                        <a:t>the</a:t>
                      </a:r>
                      <a:r>
                        <a:rPr dirty="0" sz="1800" spc="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spc="-5">
                          <a:latin typeface="Calibri"/>
                          <a:cs typeface="Calibri"/>
                        </a:rPr>
                        <a:t>land </a:t>
                      </a:r>
                      <a:r>
                        <a:rPr dirty="0" sz="1800" spc="5">
                          <a:latin typeface="Calibri"/>
                          <a:cs typeface="Calibri"/>
                        </a:rPr>
                        <a:t>of</a:t>
                      </a:r>
                      <a:r>
                        <a:rPr dirty="0" sz="1800" spc="-10">
                          <a:latin typeface="Calibri"/>
                          <a:cs typeface="Calibri"/>
                        </a:rPr>
                        <a:t> mountains.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B="0" marT="8001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8ECE9"/>
                    </a:solidFill>
                  </a:tcPr>
                </a:tc>
              </a:tr>
              <a:tr h="895985"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630"/>
                        </a:spcBef>
                      </a:pPr>
                      <a:r>
                        <a:rPr dirty="0" sz="1800" spc="-15">
                          <a:latin typeface="Calibri"/>
                          <a:cs typeface="Calibri"/>
                        </a:rPr>
                        <a:t>Fertile</a:t>
                      </a:r>
                      <a:r>
                        <a:rPr dirty="0" sz="1800" spc="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spc="-10">
                          <a:latin typeface="Calibri"/>
                          <a:cs typeface="Calibri"/>
                        </a:rPr>
                        <a:t>area</a:t>
                      </a:r>
                      <a:r>
                        <a:rPr dirty="0" sz="1800" spc="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>
                          <a:latin typeface="Calibri"/>
                          <a:cs typeface="Calibri"/>
                        </a:rPr>
                        <a:t>of</a:t>
                      </a:r>
                      <a:r>
                        <a:rPr dirty="0" sz="1800" spc="-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spc="-5">
                          <a:latin typeface="Calibri"/>
                          <a:cs typeface="Calibri"/>
                        </a:rPr>
                        <a:t>the</a:t>
                      </a:r>
                      <a:r>
                        <a:rPr dirty="0" sz="1800" spc="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spc="-25">
                          <a:latin typeface="Calibri"/>
                          <a:cs typeface="Calibri"/>
                        </a:rPr>
                        <a:t>country.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B="0" marT="8001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D7CF"/>
                    </a:solidFill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ct val="100000"/>
                        </a:lnSpc>
                        <a:spcBef>
                          <a:spcPts val="630"/>
                        </a:spcBef>
                        <a:tabLst>
                          <a:tab pos="1581785" algn="l"/>
                        </a:tabLst>
                      </a:pPr>
                      <a:r>
                        <a:rPr dirty="0" sz="1800" spc="-10">
                          <a:latin typeface="Calibri"/>
                          <a:cs typeface="Calibri"/>
                        </a:rPr>
                        <a:t>Most</a:t>
                      </a:r>
                      <a:r>
                        <a:rPr dirty="0" sz="1800" spc="46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spc="-20">
                          <a:latin typeface="Calibri"/>
                          <a:cs typeface="Calibri"/>
                        </a:rPr>
                        <a:t>Literate	</a:t>
                      </a:r>
                      <a:r>
                        <a:rPr dirty="0" sz="1800">
                          <a:latin typeface="Calibri"/>
                          <a:cs typeface="Calibri"/>
                        </a:rPr>
                        <a:t>and</a:t>
                      </a:r>
                      <a:r>
                        <a:rPr dirty="0" sz="1800" spc="6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spc="-5">
                          <a:latin typeface="Calibri"/>
                          <a:cs typeface="Calibri"/>
                        </a:rPr>
                        <a:t>high</a:t>
                      </a:r>
                      <a:r>
                        <a:rPr dirty="0" sz="1800" spc="4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spc="-15">
                          <a:latin typeface="Calibri"/>
                          <a:cs typeface="Calibri"/>
                        </a:rPr>
                        <a:t>life</a:t>
                      </a:r>
                      <a:r>
                        <a:rPr dirty="0" sz="1800" spc="4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spc="-10">
                          <a:latin typeface="Calibri"/>
                          <a:cs typeface="Calibri"/>
                        </a:rPr>
                        <a:t>expectancy</a:t>
                      </a:r>
                      <a:r>
                        <a:rPr dirty="0" sz="1800" spc="484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spc="-20">
                          <a:latin typeface="Calibri"/>
                          <a:cs typeface="Calibri"/>
                        </a:rPr>
                        <a:t>rate</a:t>
                      </a:r>
                      <a:r>
                        <a:rPr dirty="0" sz="1800" spc="434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spc="-20">
                          <a:latin typeface="Calibri"/>
                          <a:cs typeface="Calibri"/>
                        </a:rPr>
                        <a:t>state</a:t>
                      </a:r>
                      <a:r>
                        <a:rPr dirty="0" sz="1800" spc="4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spc="15">
                          <a:latin typeface="Calibri"/>
                          <a:cs typeface="Calibri"/>
                        </a:rPr>
                        <a:t>in</a:t>
                      </a:r>
                      <a:endParaRPr sz="1800">
                        <a:latin typeface="Calibri"/>
                        <a:cs typeface="Calibri"/>
                      </a:endParaRPr>
                    </a:p>
                    <a:p>
                      <a:pPr marL="69850">
                        <a:lnSpc>
                          <a:spcPct val="100000"/>
                        </a:lnSpc>
                        <a:spcBef>
                          <a:spcPts val="1085"/>
                        </a:spcBef>
                      </a:pPr>
                      <a:r>
                        <a:rPr dirty="0" sz="1800" spc="-5">
                          <a:latin typeface="Calibri"/>
                          <a:cs typeface="Calibri"/>
                        </a:rPr>
                        <a:t>India.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B="0" marT="8001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D7CF"/>
                    </a:solidFill>
                  </a:tcPr>
                </a:tc>
              </a:tr>
              <a:tr h="478790"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dirty="0" sz="1800" spc="-5">
                          <a:latin typeface="Calibri"/>
                          <a:cs typeface="Calibri"/>
                        </a:rPr>
                        <a:t>Dry</a:t>
                      </a:r>
                      <a:r>
                        <a:rPr dirty="0" sz="18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spc="-10">
                          <a:latin typeface="Calibri"/>
                          <a:cs typeface="Calibri"/>
                        </a:rPr>
                        <a:t>climate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B="0" marT="8064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8ECE9"/>
                    </a:solidFill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dirty="0" sz="1800" spc="-30">
                          <a:latin typeface="Calibri"/>
                          <a:cs typeface="Calibri"/>
                        </a:rPr>
                        <a:t>Wet</a:t>
                      </a:r>
                      <a:r>
                        <a:rPr dirty="0" sz="18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spc="-5">
                          <a:latin typeface="Calibri"/>
                          <a:cs typeface="Calibri"/>
                        </a:rPr>
                        <a:t>and</a:t>
                      </a:r>
                      <a:r>
                        <a:rPr dirty="0" sz="1800" spc="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spc="-5">
                          <a:latin typeface="Calibri"/>
                          <a:cs typeface="Calibri"/>
                        </a:rPr>
                        <a:t>maritime</a:t>
                      </a:r>
                      <a:r>
                        <a:rPr dirty="0" sz="18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spc="-10">
                          <a:latin typeface="Calibri"/>
                          <a:cs typeface="Calibri"/>
                        </a:rPr>
                        <a:t>tropical</a:t>
                      </a:r>
                      <a:r>
                        <a:rPr dirty="0" sz="1800" spc="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spc="-10">
                          <a:latin typeface="Calibri"/>
                          <a:cs typeface="Calibri"/>
                        </a:rPr>
                        <a:t>climate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B="0" marT="8064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8ECE9"/>
                    </a:solidFill>
                  </a:tcPr>
                </a:tc>
              </a:tr>
              <a:tr h="895985"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r>
                        <a:rPr dirty="0" sz="1800" spc="-10">
                          <a:latin typeface="Calibri"/>
                          <a:cs typeface="Calibri"/>
                        </a:rPr>
                        <a:t>Occupation-Agriculture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B="0" marT="8128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D7CF"/>
                    </a:solidFill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ct val="100000"/>
                        </a:lnSpc>
                        <a:spcBef>
                          <a:spcPts val="640"/>
                        </a:spcBef>
                        <a:tabLst>
                          <a:tab pos="1453515" algn="l"/>
                          <a:tab pos="2377440" algn="l"/>
                          <a:tab pos="4066540" algn="l"/>
                          <a:tab pos="4524375" algn="l"/>
                        </a:tabLst>
                      </a:pPr>
                      <a:r>
                        <a:rPr dirty="0" sz="1800" spc="-5">
                          <a:latin typeface="Calibri"/>
                          <a:cs typeface="Calibri"/>
                        </a:rPr>
                        <a:t>Occupation-	</a:t>
                      </a:r>
                      <a:r>
                        <a:rPr dirty="0" sz="1800">
                          <a:latin typeface="Calibri"/>
                          <a:cs typeface="Calibri"/>
                        </a:rPr>
                        <a:t>Service	</a:t>
                      </a:r>
                      <a:r>
                        <a:rPr dirty="0" sz="1800" spc="-5">
                          <a:latin typeface="Calibri"/>
                          <a:cs typeface="Calibri"/>
                        </a:rPr>
                        <a:t>Sector(tourism,	</a:t>
                      </a:r>
                      <a:r>
                        <a:rPr dirty="0" sz="1800" spc="-60">
                          <a:latin typeface="Calibri"/>
                          <a:cs typeface="Calibri"/>
                        </a:rPr>
                        <a:t>IT,	</a:t>
                      </a:r>
                      <a:r>
                        <a:rPr dirty="0" sz="1800" spc="-5">
                          <a:latin typeface="Calibri"/>
                          <a:cs typeface="Calibri"/>
                        </a:rPr>
                        <a:t>Banking,</a:t>
                      </a:r>
                      <a:endParaRPr sz="1800">
                        <a:latin typeface="Calibri"/>
                        <a:cs typeface="Calibri"/>
                      </a:endParaRPr>
                    </a:p>
                    <a:p>
                      <a:pPr marL="69850">
                        <a:lnSpc>
                          <a:spcPct val="100000"/>
                        </a:lnSpc>
                        <a:spcBef>
                          <a:spcPts val="1075"/>
                        </a:spcBef>
                      </a:pPr>
                      <a:r>
                        <a:rPr dirty="0" sz="1800" spc="-15">
                          <a:latin typeface="Calibri"/>
                          <a:cs typeface="Calibri"/>
                        </a:rPr>
                        <a:t>transportation</a:t>
                      </a:r>
                      <a:r>
                        <a:rPr dirty="0" sz="1800" spc="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spc="-10">
                          <a:latin typeface="Calibri"/>
                          <a:cs typeface="Calibri"/>
                        </a:rPr>
                        <a:t>etc)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B="0" marT="8128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D7CF"/>
                    </a:solidFill>
                  </a:tcPr>
                </a:tc>
              </a:tr>
              <a:tr h="895985"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r>
                        <a:rPr dirty="0" sz="1800">
                          <a:latin typeface="Calibri"/>
                          <a:cs typeface="Calibri"/>
                        </a:rPr>
                        <a:t>It</a:t>
                      </a:r>
                      <a:r>
                        <a:rPr dirty="0" sz="1800" spc="254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spc="-5">
                          <a:latin typeface="Calibri"/>
                          <a:cs typeface="Calibri"/>
                        </a:rPr>
                        <a:t>is</a:t>
                      </a:r>
                      <a:r>
                        <a:rPr dirty="0" sz="1800" spc="2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spc="-5">
                          <a:latin typeface="Calibri"/>
                          <a:cs typeface="Calibri"/>
                        </a:rPr>
                        <a:t>also</a:t>
                      </a:r>
                      <a:r>
                        <a:rPr dirty="0" sz="1800" spc="27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spc="-5">
                          <a:latin typeface="Calibri"/>
                          <a:cs typeface="Calibri"/>
                        </a:rPr>
                        <a:t>called</a:t>
                      </a:r>
                      <a:r>
                        <a:rPr dirty="0" sz="1800" spc="2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spc="-20">
                          <a:latin typeface="Calibri"/>
                          <a:cs typeface="Calibri"/>
                        </a:rPr>
                        <a:t>‘granary</a:t>
                      </a:r>
                      <a:r>
                        <a:rPr dirty="0" sz="1800" spc="2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spc="5">
                          <a:latin typeface="Calibri"/>
                          <a:cs typeface="Calibri"/>
                        </a:rPr>
                        <a:t>of</a:t>
                      </a:r>
                      <a:r>
                        <a:rPr dirty="0" sz="1800" spc="26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spc="-5">
                          <a:latin typeface="Calibri"/>
                          <a:cs typeface="Calibri"/>
                        </a:rPr>
                        <a:t>India’</a:t>
                      </a:r>
                      <a:endParaRPr sz="1800">
                        <a:latin typeface="Calibri"/>
                        <a:cs typeface="Calibri"/>
                      </a:endParaRPr>
                    </a:p>
                    <a:p>
                      <a:pPr marL="67945">
                        <a:lnSpc>
                          <a:spcPct val="100000"/>
                        </a:lnSpc>
                        <a:spcBef>
                          <a:spcPts val="1080"/>
                        </a:spcBef>
                      </a:pPr>
                      <a:r>
                        <a:rPr dirty="0" sz="1800" spc="5">
                          <a:latin typeface="Calibri"/>
                          <a:cs typeface="Calibri"/>
                        </a:rPr>
                        <a:t>or</a:t>
                      </a:r>
                      <a:r>
                        <a:rPr dirty="0" sz="1800" spc="-20">
                          <a:latin typeface="Calibri"/>
                          <a:cs typeface="Calibri"/>
                        </a:rPr>
                        <a:t> India’s</a:t>
                      </a:r>
                      <a:r>
                        <a:rPr dirty="0" sz="180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spc="-20">
                          <a:latin typeface="Calibri"/>
                          <a:cs typeface="Calibri"/>
                        </a:rPr>
                        <a:t>bread-basket’.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B="0" marT="8128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8ECE9"/>
                    </a:solidFill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r>
                        <a:rPr dirty="0" sz="1800">
                          <a:latin typeface="Calibri"/>
                          <a:cs typeface="Calibri"/>
                        </a:rPr>
                        <a:t>It</a:t>
                      </a:r>
                      <a:r>
                        <a:rPr dirty="0" sz="18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spc="-5">
                          <a:latin typeface="Calibri"/>
                          <a:cs typeface="Calibri"/>
                        </a:rPr>
                        <a:t>is</a:t>
                      </a:r>
                      <a:r>
                        <a:rPr dirty="0" sz="18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spc="-5">
                          <a:latin typeface="Calibri"/>
                          <a:cs typeface="Calibri"/>
                        </a:rPr>
                        <a:t>also</a:t>
                      </a:r>
                      <a:r>
                        <a:rPr dirty="0" sz="1800" spc="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spc="-5">
                          <a:latin typeface="Calibri"/>
                          <a:cs typeface="Calibri"/>
                        </a:rPr>
                        <a:t>called </a:t>
                      </a:r>
                      <a:r>
                        <a:rPr dirty="0" sz="1800">
                          <a:latin typeface="Calibri"/>
                          <a:cs typeface="Calibri"/>
                        </a:rPr>
                        <a:t>as</a:t>
                      </a:r>
                      <a:r>
                        <a:rPr dirty="0" sz="1800" spc="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spc="-30">
                          <a:latin typeface="Calibri"/>
                          <a:cs typeface="Calibri"/>
                        </a:rPr>
                        <a:t>“God’s</a:t>
                      </a:r>
                      <a:r>
                        <a:rPr dirty="0" sz="1800" spc="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>
                          <a:latin typeface="Calibri"/>
                          <a:cs typeface="Calibri"/>
                        </a:rPr>
                        <a:t>own</a:t>
                      </a:r>
                      <a:r>
                        <a:rPr dirty="0" sz="1800" spc="-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spc="-5">
                          <a:latin typeface="Calibri"/>
                          <a:cs typeface="Calibri"/>
                        </a:rPr>
                        <a:t>land”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B="0" marT="8128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8ECE9"/>
                    </a:solidFill>
                  </a:tcPr>
                </a:tc>
              </a:tr>
              <a:tr h="478790"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r>
                        <a:rPr dirty="0" sz="1800">
                          <a:latin typeface="Calibri"/>
                          <a:cs typeface="Calibri"/>
                        </a:rPr>
                        <a:t>Major</a:t>
                      </a:r>
                      <a:r>
                        <a:rPr dirty="0" sz="18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spc="-15">
                          <a:latin typeface="Calibri"/>
                          <a:cs typeface="Calibri"/>
                        </a:rPr>
                        <a:t>religon</a:t>
                      </a:r>
                      <a:r>
                        <a:rPr dirty="0" sz="1800" spc="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spc="-5">
                          <a:latin typeface="Calibri"/>
                          <a:cs typeface="Calibri"/>
                        </a:rPr>
                        <a:t>-Sikh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B="0" marT="8128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D7CF"/>
                    </a:solidFill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r>
                        <a:rPr dirty="0" sz="1800" spc="-15">
                          <a:latin typeface="Calibri"/>
                          <a:cs typeface="Calibri"/>
                        </a:rPr>
                        <a:t>Diverse</a:t>
                      </a:r>
                      <a:r>
                        <a:rPr dirty="0" sz="1800" spc="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spc="-10">
                          <a:latin typeface="Calibri"/>
                          <a:cs typeface="Calibri"/>
                        </a:rPr>
                        <a:t>religion-Hindu,</a:t>
                      </a:r>
                      <a:r>
                        <a:rPr dirty="0" sz="1800" spc="7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spc="-10">
                          <a:latin typeface="Calibri"/>
                          <a:cs typeface="Calibri"/>
                        </a:rPr>
                        <a:t>Muslims,</a:t>
                      </a:r>
                      <a:r>
                        <a:rPr dirty="0" sz="1800" spc="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spc="-10">
                          <a:latin typeface="Calibri"/>
                          <a:cs typeface="Calibri"/>
                        </a:rPr>
                        <a:t>Christians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B="0" marT="8128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1D7CF"/>
                    </a:solidFill>
                  </a:tcPr>
                </a:tc>
              </a:tr>
              <a:tr h="478790"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645"/>
                        </a:spcBef>
                      </a:pPr>
                      <a:r>
                        <a:rPr dirty="0" sz="1800" spc="-5">
                          <a:latin typeface="Calibri"/>
                          <a:cs typeface="Calibri"/>
                        </a:rPr>
                        <a:t>They </a:t>
                      </a:r>
                      <a:r>
                        <a:rPr dirty="0" sz="1800" spc="-15">
                          <a:latin typeface="Calibri"/>
                          <a:cs typeface="Calibri"/>
                        </a:rPr>
                        <a:t>eat</a:t>
                      </a:r>
                      <a:r>
                        <a:rPr dirty="0" sz="1800" spc="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spc="-10">
                          <a:latin typeface="Calibri"/>
                          <a:cs typeface="Calibri"/>
                        </a:rPr>
                        <a:t>wheat</a:t>
                      </a:r>
                      <a:r>
                        <a:rPr dirty="0" sz="1800" spc="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spc="-10">
                          <a:latin typeface="Calibri"/>
                          <a:cs typeface="Calibri"/>
                        </a:rPr>
                        <a:t>based</a:t>
                      </a:r>
                      <a:r>
                        <a:rPr dirty="0" sz="1800" spc="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spc="-10">
                          <a:latin typeface="Calibri"/>
                          <a:cs typeface="Calibri"/>
                        </a:rPr>
                        <a:t>food</a:t>
                      </a:r>
                      <a:r>
                        <a:rPr dirty="0" sz="18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spc="-5">
                          <a:latin typeface="Calibri"/>
                          <a:cs typeface="Calibri"/>
                        </a:rPr>
                        <a:t>more.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B="0" marT="8191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8ECE9"/>
                    </a:solidFill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ct val="100000"/>
                        </a:lnSpc>
                        <a:spcBef>
                          <a:spcPts val="645"/>
                        </a:spcBef>
                      </a:pPr>
                      <a:r>
                        <a:rPr dirty="0" sz="1800" spc="-5">
                          <a:latin typeface="Calibri"/>
                          <a:cs typeface="Calibri"/>
                        </a:rPr>
                        <a:t>They</a:t>
                      </a:r>
                      <a:r>
                        <a:rPr dirty="0" sz="180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spc="-15">
                          <a:latin typeface="Calibri"/>
                          <a:cs typeface="Calibri"/>
                        </a:rPr>
                        <a:t>eat</a:t>
                      </a:r>
                      <a:r>
                        <a:rPr dirty="0" sz="1800" spc="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spc="-10">
                          <a:latin typeface="Calibri"/>
                          <a:cs typeface="Calibri"/>
                        </a:rPr>
                        <a:t>Sea</a:t>
                      </a:r>
                      <a:r>
                        <a:rPr dirty="0" sz="1800" spc="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spc="-10">
                          <a:latin typeface="Calibri"/>
                          <a:cs typeface="Calibri"/>
                        </a:rPr>
                        <a:t>food,</a:t>
                      </a:r>
                      <a:r>
                        <a:rPr dirty="0" sz="1800" spc="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spc="-5">
                          <a:latin typeface="Calibri"/>
                          <a:cs typeface="Calibri"/>
                        </a:rPr>
                        <a:t>banana</a:t>
                      </a:r>
                      <a:r>
                        <a:rPr dirty="0" sz="1800" spc="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>
                          <a:latin typeface="Calibri"/>
                          <a:cs typeface="Calibri"/>
                        </a:rPr>
                        <a:t>and</a:t>
                      </a:r>
                      <a:r>
                        <a:rPr dirty="0" sz="1800" spc="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spc="-10">
                          <a:latin typeface="Calibri"/>
                          <a:cs typeface="Calibri"/>
                        </a:rPr>
                        <a:t>coconut</a:t>
                      </a:r>
                      <a:r>
                        <a:rPr dirty="0" sz="1800" spc="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spc="-10">
                          <a:latin typeface="Calibri"/>
                          <a:cs typeface="Calibri"/>
                        </a:rPr>
                        <a:t>more.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B="0" marT="8191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8ECE9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829560" y="565785"/>
            <a:ext cx="3489325" cy="512445"/>
          </a:xfrm>
          <a:prstGeom prst="rect"/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pc="-10"/>
              <a:t>HOME</a:t>
            </a:r>
            <a:r>
              <a:rPr dirty="0" spc="-40"/>
              <a:t> </a:t>
            </a:r>
            <a:r>
              <a:rPr dirty="0" spc="-5"/>
              <a:t>ASSIGNMENT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6244" y="1136838"/>
            <a:ext cx="8028305" cy="487426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algn="just" marL="12700" marR="2449195">
              <a:lnSpc>
                <a:spcPct val="120100"/>
              </a:lnSpc>
              <a:spcBef>
                <a:spcPts val="95"/>
              </a:spcBef>
            </a:pPr>
            <a:r>
              <a:rPr dirty="0" sz="3000" spc="-10">
                <a:latin typeface="Calibri"/>
                <a:cs typeface="Calibri"/>
              </a:rPr>
              <a:t>1:- </a:t>
            </a:r>
            <a:r>
              <a:rPr dirty="0" sz="3000" spc="-5">
                <a:latin typeface="Calibri"/>
                <a:cs typeface="Calibri"/>
              </a:rPr>
              <a:t>What do </a:t>
            </a:r>
            <a:r>
              <a:rPr dirty="0" sz="3000" spc="-10">
                <a:latin typeface="Calibri"/>
                <a:cs typeface="Calibri"/>
              </a:rPr>
              <a:t>you </a:t>
            </a:r>
            <a:r>
              <a:rPr dirty="0" sz="3000">
                <a:latin typeface="Calibri"/>
                <a:cs typeface="Calibri"/>
              </a:rPr>
              <a:t>mean </a:t>
            </a:r>
            <a:r>
              <a:rPr dirty="0" sz="3000" spc="-10">
                <a:latin typeface="Calibri"/>
                <a:cs typeface="Calibri"/>
              </a:rPr>
              <a:t>by diversity? </a:t>
            </a:r>
            <a:r>
              <a:rPr dirty="0" sz="3000" spc="-665">
                <a:latin typeface="Calibri"/>
                <a:cs typeface="Calibri"/>
              </a:rPr>
              <a:t> </a:t>
            </a:r>
            <a:r>
              <a:rPr dirty="0" sz="3000" spc="-10">
                <a:latin typeface="Calibri"/>
                <a:cs typeface="Calibri"/>
              </a:rPr>
              <a:t>2:-What </a:t>
            </a:r>
            <a:r>
              <a:rPr dirty="0" sz="3000" spc="-15">
                <a:latin typeface="Calibri"/>
                <a:cs typeface="Calibri"/>
              </a:rPr>
              <a:t>are </a:t>
            </a:r>
            <a:r>
              <a:rPr dirty="0" sz="3000">
                <a:latin typeface="Calibri"/>
                <a:cs typeface="Calibri"/>
              </a:rPr>
              <a:t>the </a:t>
            </a:r>
            <a:r>
              <a:rPr dirty="0" sz="3000" spc="-20">
                <a:latin typeface="Calibri"/>
                <a:cs typeface="Calibri"/>
              </a:rPr>
              <a:t>factors </a:t>
            </a:r>
            <a:r>
              <a:rPr dirty="0" sz="3000" spc="-5">
                <a:latin typeface="Calibri"/>
                <a:cs typeface="Calibri"/>
              </a:rPr>
              <a:t>of </a:t>
            </a:r>
            <a:r>
              <a:rPr dirty="0" sz="3000" spc="-10">
                <a:latin typeface="Calibri"/>
                <a:cs typeface="Calibri"/>
              </a:rPr>
              <a:t>diversity? </a:t>
            </a:r>
            <a:r>
              <a:rPr dirty="0" sz="3000" spc="-665">
                <a:latin typeface="Calibri"/>
                <a:cs typeface="Calibri"/>
              </a:rPr>
              <a:t> </a:t>
            </a:r>
            <a:r>
              <a:rPr dirty="0" sz="3000" spc="-10">
                <a:latin typeface="Calibri"/>
                <a:cs typeface="Calibri"/>
              </a:rPr>
              <a:t>3:-</a:t>
            </a:r>
            <a:r>
              <a:rPr dirty="0" sz="3000" spc="5">
                <a:latin typeface="Calibri"/>
                <a:cs typeface="Calibri"/>
              </a:rPr>
              <a:t> </a:t>
            </a:r>
            <a:r>
              <a:rPr dirty="0" sz="3000" spc="-15">
                <a:latin typeface="Calibri"/>
                <a:cs typeface="Calibri"/>
              </a:rPr>
              <a:t>Why</a:t>
            </a:r>
            <a:r>
              <a:rPr dirty="0" sz="3000" spc="-5">
                <a:latin typeface="Calibri"/>
                <a:cs typeface="Calibri"/>
              </a:rPr>
              <a:t> </a:t>
            </a:r>
            <a:r>
              <a:rPr dirty="0" sz="3000">
                <a:latin typeface="Calibri"/>
                <a:cs typeface="Calibri"/>
              </a:rPr>
              <a:t>do</a:t>
            </a:r>
            <a:r>
              <a:rPr dirty="0" sz="3000" spc="-10">
                <a:latin typeface="Calibri"/>
                <a:cs typeface="Calibri"/>
              </a:rPr>
              <a:t> </a:t>
            </a:r>
            <a:r>
              <a:rPr dirty="0" sz="3000" spc="-20">
                <a:latin typeface="Calibri"/>
                <a:cs typeface="Calibri"/>
              </a:rPr>
              <a:t>we </a:t>
            </a:r>
            <a:r>
              <a:rPr dirty="0" sz="3000" spc="-5">
                <a:latin typeface="Calibri"/>
                <a:cs typeface="Calibri"/>
              </a:rPr>
              <a:t>need</a:t>
            </a:r>
            <a:r>
              <a:rPr dirty="0" sz="3000" spc="-10">
                <a:latin typeface="Calibri"/>
                <a:cs typeface="Calibri"/>
              </a:rPr>
              <a:t> diversity?</a:t>
            </a:r>
            <a:endParaRPr sz="3000">
              <a:latin typeface="Calibri"/>
              <a:cs typeface="Calibri"/>
            </a:endParaRPr>
          </a:p>
          <a:p>
            <a:pPr marL="356870" marR="596265" indent="-344805">
              <a:lnSpc>
                <a:spcPct val="100000"/>
              </a:lnSpc>
              <a:spcBef>
                <a:spcPts val="725"/>
              </a:spcBef>
            </a:pPr>
            <a:r>
              <a:rPr dirty="0" sz="3000" spc="-10">
                <a:latin typeface="Calibri"/>
                <a:cs typeface="Calibri"/>
              </a:rPr>
              <a:t>4:-</a:t>
            </a:r>
            <a:r>
              <a:rPr dirty="0" sz="3000" spc="5">
                <a:latin typeface="Calibri"/>
                <a:cs typeface="Calibri"/>
              </a:rPr>
              <a:t> </a:t>
            </a:r>
            <a:r>
              <a:rPr dirty="0" sz="3000">
                <a:latin typeface="Calibri"/>
                <a:cs typeface="Calibri"/>
              </a:rPr>
              <a:t>Name</a:t>
            </a:r>
            <a:r>
              <a:rPr dirty="0" sz="3000" spc="-15">
                <a:latin typeface="Calibri"/>
                <a:cs typeface="Calibri"/>
              </a:rPr>
              <a:t> </a:t>
            </a:r>
            <a:r>
              <a:rPr dirty="0" sz="3000">
                <a:latin typeface="Calibri"/>
                <a:cs typeface="Calibri"/>
              </a:rPr>
              <a:t>one</a:t>
            </a:r>
            <a:r>
              <a:rPr dirty="0" sz="3000" spc="-15">
                <a:latin typeface="Calibri"/>
                <a:cs typeface="Calibri"/>
              </a:rPr>
              <a:t> </a:t>
            </a:r>
            <a:r>
              <a:rPr dirty="0" sz="3000" spc="-5">
                <a:latin typeface="Calibri"/>
                <a:cs typeface="Calibri"/>
              </a:rPr>
              <a:t>of</a:t>
            </a:r>
            <a:r>
              <a:rPr dirty="0" sz="3000" spc="-10">
                <a:latin typeface="Calibri"/>
                <a:cs typeface="Calibri"/>
              </a:rPr>
              <a:t> </a:t>
            </a:r>
            <a:r>
              <a:rPr dirty="0" sz="3000">
                <a:latin typeface="Calibri"/>
                <a:cs typeface="Calibri"/>
              </a:rPr>
              <a:t>the</a:t>
            </a:r>
            <a:r>
              <a:rPr dirty="0" sz="3000" spc="-40">
                <a:latin typeface="Calibri"/>
                <a:cs typeface="Calibri"/>
              </a:rPr>
              <a:t> </a:t>
            </a:r>
            <a:r>
              <a:rPr dirty="0" sz="3000" spc="-5">
                <a:latin typeface="Calibri"/>
                <a:cs typeface="Calibri"/>
              </a:rPr>
              <a:t>most</a:t>
            </a:r>
            <a:r>
              <a:rPr dirty="0" sz="3000">
                <a:latin typeface="Calibri"/>
                <a:cs typeface="Calibri"/>
              </a:rPr>
              <a:t> </a:t>
            </a:r>
            <a:r>
              <a:rPr dirty="0" sz="3000" spc="-15">
                <a:latin typeface="Calibri"/>
                <a:cs typeface="Calibri"/>
              </a:rPr>
              <a:t>diverse</a:t>
            </a:r>
            <a:r>
              <a:rPr dirty="0" sz="3000" spc="-40">
                <a:latin typeface="Calibri"/>
                <a:cs typeface="Calibri"/>
              </a:rPr>
              <a:t> </a:t>
            </a:r>
            <a:r>
              <a:rPr dirty="0" sz="3000" spc="-5">
                <a:latin typeface="Calibri"/>
                <a:cs typeface="Calibri"/>
              </a:rPr>
              <a:t>country</a:t>
            </a:r>
            <a:r>
              <a:rPr dirty="0" sz="3000" spc="-75">
                <a:latin typeface="Calibri"/>
                <a:cs typeface="Calibri"/>
              </a:rPr>
              <a:t> </a:t>
            </a:r>
            <a:r>
              <a:rPr dirty="0" sz="3000">
                <a:latin typeface="Calibri"/>
                <a:cs typeface="Calibri"/>
              </a:rPr>
              <a:t>in</a:t>
            </a:r>
            <a:r>
              <a:rPr dirty="0" sz="3000" spc="10">
                <a:latin typeface="Calibri"/>
                <a:cs typeface="Calibri"/>
              </a:rPr>
              <a:t> </a:t>
            </a:r>
            <a:r>
              <a:rPr dirty="0" sz="3000">
                <a:latin typeface="Calibri"/>
                <a:cs typeface="Calibri"/>
              </a:rPr>
              <a:t>the </a:t>
            </a:r>
            <a:r>
              <a:rPr dirty="0" sz="3000" spc="-665">
                <a:latin typeface="Calibri"/>
                <a:cs typeface="Calibri"/>
              </a:rPr>
              <a:t> </a:t>
            </a:r>
            <a:r>
              <a:rPr dirty="0" sz="3000" spc="-5">
                <a:latin typeface="Calibri"/>
                <a:cs typeface="Calibri"/>
              </a:rPr>
              <a:t>world.</a:t>
            </a:r>
            <a:endParaRPr sz="3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720"/>
              </a:spcBef>
            </a:pPr>
            <a:r>
              <a:rPr dirty="0" sz="3000" spc="-10">
                <a:latin typeface="Calibri"/>
                <a:cs typeface="Calibri"/>
              </a:rPr>
              <a:t>5:-</a:t>
            </a:r>
            <a:r>
              <a:rPr dirty="0" sz="3000" spc="5">
                <a:latin typeface="Calibri"/>
                <a:cs typeface="Calibri"/>
              </a:rPr>
              <a:t> </a:t>
            </a:r>
            <a:r>
              <a:rPr dirty="0" sz="3000">
                <a:latin typeface="Calibri"/>
                <a:cs typeface="Calibri"/>
              </a:rPr>
              <a:t>Who </a:t>
            </a:r>
            <a:r>
              <a:rPr dirty="0" sz="3000" spc="-5">
                <a:latin typeface="Calibri"/>
                <a:cs typeface="Calibri"/>
              </a:rPr>
              <a:t>coined</a:t>
            </a:r>
            <a:r>
              <a:rPr dirty="0" sz="3000" spc="-30">
                <a:latin typeface="Calibri"/>
                <a:cs typeface="Calibri"/>
              </a:rPr>
              <a:t> </a:t>
            </a:r>
            <a:r>
              <a:rPr dirty="0" sz="3000">
                <a:latin typeface="Calibri"/>
                <a:cs typeface="Calibri"/>
              </a:rPr>
              <a:t>the</a:t>
            </a:r>
            <a:r>
              <a:rPr dirty="0" sz="3000" spc="-45">
                <a:latin typeface="Calibri"/>
                <a:cs typeface="Calibri"/>
              </a:rPr>
              <a:t> </a:t>
            </a:r>
            <a:r>
              <a:rPr dirty="0" sz="3000" spc="-10">
                <a:latin typeface="Calibri"/>
                <a:cs typeface="Calibri"/>
              </a:rPr>
              <a:t>phrase</a:t>
            </a:r>
            <a:r>
              <a:rPr dirty="0" sz="3000" spc="-5">
                <a:latin typeface="Calibri"/>
                <a:cs typeface="Calibri"/>
              </a:rPr>
              <a:t> “Unity</a:t>
            </a:r>
            <a:r>
              <a:rPr dirty="0" sz="3000" spc="-20">
                <a:latin typeface="Calibri"/>
                <a:cs typeface="Calibri"/>
              </a:rPr>
              <a:t> </a:t>
            </a:r>
            <a:r>
              <a:rPr dirty="0" sz="3000">
                <a:latin typeface="Calibri"/>
                <a:cs typeface="Calibri"/>
              </a:rPr>
              <a:t>in</a:t>
            </a:r>
            <a:r>
              <a:rPr dirty="0" sz="3000" spc="-25">
                <a:latin typeface="Calibri"/>
                <a:cs typeface="Calibri"/>
              </a:rPr>
              <a:t> </a:t>
            </a:r>
            <a:r>
              <a:rPr dirty="0" sz="3000">
                <a:latin typeface="Calibri"/>
                <a:cs typeface="Calibri"/>
              </a:rPr>
              <a:t>Diversity”?</a:t>
            </a:r>
            <a:endParaRPr sz="3000">
              <a:latin typeface="Calibri"/>
              <a:cs typeface="Calibri"/>
            </a:endParaRPr>
          </a:p>
          <a:p>
            <a:pPr marL="12700" marR="5080">
              <a:lnSpc>
                <a:spcPct val="120100"/>
              </a:lnSpc>
            </a:pPr>
            <a:r>
              <a:rPr dirty="0" sz="3000" spc="-10">
                <a:latin typeface="Calibri"/>
                <a:cs typeface="Calibri"/>
              </a:rPr>
              <a:t>6:- </a:t>
            </a:r>
            <a:r>
              <a:rPr dirty="0" sz="3000" spc="-20">
                <a:latin typeface="Calibri"/>
                <a:cs typeface="Calibri"/>
              </a:rPr>
              <a:t>Differentiate </a:t>
            </a:r>
            <a:r>
              <a:rPr dirty="0" sz="3000" spc="-15">
                <a:latin typeface="Calibri"/>
                <a:cs typeface="Calibri"/>
              </a:rPr>
              <a:t>between </a:t>
            </a:r>
            <a:r>
              <a:rPr dirty="0" sz="3000" spc="-5">
                <a:latin typeface="Calibri"/>
                <a:cs typeface="Calibri"/>
              </a:rPr>
              <a:t>social </a:t>
            </a:r>
            <a:r>
              <a:rPr dirty="0" sz="3000">
                <a:latin typeface="Calibri"/>
                <a:cs typeface="Calibri"/>
              </a:rPr>
              <a:t>&amp; </a:t>
            </a:r>
            <a:r>
              <a:rPr dirty="0" sz="3000" spc="-5">
                <a:latin typeface="Calibri"/>
                <a:cs typeface="Calibri"/>
              </a:rPr>
              <a:t>regional </a:t>
            </a:r>
            <a:r>
              <a:rPr dirty="0" sz="3000" spc="-30">
                <a:latin typeface="Calibri"/>
                <a:cs typeface="Calibri"/>
              </a:rPr>
              <a:t>diversity. </a:t>
            </a:r>
            <a:r>
              <a:rPr dirty="0" sz="3000" spc="-665">
                <a:latin typeface="Calibri"/>
                <a:cs typeface="Calibri"/>
              </a:rPr>
              <a:t> </a:t>
            </a:r>
            <a:r>
              <a:rPr dirty="0" sz="3000" spc="-10">
                <a:latin typeface="Calibri"/>
                <a:cs typeface="Calibri"/>
              </a:rPr>
              <a:t>7:-</a:t>
            </a:r>
            <a:r>
              <a:rPr dirty="0" sz="3000" spc="5">
                <a:latin typeface="Calibri"/>
                <a:cs typeface="Calibri"/>
              </a:rPr>
              <a:t> </a:t>
            </a:r>
            <a:r>
              <a:rPr dirty="0" sz="3000" spc="-5">
                <a:latin typeface="Calibri"/>
                <a:cs typeface="Calibri"/>
              </a:rPr>
              <a:t>What</a:t>
            </a:r>
            <a:r>
              <a:rPr dirty="0" sz="3000">
                <a:latin typeface="Calibri"/>
                <a:cs typeface="Calibri"/>
              </a:rPr>
              <a:t> is</a:t>
            </a:r>
            <a:r>
              <a:rPr dirty="0" sz="3000" spc="-25">
                <a:latin typeface="Calibri"/>
                <a:cs typeface="Calibri"/>
              </a:rPr>
              <a:t> </a:t>
            </a:r>
            <a:r>
              <a:rPr dirty="0" sz="3000" spc="-10">
                <a:latin typeface="Calibri"/>
                <a:cs typeface="Calibri"/>
              </a:rPr>
              <a:t>poverty</a:t>
            </a:r>
            <a:r>
              <a:rPr dirty="0" sz="3000" spc="10">
                <a:latin typeface="Calibri"/>
                <a:cs typeface="Calibri"/>
              </a:rPr>
              <a:t> </a:t>
            </a:r>
            <a:r>
              <a:rPr dirty="0" sz="3000">
                <a:latin typeface="Calibri"/>
                <a:cs typeface="Calibri"/>
              </a:rPr>
              <a:t>line?</a:t>
            </a:r>
            <a:endParaRPr sz="3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720"/>
              </a:spcBef>
            </a:pPr>
            <a:r>
              <a:rPr dirty="0" sz="3000" spc="-10">
                <a:latin typeface="Calibri"/>
                <a:cs typeface="Calibri"/>
              </a:rPr>
              <a:t>8:-</a:t>
            </a:r>
            <a:r>
              <a:rPr dirty="0" sz="3000" spc="5">
                <a:latin typeface="Calibri"/>
                <a:cs typeface="Calibri"/>
              </a:rPr>
              <a:t> </a:t>
            </a:r>
            <a:r>
              <a:rPr dirty="0" sz="3000" spc="-5">
                <a:latin typeface="Calibri"/>
                <a:cs typeface="Calibri"/>
              </a:rPr>
              <a:t>What</a:t>
            </a:r>
            <a:r>
              <a:rPr dirty="0" sz="3000">
                <a:latin typeface="Calibri"/>
                <a:cs typeface="Calibri"/>
              </a:rPr>
              <a:t> </a:t>
            </a:r>
            <a:r>
              <a:rPr dirty="0" sz="3000" spc="-5">
                <a:latin typeface="Calibri"/>
                <a:cs typeface="Calibri"/>
              </a:rPr>
              <a:t>do </a:t>
            </a:r>
            <a:r>
              <a:rPr dirty="0" sz="3000" spc="-10">
                <a:latin typeface="Calibri"/>
                <a:cs typeface="Calibri"/>
              </a:rPr>
              <a:t>you</a:t>
            </a:r>
            <a:r>
              <a:rPr dirty="0" sz="3000" spc="-25">
                <a:latin typeface="Calibri"/>
                <a:cs typeface="Calibri"/>
              </a:rPr>
              <a:t> </a:t>
            </a:r>
            <a:r>
              <a:rPr dirty="0" sz="3000">
                <a:latin typeface="Calibri"/>
                <a:cs typeface="Calibri"/>
              </a:rPr>
              <a:t>mean</a:t>
            </a:r>
            <a:r>
              <a:rPr dirty="0" sz="3000" spc="-25">
                <a:latin typeface="Calibri"/>
                <a:cs typeface="Calibri"/>
              </a:rPr>
              <a:t> </a:t>
            </a:r>
            <a:r>
              <a:rPr dirty="0" sz="3000" spc="-10">
                <a:latin typeface="Calibri"/>
                <a:cs typeface="Calibri"/>
              </a:rPr>
              <a:t>by</a:t>
            </a:r>
            <a:r>
              <a:rPr dirty="0" sz="3000" spc="-5">
                <a:latin typeface="Calibri"/>
                <a:cs typeface="Calibri"/>
              </a:rPr>
              <a:t> economic</a:t>
            </a:r>
            <a:r>
              <a:rPr dirty="0" sz="3000" spc="-30">
                <a:latin typeface="Calibri"/>
                <a:cs typeface="Calibri"/>
              </a:rPr>
              <a:t> </a:t>
            </a:r>
            <a:r>
              <a:rPr dirty="0" sz="3000">
                <a:latin typeface="Calibri"/>
                <a:cs typeface="Calibri"/>
              </a:rPr>
              <a:t>inequality?</a:t>
            </a:r>
            <a:endParaRPr sz="3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2022-04-01T08:07:41Z</dcterms:created>
  <dcterms:modified xsi:type="dcterms:W3CDTF">2022-04-01T08:07:41Z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2020-07-25T00:00:00Z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2022-04-01T00:00:00Z</vt:filetime>
  </property>
</Properties>
</file>