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7401" y="229946"/>
            <a:ext cx="4489196" cy="51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0161" y="1069670"/>
            <a:ext cx="7783677" cy="3136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28600"/>
            <a:ext cx="2743200" cy="16337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4111" y="2196160"/>
            <a:ext cx="343027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12445" marR="51879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WE</a:t>
            </a:r>
            <a:r>
              <a:rPr dirty="0" sz="3600" spc="5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COME  </a:t>
            </a:r>
            <a:r>
              <a:rPr dirty="0" sz="3600" spc="-65">
                <a:solidFill>
                  <a:srgbClr val="FF0000"/>
                </a:solidFill>
                <a:latin typeface="Arial"/>
                <a:cs typeface="Arial"/>
              </a:rPr>
              <a:t>TO</a:t>
            </a:r>
            <a:endParaRPr sz="36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dirty="0" sz="3600" spc="-10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STUDY </a:t>
            </a:r>
            <a:r>
              <a:rPr dirty="0" sz="3600" spc="-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FF0000"/>
                </a:solidFill>
                <a:latin typeface="Arial"/>
                <a:cs typeface="Arial"/>
              </a:rPr>
              <a:t>CLASS-VI,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9855" y="4394657"/>
            <a:ext cx="4461510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95"/>
              </a:spcBef>
            </a:pP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SUB:SOCIAL</a:t>
            </a:r>
            <a:r>
              <a:rPr dirty="0" sz="3200" spc="-2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SCIENCE  (CIVICS)</a:t>
            </a:r>
            <a:endParaRPr sz="3200">
              <a:latin typeface="Arial"/>
              <a:cs typeface="Arial"/>
            </a:endParaRPr>
          </a:p>
          <a:p>
            <a:pPr algn="ctr" marL="5080">
              <a:lnSpc>
                <a:spcPct val="100000"/>
              </a:lnSpc>
              <a:spcBef>
                <a:spcPts val="10"/>
              </a:spcBef>
            </a:pP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CHAPTER-1.</a:t>
            </a:r>
            <a:endParaRPr sz="2400">
              <a:latin typeface="Arial"/>
              <a:cs typeface="Arial"/>
            </a:endParaRPr>
          </a:p>
          <a:p>
            <a:pPr algn="ctr" marL="6985">
              <a:lnSpc>
                <a:spcPct val="100000"/>
              </a:lnSpc>
            </a:pP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HUMAN</a:t>
            </a:r>
            <a:r>
              <a:rPr dirty="0" sz="2400" spc="10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DIVERSITY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8432" y="428370"/>
            <a:ext cx="324929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>
                <a:solidFill>
                  <a:srgbClr val="FF0000"/>
                </a:solidFill>
              </a:rPr>
              <a:t>HUMAN</a:t>
            </a:r>
            <a:r>
              <a:rPr dirty="0" spc="-15">
                <a:solidFill>
                  <a:srgbClr val="FF0000"/>
                </a:solidFill>
              </a:rPr>
              <a:t> </a:t>
            </a:r>
            <a:r>
              <a:rPr dirty="0" spc="-10">
                <a:solidFill>
                  <a:srgbClr val="FF0000"/>
                </a:solidFill>
              </a:rPr>
              <a:t>DIVERSITY</a:t>
            </a:r>
          </a:p>
        </p:txBody>
      </p:sp>
      <p:sp>
        <p:nvSpPr>
          <p:cNvPr id="3" name="object 3"/>
          <p:cNvSpPr/>
          <p:nvPr/>
        </p:nvSpPr>
        <p:spPr>
          <a:xfrm>
            <a:off x="1981200" y="981455"/>
            <a:ext cx="5105400" cy="5571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INDIA-UNITY </a:t>
            </a:r>
            <a:r>
              <a:rPr dirty="0" spc="-15"/>
              <a:t>IN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929766"/>
            <a:ext cx="4273550" cy="5368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2400">
                <a:latin typeface="Carlito"/>
                <a:cs typeface="Carlito"/>
              </a:rPr>
              <a:t>The </a:t>
            </a:r>
            <a:r>
              <a:rPr dirty="0" sz="2400" spc="-10">
                <a:latin typeface="Carlito"/>
                <a:cs typeface="Carlito"/>
              </a:rPr>
              <a:t>process </a:t>
            </a:r>
            <a:r>
              <a:rPr dirty="0" sz="2400" spc="-5">
                <a:latin typeface="Carlito"/>
                <a:cs typeface="Carlito"/>
              </a:rPr>
              <a:t>of coming</a:t>
            </a:r>
            <a:r>
              <a:rPr dirty="0" sz="2400" spc="-95">
                <a:latin typeface="Carlito"/>
                <a:cs typeface="Carlito"/>
              </a:rPr>
              <a:t> </a:t>
            </a:r>
            <a:r>
              <a:rPr dirty="0" sz="2400" spc="-10">
                <a:latin typeface="Carlito"/>
                <a:cs typeface="Carlito"/>
              </a:rPr>
              <a:t>together  </a:t>
            </a:r>
            <a:r>
              <a:rPr dirty="0" sz="2400" spc="-5">
                <a:latin typeface="Carlito"/>
                <a:cs typeface="Carlito"/>
              </a:rPr>
              <a:t>of </a:t>
            </a:r>
            <a:r>
              <a:rPr dirty="0" sz="2400">
                <a:latin typeface="Carlito"/>
                <a:cs typeface="Carlito"/>
              </a:rPr>
              <a:t>people </a:t>
            </a:r>
            <a:r>
              <a:rPr dirty="0" sz="2400" spc="-5">
                <a:latin typeface="Carlito"/>
                <a:cs typeface="Carlito"/>
              </a:rPr>
              <a:t>of </a:t>
            </a:r>
            <a:r>
              <a:rPr dirty="0" sz="2400" spc="-15">
                <a:latin typeface="Carlito"/>
                <a:cs typeface="Carlito"/>
              </a:rPr>
              <a:t>different  </a:t>
            </a:r>
            <a:r>
              <a:rPr dirty="0" sz="2400" spc="-5">
                <a:latin typeface="Carlito"/>
                <a:cs typeface="Carlito"/>
              </a:rPr>
              <a:t>backgrounds </a:t>
            </a:r>
            <a:r>
              <a:rPr dirty="0" sz="2400">
                <a:latin typeface="Carlito"/>
                <a:cs typeface="Carlito"/>
              </a:rPr>
              <a:t>, </a:t>
            </a:r>
            <a:r>
              <a:rPr dirty="0" sz="2400" spc="-5">
                <a:latin typeface="Carlito"/>
                <a:cs typeface="Carlito"/>
              </a:rPr>
              <a:t>faiths </a:t>
            </a:r>
            <a:r>
              <a:rPr dirty="0" sz="2400">
                <a:latin typeface="Carlito"/>
                <a:cs typeface="Carlito"/>
              </a:rPr>
              <a:t>and  </a:t>
            </a:r>
            <a:r>
              <a:rPr dirty="0" sz="2400" spc="-5">
                <a:latin typeface="Carlito"/>
                <a:cs typeface="Carlito"/>
              </a:rPr>
              <a:t>experiences </a:t>
            </a:r>
            <a:r>
              <a:rPr dirty="0" sz="2400">
                <a:latin typeface="Carlito"/>
                <a:cs typeface="Carlito"/>
              </a:rPr>
              <a:t>brings Unity and  </a:t>
            </a:r>
            <a:r>
              <a:rPr dirty="0" sz="2400" spc="-25">
                <a:latin typeface="Carlito"/>
                <a:cs typeface="Carlito"/>
              </a:rPr>
              <a:t>Diversity.</a:t>
            </a:r>
            <a:endParaRPr sz="2400">
              <a:latin typeface="Carlito"/>
              <a:cs typeface="Carlito"/>
            </a:endParaRPr>
          </a:p>
          <a:p>
            <a:pPr marL="356870" marR="48260" indent="-34480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2400">
                <a:latin typeface="Carlito"/>
                <a:cs typeface="Carlito"/>
              </a:rPr>
              <a:t>India is one </a:t>
            </a:r>
            <a:r>
              <a:rPr dirty="0" sz="2400" spc="-5">
                <a:latin typeface="Carlito"/>
                <a:cs typeface="Carlito"/>
              </a:rPr>
              <a:t>of </a:t>
            </a:r>
            <a:r>
              <a:rPr dirty="0" sz="2400">
                <a:latin typeface="Carlito"/>
                <a:cs typeface="Carlito"/>
              </a:rPr>
              <a:t>the </a:t>
            </a:r>
            <a:r>
              <a:rPr dirty="0" sz="2400" spc="-10">
                <a:latin typeface="Carlito"/>
                <a:cs typeface="Carlito"/>
              </a:rPr>
              <a:t>most</a:t>
            </a:r>
            <a:r>
              <a:rPr dirty="0" sz="2400" spc="-150">
                <a:latin typeface="Carlito"/>
                <a:cs typeface="Carlito"/>
              </a:rPr>
              <a:t> </a:t>
            </a:r>
            <a:r>
              <a:rPr dirty="0" sz="2400" spc="-15">
                <a:latin typeface="Carlito"/>
                <a:cs typeface="Carlito"/>
              </a:rPr>
              <a:t>diverse  </a:t>
            </a:r>
            <a:r>
              <a:rPr dirty="0" sz="2400" spc="-5">
                <a:latin typeface="Carlito"/>
                <a:cs typeface="Carlito"/>
              </a:rPr>
              <a:t>countries </a:t>
            </a:r>
            <a:r>
              <a:rPr dirty="0" sz="2400">
                <a:latin typeface="Carlito"/>
                <a:cs typeface="Carlito"/>
              </a:rPr>
              <a:t>in the </a:t>
            </a:r>
            <a:r>
              <a:rPr dirty="0" sz="2400" spc="-10">
                <a:latin typeface="Carlito"/>
                <a:cs typeface="Carlito"/>
              </a:rPr>
              <a:t>world. </a:t>
            </a:r>
            <a:r>
              <a:rPr dirty="0" sz="2400" spc="-20">
                <a:latin typeface="Carlito"/>
                <a:cs typeface="Carlito"/>
              </a:rPr>
              <a:t>India’s  </a:t>
            </a:r>
            <a:r>
              <a:rPr dirty="0" sz="2400" spc="-10">
                <a:latin typeface="Carlito"/>
                <a:cs typeface="Carlito"/>
              </a:rPr>
              <a:t>civilization </a:t>
            </a:r>
            <a:r>
              <a:rPr dirty="0" sz="2400">
                <a:latin typeface="Carlito"/>
                <a:cs typeface="Carlito"/>
              </a:rPr>
              <a:t>is 5000 </a:t>
            </a:r>
            <a:r>
              <a:rPr dirty="0" sz="2400" spc="-15">
                <a:latin typeface="Carlito"/>
                <a:cs typeface="Carlito"/>
              </a:rPr>
              <a:t>years</a:t>
            </a:r>
            <a:r>
              <a:rPr dirty="0" sz="2400" spc="-95">
                <a:latin typeface="Carlito"/>
                <a:cs typeface="Carlito"/>
              </a:rPr>
              <a:t> </a:t>
            </a:r>
            <a:r>
              <a:rPr dirty="0" sz="2400">
                <a:latin typeface="Carlito"/>
                <a:cs typeface="Carlito"/>
              </a:rPr>
              <a:t>old.</a:t>
            </a:r>
            <a:endParaRPr sz="2400">
              <a:latin typeface="Carlito"/>
              <a:cs typeface="Carlito"/>
            </a:endParaRPr>
          </a:p>
          <a:p>
            <a:pPr lvl="1" marL="356870" marR="804545">
              <a:lnSpc>
                <a:spcPct val="100000"/>
              </a:lnSpc>
              <a:spcBef>
                <a:spcPts val="585"/>
              </a:spcBef>
              <a:buSzPct val="95833"/>
              <a:buAutoNum type="romanLcParenBoth"/>
              <a:tabLst>
                <a:tab pos="612140" algn="l"/>
              </a:tabLst>
            </a:pPr>
            <a:r>
              <a:rPr dirty="0" sz="2400" spc="-5">
                <a:latin typeface="Carlito"/>
                <a:cs typeface="Carlito"/>
              </a:rPr>
              <a:t>India </a:t>
            </a:r>
            <a:r>
              <a:rPr dirty="0" sz="2400">
                <a:latin typeface="Carlito"/>
                <a:cs typeface="Carlito"/>
              </a:rPr>
              <a:t>is a land </a:t>
            </a:r>
            <a:r>
              <a:rPr dirty="0" sz="2400" spc="-5">
                <a:latin typeface="Carlito"/>
                <a:cs typeface="Carlito"/>
              </a:rPr>
              <a:t>of</a:t>
            </a:r>
            <a:r>
              <a:rPr dirty="0" sz="2400" spc="-105">
                <a:latin typeface="Carlito"/>
                <a:cs typeface="Carlito"/>
              </a:rPr>
              <a:t> </a:t>
            </a:r>
            <a:r>
              <a:rPr dirty="0" sz="2400" spc="-5">
                <a:latin typeface="Carlito"/>
                <a:cs typeface="Carlito"/>
              </a:rPr>
              <a:t>varied  cultures </a:t>
            </a:r>
            <a:r>
              <a:rPr dirty="0" sz="2400">
                <a:latin typeface="Carlito"/>
                <a:cs typeface="Carlito"/>
              </a:rPr>
              <a:t>and</a:t>
            </a:r>
            <a:r>
              <a:rPr dirty="0" sz="2400" spc="-80">
                <a:latin typeface="Carlito"/>
                <a:cs typeface="Carlito"/>
              </a:rPr>
              <a:t> </a:t>
            </a:r>
            <a:r>
              <a:rPr dirty="0" sz="2400" spc="-5">
                <a:latin typeface="Carlito"/>
                <a:cs typeface="Carlito"/>
              </a:rPr>
              <a:t>religions.</a:t>
            </a:r>
            <a:endParaRPr sz="2400">
              <a:latin typeface="Carlito"/>
              <a:cs typeface="Carlito"/>
            </a:endParaRPr>
          </a:p>
          <a:p>
            <a:pPr lvl="1" marL="356870" marR="137160">
              <a:lnSpc>
                <a:spcPct val="100000"/>
              </a:lnSpc>
              <a:spcBef>
                <a:spcPts val="575"/>
              </a:spcBef>
              <a:buSzPct val="95833"/>
              <a:buAutoNum type="romanLcParenBoth"/>
              <a:tabLst>
                <a:tab pos="749935" algn="l"/>
              </a:tabLst>
            </a:pPr>
            <a:r>
              <a:rPr dirty="0" sz="2400" spc="-5">
                <a:latin typeface="Carlito"/>
                <a:cs typeface="Carlito"/>
              </a:rPr>
              <a:t>More </a:t>
            </a:r>
            <a:r>
              <a:rPr dirty="0" sz="2400">
                <a:latin typeface="Carlito"/>
                <a:cs typeface="Carlito"/>
              </a:rPr>
              <a:t>than 1600</a:t>
            </a:r>
            <a:r>
              <a:rPr dirty="0" sz="2400" spc="-155">
                <a:latin typeface="Carlito"/>
                <a:cs typeface="Carlito"/>
              </a:rPr>
              <a:t> </a:t>
            </a:r>
            <a:r>
              <a:rPr dirty="0" sz="2400" spc="-5">
                <a:latin typeface="Carlito"/>
                <a:cs typeface="Carlito"/>
              </a:rPr>
              <a:t>languages,  ethnically </a:t>
            </a:r>
            <a:r>
              <a:rPr dirty="0" sz="2400" spc="-15">
                <a:latin typeface="Carlito"/>
                <a:cs typeface="Carlito"/>
              </a:rPr>
              <a:t>different  </a:t>
            </a:r>
            <a:r>
              <a:rPr dirty="0" sz="2400" spc="-5">
                <a:latin typeface="Carlito"/>
                <a:cs typeface="Carlito"/>
              </a:rPr>
              <a:t>communities, </a:t>
            </a:r>
            <a:r>
              <a:rPr dirty="0" sz="2400" spc="-10">
                <a:latin typeface="Carlito"/>
                <a:cs typeface="Carlito"/>
              </a:rPr>
              <a:t>lifestyles </a:t>
            </a:r>
            <a:r>
              <a:rPr dirty="0" sz="2400">
                <a:latin typeface="Carlito"/>
                <a:cs typeface="Carlito"/>
              </a:rPr>
              <a:t>and  </a:t>
            </a:r>
            <a:r>
              <a:rPr dirty="0" sz="2400" spc="-5">
                <a:latin typeface="Carlito"/>
                <a:cs typeface="Carlito"/>
              </a:rPr>
              <a:t>traditions.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53000" y="1371600"/>
            <a:ext cx="4191000" cy="4572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INDIA-UNITY </a:t>
            </a:r>
            <a:r>
              <a:rPr dirty="0" spc="-15"/>
              <a:t>IN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marL="212725" marR="340360">
              <a:lnSpc>
                <a:spcPct val="80000"/>
              </a:lnSpc>
              <a:spcBef>
                <a:spcPts val="819"/>
              </a:spcBef>
              <a:buAutoNum type="romanLcParenBoth" startAt="3"/>
              <a:tabLst>
                <a:tab pos="792480" algn="l"/>
                <a:tab pos="6365875" algn="l"/>
              </a:tabLst>
            </a:pPr>
            <a:r>
              <a:rPr dirty="0"/>
              <a:t>In-spite </a:t>
            </a:r>
            <a:r>
              <a:rPr dirty="0" spc="-5"/>
              <a:t>of </a:t>
            </a:r>
            <a:r>
              <a:rPr dirty="0"/>
              <a:t>all </a:t>
            </a:r>
            <a:r>
              <a:rPr dirty="0" spc="-15"/>
              <a:t>differences </a:t>
            </a:r>
            <a:r>
              <a:rPr dirty="0" spc="-10"/>
              <a:t>there </a:t>
            </a:r>
            <a:r>
              <a:rPr dirty="0" spc="-5"/>
              <a:t>has </a:t>
            </a:r>
            <a:r>
              <a:rPr dirty="0" spc="-15"/>
              <a:t>always  </a:t>
            </a:r>
            <a:r>
              <a:rPr dirty="0"/>
              <a:t>be</a:t>
            </a:r>
            <a:r>
              <a:rPr dirty="0" spc="-15"/>
              <a:t>e</a:t>
            </a:r>
            <a:r>
              <a:rPr dirty="0"/>
              <a:t>n</a:t>
            </a:r>
            <a:r>
              <a:rPr dirty="0" spc="-30"/>
              <a:t> </a:t>
            </a:r>
            <a:r>
              <a:rPr dirty="0"/>
              <a:t>in</a:t>
            </a:r>
            <a:r>
              <a:rPr dirty="0" spc="-30"/>
              <a:t>t</a:t>
            </a:r>
            <a:r>
              <a:rPr dirty="0"/>
              <a:t>e</a:t>
            </a:r>
            <a:r>
              <a:rPr dirty="0" spc="-70"/>
              <a:t>r</a:t>
            </a:r>
            <a:r>
              <a:rPr dirty="0"/>
              <a:t>ac</a:t>
            </a:r>
            <a:r>
              <a:rPr dirty="0" spc="5"/>
              <a:t>t</a:t>
            </a:r>
            <a:r>
              <a:rPr dirty="0"/>
              <a:t>io</a:t>
            </a:r>
            <a:r>
              <a:rPr dirty="0" spc="15"/>
              <a:t>n</a:t>
            </a:r>
            <a:r>
              <a:rPr dirty="0"/>
              <a:t>,</a:t>
            </a:r>
            <a:r>
              <a:rPr dirty="0" spc="-60"/>
              <a:t> </a:t>
            </a:r>
            <a:r>
              <a:rPr dirty="0" spc="-55"/>
              <a:t>e</a:t>
            </a:r>
            <a:r>
              <a:rPr dirty="0" spc="-80"/>
              <a:t>x</a:t>
            </a:r>
            <a:r>
              <a:rPr dirty="0"/>
              <a:t>c</a:t>
            </a:r>
            <a:r>
              <a:rPr dirty="0" spc="5"/>
              <a:t>h</a:t>
            </a:r>
            <a:r>
              <a:rPr dirty="0"/>
              <a:t>a</a:t>
            </a:r>
            <a:r>
              <a:rPr dirty="0" spc="5"/>
              <a:t>n</a:t>
            </a:r>
            <a:r>
              <a:rPr dirty="0" spc="-25"/>
              <a:t>g</a:t>
            </a:r>
            <a:r>
              <a:rPr dirty="0"/>
              <a:t>e</a:t>
            </a:r>
            <a:r>
              <a:rPr dirty="0" spc="-35"/>
              <a:t> </a:t>
            </a:r>
            <a:r>
              <a:rPr dirty="0"/>
              <a:t>a</a:t>
            </a:r>
            <a:r>
              <a:rPr dirty="0" spc="5"/>
              <a:t>n</a:t>
            </a:r>
            <a:r>
              <a:rPr dirty="0"/>
              <a:t>d</a:t>
            </a:r>
            <a:r>
              <a:rPr dirty="0" spc="-30"/>
              <a:t> </a:t>
            </a:r>
            <a:r>
              <a:rPr dirty="0"/>
              <a:t>a</a:t>
            </a:r>
            <a:r>
              <a:rPr dirty="0" spc="-5"/>
              <a:t> u</a:t>
            </a:r>
            <a:r>
              <a:rPr dirty="0" spc="10"/>
              <a:t>n</a:t>
            </a:r>
            <a:r>
              <a:rPr dirty="0"/>
              <a:t>i</a:t>
            </a:r>
            <a:r>
              <a:rPr dirty="0" spc="5"/>
              <a:t>t</a:t>
            </a:r>
            <a:r>
              <a:rPr dirty="0"/>
              <a:t>y	amo</a:t>
            </a:r>
            <a:r>
              <a:rPr dirty="0" spc="5"/>
              <a:t>n</a:t>
            </a:r>
            <a:r>
              <a:rPr dirty="0"/>
              <a:t>g  </a:t>
            </a:r>
            <a:r>
              <a:rPr dirty="0"/>
              <a:t>Indians.</a:t>
            </a:r>
          </a:p>
          <a:p>
            <a:pPr marL="212725" marR="5080">
              <a:lnSpc>
                <a:spcPct val="80000"/>
              </a:lnSpc>
              <a:spcBef>
                <a:spcPts val="725"/>
              </a:spcBef>
              <a:buAutoNum type="romanLcParenBoth" startAt="3"/>
              <a:tabLst>
                <a:tab pos="789305" algn="l"/>
              </a:tabLst>
            </a:pPr>
            <a:r>
              <a:rPr dirty="0" spc="-30"/>
              <a:t>India’s </a:t>
            </a:r>
            <a:r>
              <a:rPr dirty="0" spc="-10"/>
              <a:t>diversity </a:t>
            </a:r>
            <a:r>
              <a:rPr dirty="0" spc="-5"/>
              <a:t>has been </a:t>
            </a:r>
            <a:r>
              <a:rPr dirty="0" spc="-10"/>
              <a:t>considered </a:t>
            </a:r>
            <a:r>
              <a:rPr dirty="0"/>
              <a:t>as a  </a:t>
            </a:r>
            <a:r>
              <a:rPr dirty="0" spc="-10"/>
              <a:t>source </a:t>
            </a:r>
            <a:r>
              <a:rPr dirty="0" spc="-5"/>
              <a:t>of </a:t>
            </a:r>
            <a:r>
              <a:rPr dirty="0"/>
              <a:t>her </a:t>
            </a:r>
            <a:r>
              <a:rPr dirty="0" spc="-15"/>
              <a:t>strength. </a:t>
            </a:r>
            <a:r>
              <a:rPr dirty="0" spc="-25"/>
              <a:t>For </a:t>
            </a:r>
            <a:r>
              <a:rPr dirty="0" spc="-15"/>
              <a:t>ex:- </a:t>
            </a:r>
            <a:r>
              <a:rPr dirty="0"/>
              <a:t>During the British  rule, all the </a:t>
            </a:r>
            <a:r>
              <a:rPr dirty="0" spc="-5"/>
              <a:t>people </a:t>
            </a:r>
            <a:r>
              <a:rPr dirty="0" spc="-15"/>
              <a:t>from </a:t>
            </a:r>
            <a:r>
              <a:rPr dirty="0" spc="-25"/>
              <a:t>different </a:t>
            </a:r>
            <a:r>
              <a:rPr dirty="0"/>
              <a:t>parts </a:t>
            </a:r>
            <a:r>
              <a:rPr dirty="0" spc="-5"/>
              <a:t>of </a:t>
            </a:r>
            <a:r>
              <a:rPr dirty="0"/>
              <a:t>India  </a:t>
            </a:r>
            <a:r>
              <a:rPr dirty="0" spc="-5"/>
              <a:t>united </a:t>
            </a:r>
            <a:r>
              <a:rPr dirty="0"/>
              <a:t>&amp; </a:t>
            </a:r>
            <a:r>
              <a:rPr dirty="0" spc="-5"/>
              <a:t>participated </a:t>
            </a:r>
            <a:r>
              <a:rPr dirty="0"/>
              <a:t>in the struggle </a:t>
            </a:r>
            <a:r>
              <a:rPr dirty="0" spc="-30"/>
              <a:t>for  </a:t>
            </a:r>
            <a:r>
              <a:rPr dirty="0"/>
              <a:t>Independence.</a:t>
            </a:r>
          </a:p>
        </p:txBody>
      </p:sp>
      <p:sp>
        <p:nvSpPr>
          <p:cNvPr id="4" name="object 4"/>
          <p:cNvSpPr/>
          <p:nvPr/>
        </p:nvSpPr>
        <p:spPr>
          <a:xfrm>
            <a:off x="685800" y="4343400"/>
            <a:ext cx="4285488" cy="2362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187696" y="4322064"/>
            <a:ext cx="3422904" cy="23073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4742" y="565785"/>
            <a:ext cx="6820534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CHARACTERISTICS OF </a:t>
            </a:r>
            <a:r>
              <a:rPr dirty="0" spc="-25"/>
              <a:t>INDIA’S</a:t>
            </a:r>
            <a:r>
              <a:rPr dirty="0" spc="90"/>
              <a:t> </a:t>
            </a:r>
            <a:r>
              <a:rPr dirty="0" spc="-10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355949"/>
            <a:ext cx="7362825" cy="254381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927100" marR="4152900">
              <a:lnSpc>
                <a:spcPct val="126600"/>
              </a:lnSpc>
              <a:spcBef>
                <a:spcPts val="250"/>
              </a:spcBef>
            </a:pPr>
            <a:r>
              <a:rPr dirty="0" sz="2000" spc="-10">
                <a:latin typeface="Carlito"/>
                <a:cs typeface="Carlito"/>
              </a:rPr>
              <a:t>1.Economic </a:t>
            </a:r>
            <a:r>
              <a:rPr dirty="0" sz="2000" spc="-5">
                <a:latin typeface="Carlito"/>
                <a:cs typeface="Carlito"/>
              </a:rPr>
              <a:t>Inequality  2.Social </a:t>
            </a:r>
            <a:r>
              <a:rPr dirty="0" sz="2000" spc="-15">
                <a:latin typeface="Carlito"/>
                <a:cs typeface="Carlito"/>
              </a:rPr>
              <a:t>Diversity  </a:t>
            </a:r>
            <a:r>
              <a:rPr dirty="0" sz="2000" spc="-10">
                <a:latin typeface="Carlito"/>
                <a:cs typeface="Carlito"/>
              </a:rPr>
              <a:t>3.Regional</a:t>
            </a:r>
            <a:r>
              <a:rPr dirty="0" sz="2000" spc="10">
                <a:latin typeface="Carlito"/>
                <a:cs typeface="Carlito"/>
              </a:rPr>
              <a:t> </a:t>
            </a:r>
            <a:r>
              <a:rPr dirty="0" sz="2000" spc="-15">
                <a:latin typeface="Carlito"/>
                <a:cs typeface="Carlito"/>
              </a:rPr>
              <a:t>Diversity</a:t>
            </a:r>
            <a:endParaRPr sz="2000">
              <a:latin typeface="Carlito"/>
              <a:cs typeface="Carlito"/>
            </a:endParaRPr>
          </a:p>
          <a:p>
            <a:pPr marL="356870">
              <a:lnSpc>
                <a:spcPct val="100000"/>
              </a:lnSpc>
              <a:spcBef>
                <a:spcPts val="480"/>
              </a:spcBef>
            </a:pPr>
            <a:r>
              <a:rPr dirty="0" sz="2000" spc="-15" b="1">
                <a:solidFill>
                  <a:srgbClr val="C00000"/>
                </a:solidFill>
                <a:latin typeface="Carlito"/>
                <a:cs typeface="Carlito"/>
              </a:rPr>
              <a:t>ECONOMIC</a:t>
            </a:r>
            <a:r>
              <a:rPr dirty="0" sz="2000" spc="40" b="1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dirty="0" sz="2000" spc="-30" b="1">
                <a:solidFill>
                  <a:srgbClr val="C00000"/>
                </a:solidFill>
                <a:latin typeface="Carlito"/>
                <a:cs typeface="Carlito"/>
              </a:rPr>
              <a:t>INEQUALITY:</a:t>
            </a:r>
            <a:endParaRPr sz="2000">
              <a:latin typeface="Carlito"/>
              <a:cs typeface="Carlito"/>
            </a:endParaRPr>
          </a:p>
          <a:p>
            <a:pPr algn="just" marL="527685" marR="5080" indent="-515620">
              <a:lnSpc>
                <a:spcPct val="100000"/>
              </a:lnSpc>
              <a:spcBef>
                <a:spcPts val="480"/>
              </a:spcBef>
            </a:pPr>
            <a:r>
              <a:rPr dirty="0" sz="2000" spc="-10">
                <a:latin typeface="Carlito"/>
                <a:cs typeface="Carlito"/>
              </a:rPr>
              <a:t>1. </a:t>
            </a:r>
            <a:r>
              <a:rPr dirty="0" sz="2000" spc="-5">
                <a:latin typeface="Carlito"/>
                <a:cs typeface="Carlito"/>
              </a:rPr>
              <a:t>In India </a:t>
            </a:r>
            <a:r>
              <a:rPr dirty="0" sz="2000" spc="-10">
                <a:latin typeface="Carlito"/>
                <a:cs typeface="Carlito"/>
              </a:rPr>
              <a:t>there </a:t>
            </a:r>
            <a:r>
              <a:rPr dirty="0" sz="2000" spc="-15">
                <a:latin typeface="Carlito"/>
                <a:cs typeface="Carlito"/>
              </a:rPr>
              <a:t>are </a:t>
            </a:r>
            <a:r>
              <a:rPr dirty="0" sz="2000" spc="-10">
                <a:latin typeface="Carlito"/>
                <a:cs typeface="Carlito"/>
              </a:rPr>
              <a:t>richest </a:t>
            </a:r>
            <a:r>
              <a:rPr dirty="0" sz="2000" spc="-5">
                <a:latin typeface="Carlito"/>
                <a:cs typeface="Carlito"/>
              </a:rPr>
              <a:t>people of the </a:t>
            </a:r>
            <a:r>
              <a:rPr dirty="0" sz="2000" spc="-10">
                <a:latin typeface="Carlito"/>
                <a:cs typeface="Carlito"/>
              </a:rPr>
              <a:t>world </a:t>
            </a:r>
            <a:r>
              <a:rPr dirty="0" sz="2000" spc="-5">
                <a:latin typeface="Carlito"/>
                <a:cs typeface="Carlito"/>
              </a:rPr>
              <a:t>and </a:t>
            </a:r>
            <a:r>
              <a:rPr dirty="0" sz="2000" spc="-10">
                <a:latin typeface="Carlito"/>
                <a:cs typeface="Carlito"/>
              </a:rPr>
              <a:t>also </a:t>
            </a:r>
            <a:r>
              <a:rPr dirty="0" sz="2000" spc="-15">
                <a:latin typeface="Carlito"/>
                <a:cs typeface="Carlito"/>
              </a:rPr>
              <a:t>some </a:t>
            </a:r>
            <a:r>
              <a:rPr dirty="0" sz="2000" spc="-5">
                <a:latin typeface="Carlito"/>
                <a:cs typeface="Carlito"/>
              </a:rPr>
              <a:t>of the  </a:t>
            </a:r>
            <a:r>
              <a:rPr dirty="0" sz="2000" spc="-15">
                <a:latin typeface="Carlito"/>
                <a:cs typeface="Carlito"/>
              </a:rPr>
              <a:t>poorest </a:t>
            </a:r>
            <a:r>
              <a:rPr dirty="0" sz="2000" spc="-5">
                <a:latin typeface="Carlito"/>
                <a:cs typeface="Carlito"/>
              </a:rPr>
              <a:t>in </a:t>
            </a:r>
            <a:r>
              <a:rPr dirty="0" sz="2000">
                <a:latin typeface="Carlito"/>
                <a:cs typeface="Carlito"/>
              </a:rPr>
              <a:t>the </a:t>
            </a:r>
            <a:r>
              <a:rPr dirty="0" sz="2000" spc="-10">
                <a:latin typeface="Carlito"/>
                <a:cs typeface="Carlito"/>
              </a:rPr>
              <a:t>world, </a:t>
            </a:r>
            <a:r>
              <a:rPr dirty="0" sz="2000">
                <a:latin typeface="Carlito"/>
                <a:cs typeface="Carlito"/>
              </a:rPr>
              <a:t>this </a:t>
            </a:r>
            <a:r>
              <a:rPr dirty="0" sz="2000" spc="-20">
                <a:latin typeface="Carlito"/>
                <a:cs typeface="Carlito"/>
              </a:rPr>
              <a:t>difference </a:t>
            </a:r>
            <a:r>
              <a:rPr dirty="0" sz="2000" spc="-5">
                <a:latin typeface="Carlito"/>
                <a:cs typeface="Carlito"/>
              </a:rPr>
              <a:t>in </a:t>
            </a:r>
            <a:r>
              <a:rPr dirty="0" sz="2000" spc="-10">
                <a:latin typeface="Carlito"/>
                <a:cs typeface="Carlito"/>
              </a:rPr>
              <a:t>economic </a:t>
            </a:r>
            <a:r>
              <a:rPr dirty="0" sz="2000" spc="-20">
                <a:latin typeface="Carlito"/>
                <a:cs typeface="Carlito"/>
              </a:rPr>
              <a:t>level </a:t>
            </a:r>
            <a:r>
              <a:rPr dirty="0" sz="2000" spc="-5">
                <a:latin typeface="Carlito"/>
                <a:cs typeface="Carlito"/>
              </a:rPr>
              <a:t>is </a:t>
            </a:r>
            <a:r>
              <a:rPr dirty="0" sz="2000" spc="-10">
                <a:latin typeface="Carlito"/>
                <a:cs typeface="Carlito"/>
              </a:rPr>
              <a:t>economic  </a:t>
            </a:r>
            <a:r>
              <a:rPr dirty="0" sz="2000" spc="-15">
                <a:latin typeface="Carlito"/>
                <a:cs typeface="Carlito"/>
              </a:rPr>
              <a:t>inequality.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20823" y="3962400"/>
            <a:ext cx="4760976" cy="2667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352170"/>
            <a:ext cx="8074025" cy="55632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640715">
              <a:lnSpc>
                <a:spcPct val="100000"/>
              </a:lnSpc>
              <a:spcBef>
                <a:spcPts val="90"/>
              </a:spcBef>
            </a:pPr>
            <a:r>
              <a:rPr dirty="0" sz="3200" spc="-10" b="1">
                <a:solidFill>
                  <a:srgbClr val="C00000"/>
                </a:solidFill>
                <a:latin typeface="Carlito"/>
                <a:cs typeface="Carlito"/>
              </a:rPr>
              <a:t>CHARACTERISTICS OF </a:t>
            </a:r>
            <a:r>
              <a:rPr dirty="0" sz="3200" spc="-25" b="1">
                <a:solidFill>
                  <a:srgbClr val="C00000"/>
                </a:solidFill>
                <a:latin typeface="Carlito"/>
                <a:cs typeface="Carlito"/>
              </a:rPr>
              <a:t>INDIA’S</a:t>
            </a:r>
            <a:r>
              <a:rPr dirty="0" sz="3200" spc="114" b="1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dirty="0" sz="3200" spc="-10" b="1">
                <a:solidFill>
                  <a:srgbClr val="C00000"/>
                </a:solidFill>
                <a:latin typeface="Carlito"/>
                <a:cs typeface="Carlito"/>
              </a:rPr>
              <a:t>DIVERSITY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Carlito"/>
              <a:cs typeface="Carlito"/>
            </a:endParaRPr>
          </a:p>
          <a:p>
            <a:pPr algn="ctr" marR="273685">
              <a:lnSpc>
                <a:spcPct val="100000"/>
              </a:lnSpc>
            </a:pPr>
            <a:r>
              <a:rPr dirty="0" sz="3200" spc="-20" b="1">
                <a:solidFill>
                  <a:srgbClr val="C00000"/>
                </a:solidFill>
                <a:latin typeface="Carlito"/>
                <a:cs typeface="Carlito"/>
              </a:rPr>
              <a:t>ECONOMIC</a:t>
            </a:r>
            <a:r>
              <a:rPr dirty="0" sz="3200" spc="45" b="1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dirty="0" sz="3200" spc="-45" b="1">
                <a:solidFill>
                  <a:srgbClr val="C00000"/>
                </a:solidFill>
                <a:latin typeface="Carlito"/>
                <a:cs typeface="Carlito"/>
              </a:rPr>
              <a:t>INEQUALITY:</a:t>
            </a:r>
            <a:endParaRPr sz="3200">
              <a:latin typeface="Carlito"/>
              <a:cs typeface="Carlito"/>
            </a:endParaRPr>
          </a:p>
          <a:p>
            <a:pPr algn="just" marL="527685" marR="5715" indent="-515620">
              <a:lnSpc>
                <a:spcPct val="90000"/>
              </a:lnSpc>
              <a:spcBef>
                <a:spcPts val="765"/>
              </a:spcBef>
              <a:buAutoNum type="arabicPeriod" startAt="2"/>
              <a:tabLst>
                <a:tab pos="528320" algn="l"/>
              </a:tabLst>
            </a:pPr>
            <a:r>
              <a:rPr dirty="0" sz="3200" spc="-20">
                <a:latin typeface="Carlito"/>
                <a:cs typeface="Carlito"/>
              </a:rPr>
              <a:t>There </a:t>
            </a:r>
            <a:r>
              <a:rPr dirty="0" sz="3200" spc="-15">
                <a:latin typeface="Carlito"/>
                <a:cs typeface="Carlito"/>
              </a:rPr>
              <a:t>are </a:t>
            </a:r>
            <a:r>
              <a:rPr dirty="0" sz="3200" spc="-10">
                <a:latin typeface="Carlito"/>
                <a:cs typeface="Carlito"/>
              </a:rPr>
              <a:t>people </a:t>
            </a:r>
            <a:r>
              <a:rPr dirty="0" sz="3200" spc="-5">
                <a:latin typeface="Carlito"/>
                <a:cs typeface="Carlito"/>
              </a:rPr>
              <a:t>who </a:t>
            </a:r>
            <a:r>
              <a:rPr dirty="0" sz="3200" spc="-10">
                <a:latin typeface="Carlito"/>
                <a:cs typeface="Carlito"/>
              </a:rPr>
              <a:t>own </a:t>
            </a:r>
            <a:r>
              <a:rPr dirty="0" sz="3200" spc="-25">
                <a:latin typeface="Carlito"/>
                <a:cs typeface="Carlito"/>
              </a:rPr>
              <a:t>several cars, </a:t>
            </a:r>
            <a:r>
              <a:rPr dirty="0" sz="3200" spc="-10">
                <a:latin typeface="Carlito"/>
                <a:cs typeface="Carlito"/>
              </a:rPr>
              <a:t>can  spend </a:t>
            </a:r>
            <a:r>
              <a:rPr dirty="0" sz="3200" spc="-5">
                <a:latin typeface="Carlito"/>
                <a:cs typeface="Carlito"/>
              </a:rPr>
              <a:t>their </a:t>
            </a:r>
            <a:r>
              <a:rPr dirty="0" sz="3200" spc="-15">
                <a:latin typeface="Carlito"/>
                <a:cs typeface="Carlito"/>
              </a:rPr>
              <a:t>vacations </a:t>
            </a:r>
            <a:r>
              <a:rPr dirty="0" sz="3200">
                <a:latin typeface="Carlito"/>
                <a:cs typeface="Carlito"/>
              </a:rPr>
              <a:t>in </a:t>
            </a:r>
            <a:r>
              <a:rPr dirty="0" sz="3200" spc="-15">
                <a:latin typeface="Carlito"/>
                <a:cs typeface="Carlito"/>
              </a:rPr>
              <a:t>expensive </a:t>
            </a:r>
            <a:r>
              <a:rPr dirty="0" sz="3200" spc="-5">
                <a:latin typeface="Carlito"/>
                <a:cs typeface="Carlito"/>
              </a:rPr>
              <a:t>places ,  but India has </a:t>
            </a:r>
            <a:r>
              <a:rPr dirty="0" sz="3200">
                <a:latin typeface="Carlito"/>
                <a:cs typeface="Carlito"/>
              </a:rPr>
              <a:t>some </a:t>
            </a:r>
            <a:r>
              <a:rPr dirty="0" sz="3200" spc="-20">
                <a:latin typeface="Carlito"/>
                <a:cs typeface="Carlito"/>
              </a:rPr>
              <a:t>poorest </a:t>
            </a:r>
            <a:r>
              <a:rPr dirty="0" sz="3200" spc="-5">
                <a:latin typeface="Carlito"/>
                <a:cs typeface="Carlito"/>
              </a:rPr>
              <a:t>people who </a:t>
            </a:r>
            <a:r>
              <a:rPr dirty="0" sz="3200" spc="-10">
                <a:latin typeface="Carlito"/>
                <a:cs typeface="Carlito"/>
              </a:rPr>
              <a:t>lived  </a:t>
            </a:r>
            <a:r>
              <a:rPr dirty="0" sz="3200" spc="-15">
                <a:latin typeface="Carlito"/>
                <a:cs typeface="Carlito"/>
              </a:rPr>
              <a:t>below </a:t>
            </a:r>
            <a:r>
              <a:rPr dirty="0" sz="3200" spc="-5">
                <a:latin typeface="Carlito"/>
                <a:cs typeface="Carlito"/>
              </a:rPr>
              <a:t>the </a:t>
            </a:r>
            <a:r>
              <a:rPr dirty="0" sz="3200" spc="-15">
                <a:latin typeface="Carlito"/>
                <a:cs typeface="Carlito"/>
              </a:rPr>
              <a:t>poverty</a:t>
            </a:r>
            <a:r>
              <a:rPr dirty="0" sz="3200" spc="105">
                <a:latin typeface="Carlito"/>
                <a:cs typeface="Carlito"/>
              </a:rPr>
              <a:t> </a:t>
            </a:r>
            <a:r>
              <a:rPr dirty="0" sz="3200">
                <a:latin typeface="Carlito"/>
                <a:cs typeface="Carlito"/>
              </a:rPr>
              <a:t>line.</a:t>
            </a:r>
            <a:endParaRPr sz="3200">
              <a:latin typeface="Carlito"/>
              <a:cs typeface="Carlito"/>
            </a:endParaRPr>
          </a:p>
          <a:p>
            <a:pPr algn="just" marL="527685" marR="5080" indent="-515620">
              <a:lnSpc>
                <a:spcPct val="90000"/>
              </a:lnSpc>
              <a:spcBef>
                <a:spcPts val="770"/>
              </a:spcBef>
              <a:buAutoNum type="arabicPeriod" startAt="2"/>
              <a:tabLst>
                <a:tab pos="528320" algn="l"/>
              </a:tabLst>
            </a:pPr>
            <a:r>
              <a:rPr dirty="0" sz="3200" spc="-5">
                <a:latin typeface="Carlito"/>
                <a:cs typeface="Carlito"/>
              </a:rPr>
              <a:t>Indian </a:t>
            </a:r>
            <a:r>
              <a:rPr dirty="0" sz="3200" spc="-10">
                <a:latin typeface="Carlito"/>
                <a:cs typeface="Carlito"/>
              </a:rPr>
              <a:t>Government has </a:t>
            </a:r>
            <a:r>
              <a:rPr dirty="0" sz="3200" spc="-5">
                <a:latin typeface="Carlito"/>
                <a:cs typeface="Carlito"/>
              </a:rPr>
              <a:t>a </a:t>
            </a:r>
            <a:r>
              <a:rPr dirty="0" sz="3200" spc="-40">
                <a:latin typeface="Carlito"/>
                <a:cs typeface="Carlito"/>
              </a:rPr>
              <a:t>way </a:t>
            </a:r>
            <a:r>
              <a:rPr dirty="0" sz="3200" spc="-5">
                <a:latin typeface="Carlito"/>
                <a:cs typeface="Carlito"/>
              </a:rPr>
              <a:t>of calculating  this inequality </a:t>
            </a:r>
            <a:r>
              <a:rPr dirty="0" sz="3200" spc="-15">
                <a:latin typeface="Carlito"/>
                <a:cs typeface="Carlito"/>
              </a:rPr>
              <a:t>through  </a:t>
            </a:r>
            <a:r>
              <a:rPr dirty="0" sz="3200" spc="-20">
                <a:latin typeface="Carlito"/>
                <a:cs typeface="Carlito"/>
              </a:rPr>
              <a:t>Poverty </a:t>
            </a:r>
            <a:r>
              <a:rPr dirty="0" sz="3200" spc="-10">
                <a:latin typeface="Carlito"/>
                <a:cs typeface="Carlito"/>
              </a:rPr>
              <a:t>Line, </a:t>
            </a:r>
            <a:r>
              <a:rPr dirty="0" sz="3200">
                <a:latin typeface="Carlito"/>
                <a:cs typeface="Carlito"/>
              </a:rPr>
              <a:t>the  </a:t>
            </a:r>
            <a:r>
              <a:rPr dirty="0" sz="3200" spc="-15">
                <a:latin typeface="Carlito"/>
                <a:cs typeface="Carlito"/>
              </a:rPr>
              <a:t>poverty </a:t>
            </a:r>
            <a:r>
              <a:rPr dirty="0" sz="3200">
                <a:latin typeface="Carlito"/>
                <a:cs typeface="Carlito"/>
              </a:rPr>
              <a:t>line is </a:t>
            </a:r>
            <a:r>
              <a:rPr dirty="0" sz="3200" spc="-5">
                <a:latin typeface="Carlito"/>
                <a:cs typeface="Carlito"/>
              </a:rPr>
              <a:t>the </a:t>
            </a:r>
            <a:r>
              <a:rPr dirty="0" sz="3200">
                <a:latin typeface="Carlito"/>
                <a:cs typeface="Carlito"/>
              </a:rPr>
              <a:t>minimum </a:t>
            </a:r>
            <a:r>
              <a:rPr dirty="0" sz="3200" spc="-10">
                <a:latin typeface="Carlito"/>
                <a:cs typeface="Carlito"/>
              </a:rPr>
              <a:t>level </a:t>
            </a:r>
            <a:r>
              <a:rPr dirty="0" sz="3200" spc="-5">
                <a:latin typeface="Carlito"/>
                <a:cs typeface="Carlito"/>
              </a:rPr>
              <a:t>of </a:t>
            </a:r>
            <a:r>
              <a:rPr dirty="0" sz="3200" spc="-10">
                <a:latin typeface="Carlito"/>
                <a:cs typeface="Carlito"/>
              </a:rPr>
              <a:t>income  needed to </a:t>
            </a:r>
            <a:r>
              <a:rPr dirty="0" sz="3200" spc="-5">
                <a:latin typeface="Carlito"/>
                <a:cs typeface="Carlito"/>
              </a:rPr>
              <a:t>achieve an </a:t>
            </a:r>
            <a:r>
              <a:rPr dirty="0" sz="3200" spc="-10">
                <a:latin typeface="Carlito"/>
                <a:cs typeface="Carlito"/>
              </a:rPr>
              <a:t>adequate </a:t>
            </a:r>
            <a:r>
              <a:rPr dirty="0" sz="3200" spc="-15">
                <a:latin typeface="Carlito"/>
                <a:cs typeface="Carlito"/>
              </a:rPr>
              <a:t>standard </a:t>
            </a:r>
            <a:r>
              <a:rPr dirty="0" sz="3200" spc="-10">
                <a:latin typeface="Carlito"/>
                <a:cs typeface="Carlito"/>
              </a:rPr>
              <a:t>of  </a:t>
            </a:r>
            <a:r>
              <a:rPr dirty="0" sz="3200">
                <a:latin typeface="Carlito"/>
                <a:cs typeface="Carlito"/>
              </a:rPr>
              <a:t>living.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0" y="3084639"/>
            <a:ext cx="3049905" cy="461645"/>
            <a:chOff x="3017520" y="3084639"/>
            <a:chExt cx="3049905" cy="461645"/>
          </a:xfrm>
        </p:grpSpPr>
        <p:sp>
          <p:nvSpPr>
            <p:cNvPr id="3" name="object 3"/>
            <p:cNvSpPr/>
            <p:nvPr/>
          </p:nvSpPr>
          <p:spPr>
            <a:xfrm>
              <a:off x="3017520" y="3084639"/>
              <a:ext cx="3049397" cy="46158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049143" y="3094862"/>
              <a:ext cx="3004566" cy="4171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2014727" y="3816159"/>
            <a:ext cx="5082540" cy="461645"/>
            <a:chOff x="2014727" y="3816159"/>
            <a:chExt cx="5082540" cy="461645"/>
          </a:xfrm>
        </p:grpSpPr>
        <p:sp>
          <p:nvSpPr>
            <p:cNvPr id="6" name="object 6"/>
            <p:cNvSpPr/>
            <p:nvPr/>
          </p:nvSpPr>
          <p:spPr>
            <a:xfrm>
              <a:off x="2014727" y="3816159"/>
              <a:ext cx="5082285" cy="46158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046350" y="3826382"/>
              <a:ext cx="5039868" cy="41719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2022-04-01T08:06:25Z</dcterms:created>
  <dcterms:modified xsi:type="dcterms:W3CDTF">2022-04-01T08:06:25Z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