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6.xml" ContentType="application/vnd.openxmlformats-officedocument.presentationml.comments+xml"/>
  <Override PartName="/ppt/notesSlides/notesSlide8.xml" ContentType="application/vnd.openxmlformats-officedocument.presentationml.notesSlide+xml"/>
  <Override PartName="/ppt/comments/comment7.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14"/>
  </p:notesMasterIdLst>
  <p:sldIdLst>
    <p:sldId id="256" r:id="rId2"/>
    <p:sldId id="278" r:id="rId3"/>
    <p:sldId id="257" r:id="rId4"/>
    <p:sldId id="261" r:id="rId5"/>
    <p:sldId id="266" r:id="rId6"/>
    <p:sldId id="267" r:id="rId7"/>
    <p:sldId id="277" r:id="rId8"/>
    <p:sldId id="269" r:id="rId9"/>
    <p:sldId id="270" r:id="rId10"/>
    <p:sldId id="274" r:id="rId11"/>
    <p:sldId id="275" r:id="rId12"/>
    <p:sldId id="258"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548" userDrawn="1">
          <p15:clr>
            <a:srgbClr val="A4A3A4"/>
          </p15:clr>
        </p15:guide>
        <p15:guide id="2" pos="21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woyan Satyendu"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486" y="84"/>
      </p:cViewPr>
      <p:guideLst>
        <p:guide orient="horz" pos="1548"/>
        <p:guide pos="21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6-01T11:28:42.902" idx="2">
    <p:pos x="6000" y="100"/>
    <p:text>+amanrouniyar@odmegroup.org Here the heading of the PPT has to be put
_Assigned to you_</p:text>
  </p:cm>
  <p:cm authorId="0" dt="2020-06-01T11:29:03.186" idx="1">
    <p:pos x="6000" y="0"/>
    <p:text>+amanrouniyar@odmegroup.org Where is the end slide of every PPT. It has to be in a format also
_Assigned to you_</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0-06-01T11:30:14.099" idx="3">
    <p:pos x="6000" y="0"/>
    <p:text>@Format for content and slide heading is missing? Just like you have mentioned in DOC., We need to specify, for each slide's heading and text content, what will be the font style +amanrouniyar@odmegroup.org
_Assigned to you_</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0-06-01T11:30:14.099" idx="3">
    <p:pos x="6000" y="0"/>
    <p:text>@Format for content and slide heading is missing? Just like you have mentioned in DOC., We need to specify, for each slide's heading and text content, what will be the font style +amanrouniyar@odmegroup.org
_Assigned to you_</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0-06-01T11:30:14.099" idx="3">
    <p:pos x="6000" y="0"/>
    <p:text>@Format for content and slide heading is missing? Just like you have mentioned in DOC., We need to specify, for each slide's heading and text content, what will be the font style +amanrouniyar@odmegroup.org
_Assigned to you_</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0-06-01T11:30:14.099" idx="3">
    <p:pos x="6000" y="0"/>
    <p:text>@Format for content and slide heading is missing? Just like you have mentioned in DOC., We need to specify, for each slide's heading and text content, what will be the font style +amanrouniyar@odmegroup.org
_Assigned to you_</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0-06-01T11:30:14.099" idx="3">
    <p:pos x="6000" y="0"/>
    <p:text>@Format for content and slide heading is missing? Just like you have mentioned in DOC., We need to specify, for each slide's heading and text content, what will be the font style +amanrouniyar@odmegroup.org
_Assigned to you_</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0-06-01T11:30:14.099" idx="3">
    <p:pos x="6000" y="0"/>
    <p:text>@Format for content and slide heading is missing? Just like you have mentioned in DOC., We need to specify, for each slide's heading and text content, what will be the font style +amanrouniyar@odmegroup.org
_Assigned to you_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0c9633694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0c963369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7e2f4033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7e2f403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7e2f4033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7e2f403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7e2f4033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7e2f403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7e2f4033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7e2f403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7e2f4033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7e2f403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648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7e2f4033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7e2f403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7e2f4033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7e2f403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6.gif"/><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comments" Target="../comments/comment3.xml"/><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comments" Target="../comments/comment4.xml"/><Relationship Id="rId5" Type="http://schemas.openxmlformats.org/officeDocument/2006/relationships/image" Target="../media/image5.gif"/><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comments" Target="../comments/comment5.xml"/><Relationship Id="rId5" Type="http://schemas.openxmlformats.org/officeDocument/2006/relationships/image" Target="../media/image7.gif"/><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gif"/><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comments" Target="../comments/comment6.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comments" Target="../comments/comment7.xml"/><Relationship Id="rId5" Type="http://schemas.openxmlformats.org/officeDocument/2006/relationships/image" Target="../media/image12.jpeg"/><Relationship Id="rId4"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5" name="Google Shape;55;p13"/>
          <p:cNvPicPr preferRelativeResize="0"/>
          <p:nvPr/>
        </p:nvPicPr>
        <p:blipFill>
          <a:blip r:embed="rId3"/>
          <a:stretch>
            <a:fillRect/>
          </a:stretch>
        </p:blipFill>
        <p:spPr>
          <a:xfrm>
            <a:off x="213654" y="233341"/>
            <a:ext cx="1578401" cy="783575"/>
          </a:xfrm>
          <a:prstGeom prst="rect">
            <a:avLst/>
          </a:prstGeom>
          <a:noFill/>
          <a:ln>
            <a:noFill/>
          </a:ln>
        </p:spPr>
      </p:pic>
      <p:sp>
        <p:nvSpPr>
          <p:cNvPr id="6" name="Text Box 2">
            <a:extLst>
              <a:ext uri="{FF2B5EF4-FFF2-40B4-BE49-F238E27FC236}">
                <a16:creationId xmlns:a16="http://schemas.microsoft.com/office/drawing/2014/main" id="{AE890BC3-4645-4A3B-889C-52A36857C5FE}"/>
              </a:ext>
            </a:extLst>
          </p:cNvPr>
          <p:cNvSpPr txBox="1"/>
          <p:nvPr/>
        </p:nvSpPr>
        <p:spPr>
          <a:xfrm>
            <a:off x="1002854" y="1604070"/>
            <a:ext cx="7816563" cy="3046988"/>
          </a:xfrm>
          <a:prstGeom prst="rect">
            <a:avLst/>
          </a:prstGeom>
          <a:noFill/>
        </p:spPr>
        <p:txBody>
          <a:bodyPr wrap="none" rtlCol="0">
            <a:spAutoFit/>
          </a:bodyPr>
          <a:lstStyle/>
          <a:p>
            <a:r>
              <a:rPr lang="en-US" sz="4000" b="1" dirty="0">
                <a:solidFill>
                  <a:srgbClr val="FF0000"/>
                </a:solidFill>
              </a:rPr>
              <a:t>WELCOME TO ON LINE CLASS</a:t>
            </a:r>
          </a:p>
          <a:p>
            <a:r>
              <a:rPr lang="en-US" sz="4000" b="1" dirty="0">
                <a:solidFill>
                  <a:schemeClr val="tx1"/>
                </a:solidFill>
              </a:rPr>
              <a:t>                   </a:t>
            </a:r>
            <a:r>
              <a:rPr lang="en-US" sz="2800" b="1" dirty="0">
                <a:solidFill>
                  <a:schemeClr val="tx1"/>
                </a:solidFill>
              </a:rPr>
              <a:t>CLASS-UKG</a:t>
            </a:r>
          </a:p>
          <a:p>
            <a:r>
              <a:rPr lang="en-US" sz="2800" b="1" dirty="0">
                <a:solidFill>
                  <a:schemeClr val="tx1"/>
                </a:solidFill>
              </a:rPr>
              <a:t>                           SUBJECT-GK</a:t>
            </a:r>
          </a:p>
          <a:p>
            <a:r>
              <a:rPr lang="en-US" sz="2800" b="1" dirty="0">
                <a:solidFill>
                  <a:schemeClr val="tx1"/>
                </a:solidFill>
              </a:rPr>
              <a:t>                           TOPIC-‘’VEHICLES''</a:t>
            </a:r>
          </a:p>
          <a:p>
            <a:r>
              <a:rPr lang="en-US" sz="2800" b="1" dirty="0">
                <a:solidFill>
                  <a:schemeClr val="tx1"/>
                </a:solidFill>
              </a:rPr>
              <a:t>                                           (Land vehicles)</a:t>
            </a:r>
          </a:p>
          <a:p>
            <a:r>
              <a:rPr lang="en-US" sz="2800" b="1" dirty="0">
                <a:solidFill>
                  <a:schemeClr val="tx1"/>
                </a:solidFill>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55;p13">
            <a:extLst>
              <a:ext uri="{FF2B5EF4-FFF2-40B4-BE49-F238E27FC236}">
                <a16:creationId xmlns:a16="http://schemas.microsoft.com/office/drawing/2014/main" id="{9A1C4F79-72F5-4627-9C14-3670561B190D}"/>
              </a:ext>
            </a:extLst>
          </p:cNvPr>
          <p:cNvPicPr preferRelativeResize="0"/>
          <p:nvPr/>
        </p:nvPicPr>
        <p:blipFill>
          <a:blip r:embed="rId2"/>
          <a:stretch>
            <a:fillRect/>
          </a:stretch>
        </p:blipFill>
        <p:spPr>
          <a:xfrm>
            <a:off x="7108437" y="4227269"/>
            <a:ext cx="1983011" cy="849226"/>
          </a:xfrm>
          <a:prstGeom prst="rect">
            <a:avLst/>
          </a:prstGeom>
          <a:noFill/>
          <a:ln>
            <a:noFill/>
          </a:ln>
        </p:spPr>
      </p:pic>
      <p:sp>
        <p:nvSpPr>
          <p:cNvPr id="2" name="Rectangle 1">
            <a:extLst>
              <a:ext uri="{FF2B5EF4-FFF2-40B4-BE49-F238E27FC236}">
                <a16:creationId xmlns:a16="http://schemas.microsoft.com/office/drawing/2014/main" id="{E3F0671F-D4AD-44C2-8B7A-76F7A8B02D55}"/>
              </a:ext>
            </a:extLst>
          </p:cNvPr>
          <p:cNvSpPr/>
          <p:nvPr/>
        </p:nvSpPr>
        <p:spPr>
          <a:xfrm>
            <a:off x="1309045" y="1391589"/>
            <a:ext cx="1851789" cy="646331"/>
          </a:xfrm>
          <a:prstGeom prst="rect">
            <a:avLst/>
          </a:prstGeom>
        </p:spPr>
        <p:txBody>
          <a:bodyPr wrap="none">
            <a:spAutoFit/>
          </a:bodyPr>
          <a:lstStyle/>
          <a:p>
            <a:r>
              <a:rPr lang="en-US" sz="3600" b="1" dirty="0"/>
              <a:t>TONGA</a:t>
            </a:r>
          </a:p>
        </p:txBody>
      </p:sp>
      <p:pic>
        <p:nvPicPr>
          <p:cNvPr id="1026" name="Picture 2" descr="The memories of Lucknow visit will certainly last for ever. &amp;quot;Tonga Ride&amp;quot;. |  Uttarakhand, Sightseeing, Haridwar">
            <a:extLst>
              <a:ext uri="{FF2B5EF4-FFF2-40B4-BE49-F238E27FC236}">
                <a16:creationId xmlns:a16="http://schemas.microsoft.com/office/drawing/2014/main" id="{B63A4376-4BFE-4FD4-B8CA-7FDB9E582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10737"/>
            <a:ext cx="4014360" cy="2664000"/>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pic>
        <p:nvPicPr>
          <p:cNvPr id="9" name="Picture 2" descr="Vespa GIFs | Tenor">
            <a:extLst>
              <a:ext uri="{FF2B5EF4-FFF2-40B4-BE49-F238E27FC236}">
                <a16:creationId xmlns:a16="http://schemas.microsoft.com/office/drawing/2014/main" id="{C73EBE68-5186-4339-9914-59126F8156D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48642" y="1391589"/>
            <a:ext cx="4146683" cy="26640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865B856-A69C-45FB-8A62-A62EB3680E55}"/>
              </a:ext>
            </a:extLst>
          </p:cNvPr>
          <p:cNvSpPr/>
          <p:nvPr/>
        </p:nvSpPr>
        <p:spPr>
          <a:xfrm>
            <a:off x="5397062" y="573578"/>
            <a:ext cx="2542978" cy="646331"/>
          </a:xfrm>
          <a:prstGeom prst="rect">
            <a:avLst/>
          </a:prstGeom>
        </p:spPr>
        <p:txBody>
          <a:bodyPr wrap="square">
            <a:spAutoFit/>
          </a:bodyPr>
          <a:lstStyle/>
          <a:p>
            <a:r>
              <a:rPr lang="en-US" sz="3600" b="1" dirty="0"/>
              <a:t>SCOOTER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2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5;p13">
            <a:extLst>
              <a:ext uri="{FF2B5EF4-FFF2-40B4-BE49-F238E27FC236}">
                <a16:creationId xmlns:a16="http://schemas.microsoft.com/office/drawing/2014/main" id="{1EBF102D-923C-4815-BED6-CAA0688613F4}"/>
              </a:ext>
            </a:extLst>
          </p:cNvPr>
          <p:cNvPicPr preferRelativeResize="0"/>
          <p:nvPr/>
        </p:nvPicPr>
        <p:blipFill>
          <a:blip r:embed="rId3"/>
          <a:stretch>
            <a:fillRect/>
          </a:stretch>
        </p:blipFill>
        <p:spPr>
          <a:xfrm>
            <a:off x="7108437" y="4227269"/>
            <a:ext cx="1983011" cy="849226"/>
          </a:xfrm>
          <a:prstGeom prst="rect">
            <a:avLst/>
          </a:prstGeom>
          <a:noFill/>
          <a:ln>
            <a:noFill/>
          </a:ln>
        </p:spPr>
      </p:pic>
      <p:sp>
        <p:nvSpPr>
          <p:cNvPr id="2" name="Rectangle 1">
            <a:extLst>
              <a:ext uri="{FF2B5EF4-FFF2-40B4-BE49-F238E27FC236}">
                <a16:creationId xmlns:a16="http://schemas.microsoft.com/office/drawing/2014/main" id="{734E5403-07CC-46A9-9343-4D98C86AC272}"/>
              </a:ext>
            </a:extLst>
          </p:cNvPr>
          <p:cNvSpPr/>
          <p:nvPr/>
        </p:nvSpPr>
        <p:spPr>
          <a:xfrm>
            <a:off x="1898431" y="179419"/>
            <a:ext cx="1704778" cy="646331"/>
          </a:xfrm>
          <a:prstGeom prst="rect">
            <a:avLst/>
          </a:prstGeom>
        </p:spPr>
        <p:txBody>
          <a:bodyPr wrap="square">
            <a:spAutoFit/>
          </a:bodyPr>
          <a:lstStyle/>
          <a:p>
            <a:r>
              <a:rPr lang="en-US" sz="3600" b="1" dirty="0"/>
              <a:t>TRAIN</a:t>
            </a:r>
          </a:p>
        </p:txBody>
      </p:sp>
      <p:pic>
        <p:nvPicPr>
          <p:cNvPr id="4" name="Picture 3">
            <a:extLst>
              <a:ext uri="{FF2B5EF4-FFF2-40B4-BE49-F238E27FC236}">
                <a16:creationId xmlns:a16="http://schemas.microsoft.com/office/drawing/2014/main" id="{5AACBD1B-2C9B-4791-B00A-FABDDF6BFFD7}"/>
              </a:ext>
            </a:extLst>
          </p:cNvPr>
          <p:cNvPicPr>
            <a:picLocks noChangeAspect="1"/>
          </p:cNvPicPr>
          <p:nvPr/>
        </p:nvPicPr>
        <p:blipFill>
          <a:blip r:embed="rId4"/>
          <a:stretch>
            <a:fillRect/>
          </a:stretch>
        </p:blipFill>
        <p:spPr>
          <a:xfrm>
            <a:off x="6027260" y="2284845"/>
            <a:ext cx="2867904" cy="1836000"/>
          </a:xfrm>
          <a:prstGeom prst="rect">
            <a:avLst/>
          </a:prstGeom>
        </p:spPr>
      </p:pic>
      <p:pic>
        <p:nvPicPr>
          <p:cNvPr id="3076" name="Picture 4" descr="GIF close call - animated GIF on GIFER">
            <a:extLst>
              <a:ext uri="{FF2B5EF4-FFF2-40B4-BE49-F238E27FC236}">
                <a16:creationId xmlns:a16="http://schemas.microsoft.com/office/drawing/2014/main" id="{8B2E085A-18DE-468D-A9A0-69FA29B7D60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4330" y="825750"/>
            <a:ext cx="5414010" cy="418059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857BB96-538E-4E57-BC51-2EB9CD141406}"/>
              </a:ext>
            </a:extLst>
          </p:cNvPr>
          <p:cNvSpPr txBox="1"/>
          <p:nvPr/>
        </p:nvSpPr>
        <p:spPr>
          <a:xfrm>
            <a:off x="6151964" y="502584"/>
            <a:ext cx="2743200" cy="2308324"/>
          </a:xfrm>
          <a:prstGeom prst="rect">
            <a:avLst/>
          </a:prstGeom>
          <a:noFill/>
        </p:spPr>
        <p:txBody>
          <a:bodyPr wrap="square">
            <a:spAutoFit/>
          </a:bodyPr>
          <a:lstStyle/>
          <a:p>
            <a:r>
              <a:rPr lang="en-US" sz="2400" dirty="0">
                <a:solidFill>
                  <a:srgbClr val="202124"/>
                </a:solidFill>
                <a:latin typeface="arial" panose="020B0604020202020204" pitchFamily="34" charset="0"/>
              </a:rPr>
              <a:t>The train runs on </a:t>
            </a:r>
            <a:r>
              <a:rPr lang="en-US" sz="2400" b="0" i="0" dirty="0">
                <a:solidFill>
                  <a:srgbClr val="202124"/>
                </a:solidFill>
                <a:effectLst/>
                <a:latin typeface="arial" panose="020B0604020202020204" pitchFamily="34" charset="0"/>
              </a:rPr>
              <a:t>railway track or railway line which is </a:t>
            </a:r>
            <a:r>
              <a:rPr lang="en-US" sz="2400" i="0" dirty="0">
                <a:solidFill>
                  <a:srgbClr val="202124"/>
                </a:solidFill>
                <a:effectLst/>
                <a:latin typeface="arial" panose="020B0604020202020204" pitchFamily="34" charset="0"/>
              </a:rPr>
              <a:t>a set of two parallel rows on the land. </a:t>
            </a:r>
            <a:endParaRPr lang="en-IN"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0" y="3788435"/>
            <a:ext cx="9144000" cy="1365860"/>
          </a:xfrm>
          <a:prstGeom prst="rect">
            <a:avLst/>
          </a:prstGeom>
          <a:noFill/>
          <a:ln>
            <a:noFill/>
          </a:ln>
        </p:spPr>
      </p:pic>
      <p:sp>
        <p:nvSpPr>
          <p:cNvPr id="2" name="Text Box 0"/>
          <p:cNvSpPr txBox="1"/>
          <p:nvPr/>
        </p:nvSpPr>
        <p:spPr>
          <a:xfrm>
            <a:off x="1082040" y="2047240"/>
            <a:ext cx="6809740" cy="1715770"/>
          </a:xfrm>
          <a:prstGeom prst="rect">
            <a:avLst/>
          </a:prstGeom>
          <a:noFill/>
        </p:spPr>
        <p:txBody>
          <a:bodyPr wrap="square" rtlCol="0" anchor="t">
            <a:spAutoFit/>
          </a:bodyPr>
          <a:lstStyle/>
          <a:p>
            <a:pPr marL="457200" marR="0" lvl="0" indent="0" algn="ctr" rtl="0">
              <a:lnSpc>
                <a:spcPct val="115000"/>
              </a:lnSpc>
              <a:spcBef>
                <a:spcPts val="0"/>
              </a:spcBef>
              <a:spcAft>
                <a:spcPts val="0"/>
              </a:spcAft>
              <a:buClr>
                <a:srgbClr val="000000"/>
              </a:buClr>
              <a:buSzPts val="4000"/>
              <a:buFont typeface="Arial" panose="020B0604020202020204"/>
              <a:buNone/>
            </a:pPr>
            <a:r>
              <a:rPr lang="en-GB" sz="3200" b="1">
                <a:sym typeface="Arial" panose="020B0604020202020204"/>
              </a:rPr>
              <a:t>THANKING YOU</a:t>
            </a:r>
            <a:endParaRPr sz="3200" b="1"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457200" marR="0" lvl="0" indent="0" algn="ctr" rtl="0">
              <a:lnSpc>
                <a:spcPct val="115000"/>
              </a:lnSpc>
              <a:spcBef>
                <a:spcPts val="0"/>
              </a:spcBef>
              <a:spcAft>
                <a:spcPts val="0"/>
              </a:spcAft>
              <a:buClr>
                <a:srgbClr val="000000"/>
              </a:buClr>
              <a:buSzPts val="4000"/>
              <a:buFont typeface="Arial" panose="020B0604020202020204"/>
              <a:buNone/>
            </a:pPr>
            <a:r>
              <a:rPr lang="en-GB" sz="3200" b="1">
                <a:solidFill>
                  <a:srgbClr val="FF0000"/>
                </a:solidFill>
                <a:sym typeface="Arial" panose="020B0604020202020204"/>
              </a:rPr>
              <a:t>ODM EDUCATIONAL GROUP</a:t>
            </a:r>
            <a:endParaRPr sz="3200" b="1" i="0" u="none" strike="noStrike" cap="none">
              <a:solidFill>
                <a:srgbClr val="FF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400"/>
              <a:buFont typeface="Arial" panose="020B0604020202020204"/>
              <a:buNone/>
            </a:pPr>
            <a:endParaRPr lang="en-US" sz="3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ifferent types vehicles Royalty Free Vector Image">
            <a:extLst>
              <a:ext uri="{FF2B5EF4-FFF2-40B4-BE49-F238E27FC236}">
                <a16:creationId xmlns:a16="http://schemas.microsoft.com/office/drawing/2014/main" id="{4A61FC88-F4E9-4F86-A31A-C988DED354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450"/>
          <a:stretch/>
        </p:blipFill>
        <p:spPr bwMode="auto">
          <a:xfrm>
            <a:off x="246491" y="1047169"/>
            <a:ext cx="3609229" cy="36198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35E2D95-2991-480F-90B9-FA23BADA7760}"/>
              </a:ext>
            </a:extLst>
          </p:cNvPr>
          <p:cNvSpPr/>
          <p:nvPr/>
        </p:nvSpPr>
        <p:spPr>
          <a:xfrm>
            <a:off x="3007453" y="310535"/>
            <a:ext cx="2492990" cy="646331"/>
          </a:xfrm>
          <a:prstGeom prst="rect">
            <a:avLst/>
          </a:prstGeom>
          <a:ln/>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p>
            <a:pPr algn="ctr"/>
            <a:r>
              <a:rPr lang="en-US"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VEHICLES</a:t>
            </a:r>
          </a:p>
        </p:txBody>
      </p:sp>
      <p:sp>
        <p:nvSpPr>
          <p:cNvPr id="7" name="TextBox 6">
            <a:extLst>
              <a:ext uri="{FF2B5EF4-FFF2-40B4-BE49-F238E27FC236}">
                <a16:creationId xmlns:a16="http://schemas.microsoft.com/office/drawing/2014/main" id="{893CC428-A18D-4DD2-9C41-1150958873AD}"/>
              </a:ext>
            </a:extLst>
          </p:cNvPr>
          <p:cNvSpPr txBox="1"/>
          <p:nvPr/>
        </p:nvSpPr>
        <p:spPr>
          <a:xfrm>
            <a:off x="4023360" y="1401256"/>
            <a:ext cx="4874149" cy="2677656"/>
          </a:xfrm>
          <a:prstGeom prst="rect">
            <a:avLst/>
          </a:prstGeom>
          <a:noFill/>
          <a:ln w="57150">
            <a:solidFill>
              <a:schemeClr val="tx1"/>
            </a:solidFill>
          </a:ln>
        </p:spPr>
        <p:txBody>
          <a:bodyPr wrap="square" rtlCol="0">
            <a:spAutoFit/>
          </a:bodyPr>
          <a:lstStyle/>
          <a:p>
            <a:pPr marL="514350" indent="-514350">
              <a:buFont typeface="Arial" panose="020B0604020202020204" pitchFamily="34" charset="0"/>
              <a:buChar char="•"/>
            </a:pPr>
            <a:r>
              <a:rPr lang="en-US" sz="2800" dirty="0"/>
              <a:t>We need a vehicle to travel from one place to another place.</a:t>
            </a:r>
          </a:p>
          <a:p>
            <a:pPr marL="514350" indent="-514350">
              <a:buFont typeface="Arial" panose="020B0604020202020204" pitchFamily="34" charset="0"/>
              <a:buChar char="•"/>
            </a:pPr>
            <a:r>
              <a:rPr lang="en-US" sz="2800" dirty="0"/>
              <a:t>Transfer/ transport/carry goods/things from one place to another. </a:t>
            </a:r>
            <a:endParaRPr lang="en-IN" sz="2800" dirty="0"/>
          </a:p>
        </p:txBody>
      </p:sp>
    </p:spTree>
    <p:extLst>
      <p:ext uri="{BB962C8B-B14F-4D97-AF65-F5344CB8AC3E}">
        <p14:creationId xmlns:p14="http://schemas.microsoft.com/office/powerpoint/2010/main" val="4256579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5" name="TextBox 4">
            <a:extLst>
              <a:ext uri="{FF2B5EF4-FFF2-40B4-BE49-F238E27FC236}">
                <a16:creationId xmlns:a16="http://schemas.microsoft.com/office/drawing/2014/main" id="{CA476498-DC5A-4815-AF55-01A187BC5594}"/>
              </a:ext>
            </a:extLst>
          </p:cNvPr>
          <p:cNvSpPr txBox="1"/>
          <p:nvPr/>
        </p:nvSpPr>
        <p:spPr>
          <a:xfrm>
            <a:off x="882797" y="832812"/>
            <a:ext cx="7515565" cy="3477875"/>
          </a:xfrm>
          <a:prstGeom prst="rect">
            <a:avLst/>
          </a:prstGeom>
          <a:noFill/>
        </p:spPr>
        <p:txBody>
          <a:bodyPr wrap="square" rtlCol="0">
            <a:spAutoFit/>
          </a:bodyPr>
          <a:lstStyle/>
          <a:p>
            <a:r>
              <a:rPr lang="en-US" sz="2800" b="1" dirty="0">
                <a:solidFill>
                  <a:srgbClr val="FF0000"/>
                </a:solidFill>
              </a:rPr>
              <a:t>                         KEY POINTS </a:t>
            </a:r>
          </a:p>
          <a:p>
            <a:pPr marL="461963">
              <a:lnSpc>
                <a:spcPct val="150000"/>
              </a:lnSpc>
              <a:buFont typeface="Wingdings" panose="05000000000000000000" pitchFamily="2" charset="2"/>
              <a:buChar char="Ø"/>
            </a:pPr>
            <a:r>
              <a:rPr lang="en-US" sz="2400" dirty="0">
                <a:solidFill>
                  <a:srgbClr val="00B0F0"/>
                </a:solidFill>
              </a:rPr>
              <a:t>We all travel by different vehicles</a:t>
            </a:r>
          </a:p>
          <a:p>
            <a:pPr marL="461963">
              <a:lnSpc>
                <a:spcPct val="150000"/>
              </a:lnSpc>
              <a:buFont typeface="Wingdings" panose="05000000000000000000" pitchFamily="2" charset="2"/>
              <a:buChar char="Ø"/>
            </a:pPr>
            <a:r>
              <a:rPr lang="en-US" sz="2400" dirty="0">
                <a:solidFill>
                  <a:srgbClr val="00B0F0"/>
                </a:solidFill>
              </a:rPr>
              <a:t>Like car, bus, tonga, cycle, bicycle</a:t>
            </a:r>
          </a:p>
          <a:p>
            <a:pPr marL="461963">
              <a:buFont typeface="Wingdings" panose="05000000000000000000" pitchFamily="2" charset="2"/>
              <a:buChar char="Ø"/>
            </a:pPr>
            <a:r>
              <a:rPr lang="en-US" sz="2400" dirty="0">
                <a:solidFill>
                  <a:srgbClr val="00B0F0"/>
                </a:solidFill>
              </a:rPr>
              <a:t>There are </a:t>
            </a:r>
            <a:r>
              <a:rPr lang="en-US" sz="1800" dirty="0">
                <a:solidFill>
                  <a:srgbClr val="00B0F0"/>
                </a:solidFill>
              </a:rPr>
              <a:t>FOUR </a:t>
            </a:r>
            <a:r>
              <a:rPr lang="en-US" sz="2400" dirty="0">
                <a:solidFill>
                  <a:srgbClr val="00B0F0"/>
                </a:solidFill>
              </a:rPr>
              <a:t>types of vehicles </a:t>
            </a:r>
          </a:p>
          <a:p>
            <a:pPr marL="1260475" lvl="8" indent="-346075">
              <a:buFont typeface="Wingdings" panose="05000000000000000000" pitchFamily="2" charset="2"/>
              <a:buChar char="§"/>
            </a:pPr>
            <a:r>
              <a:rPr lang="en-US" sz="2400" dirty="0">
                <a:solidFill>
                  <a:srgbClr val="00B0F0"/>
                </a:solidFill>
              </a:rPr>
              <a:t>Vehicles on Land, </a:t>
            </a:r>
          </a:p>
          <a:p>
            <a:pPr marL="1260475" lvl="5" indent="-346075">
              <a:buFont typeface="Wingdings" panose="05000000000000000000" pitchFamily="2" charset="2"/>
              <a:buChar char="§"/>
            </a:pPr>
            <a:r>
              <a:rPr lang="en-US" sz="2400" dirty="0">
                <a:solidFill>
                  <a:srgbClr val="00B0F0"/>
                </a:solidFill>
              </a:rPr>
              <a:t>Vehicles on  Rail track </a:t>
            </a:r>
          </a:p>
          <a:p>
            <a:pPr marL="1260475" lvl="5" indent="-346075">
              <a:buFont typeface="Wingdings" panose="05000000000000000000" pitchFamily="2" charset="2"/>
              <a:buChar char="§"/>
            </a:pPr>
            <a:r>
              <a:rPr lang="en-US" sz="2400" dirty="0">
                <a:solidFill>
                  <a:srgbClr val="00B0F0"/>
                </a:solidFill>
              </a:rPr>
              <a:t>Vehicles on Water.</a:t>
            </a:r>
          </a:p>
          <a:p>
            <a:pPr marL="1260475" lvl="5" indent="-346075">
              <a:buFont typeface="Wingdings" panose="05000000000000000000" pitchFamily="2" charset="2"/>
              <a:buChar char="§"/>
            </a:pPr>
            <a:r>
              <a:rPr lang="en-US" sz="2400" dirty="0">
                <a:solidFill>
                  <a:srgbClr val="00B0F0"/>
                </a:solidFill>
              </a:rPr>
              <a:t>Vehicles on Air . </a:t>
            </a:r>
          </a:p>
        </p:txBody>
      </p:sp>
      <p:pic>
        <p:nvPicPr>
          <p:cNvPr id="7" name="Google Shape;55;p13">
            <a:extLst>
              <a:ext uri="{FF2B5EF4-FFF2-40B4-BE49-F238E27FC236}">
                <a16:creationId xmlns:a16="http://schemas.microsoft.com/office/drawing/2014/main" id="{2B2B6C23-E774-4BC3-BA25-D600DB930A85}"/>
              </a:ext>
            </a:extLst>
          </p:cNvPr>
          <p:cNvPicPr preferRelativeResize="0"/>
          <p:nvPr/>
        </p:nvPicPr>
        <p:blipFill>
          <a:blip r:embed="rId3"/>
          <a:stretch>
            <a:fillRect/>
          </a:stretch>
        </p:blipFill>
        <p:spPr>
          <a:xfrm>
            <a:off x="7108437" y="4227269"/>
            <a:ext cx="1983011" cy="8492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 name="Google Shape;55;p13">
            <a:extLst>
              <a:ext uri="{FF2B5EF4-FFF2-40B4-BE49-F238E27FC236}">
                <a16:creationId xmlns:a16="http://schemas.microsoft.com/office/drawing/2014/main" id="{C7BFE45F-DB22-4E55-9AAC-8B8D2DB31E2C}"/>
              </a:ext>
            </a:extLst>
          </p:cNvPr>
          <p:cNvPicPr preferRelativeResize="0"/>
          <p:nvPr/>
        </p:nvPicPr>
        <p:blipFill>
          <a:blip r:embed="rId3"/>
          <a:stretch>
            <a:fillRect/>
          </a:stretch>
        </p:blipFill>
        <p:spPr>
          <a:xfrm>
            <a:off x="7108437" y="4227269"/>
            <a:ext cx="1983011" cy="849226"/>
          </a:xfrm>
          <a:prstGeom prst="rect">
            <a:avLst/>
          </a:prstGeom>
          <a:noFill/>
          <a:ln>
            <a:noFill/>
          </a:ln>
        </p:spPr>
      </p:pic>
      <p:sp>
        <p:nvSpPr>
          <p:cNvPr id="8" name="TextBox 7">
            <a:extLst>
              <a:ext uri="{FF2B5EF4-FFF2-40B4-BE49-F238E27FC236}">
                <a16:creationId xmlns:a16="http://schemas.microsoft.com/office/drawing/2014/main" id="{80ED0C1A-8682-4E01-AA25-FD9F8C3C63E5}"/>
              </a:ext>
            </a:extLst>
          </p:cNvPr>
          <p:cNvSpPr txBox="1"/>
          <p:nvPr/>
        </p:nvSpPr>
        <p:spPr>
          <a:xfrm>
            <a:off x="236220" y="192026"/>
            <a:ext cx="8503920" cy="523220"/>
          </a:xfrm>
          <a:prstGeom prst="rect">
            <a:avLst/>
          </a:prstGeom>
          <a:noFill/>
        </p:spPr>
        <p:txBody>
          <a:bodyPr wrap="square">
            <a:spAutoFit/>
          </a:bodyPr>
          <a:lstStyle/>
          <a:p>
            <a:pPr marL="461963"/>
            <a:r>
              <a:rPr lang="en-US" sz="2800" b="1" dirty="0"/>
              <a:t>Today’s Topic is :    </a:t>
            </a:r>
            <a:r>
              <a:rPr lang="en-US" sz="2800" b="1" dirty="0">
                <a:solidFill>
                  <a:srgbClr val="002060"/>
                </a:solidFill>
              </a:rPr>
              <a:t>VEHICLES ON  LAND</a:t>
            </a:r>
          </a:p>
        </p:txBody>
      </p:sp>
      <p:pic>
        <p:nvPicPr>
          <p:cNvPr id="4" name="Picture 3">
            <a:extLst>
              <a:ext uri="{FF2B5EF4-FFF2-40B4-BE49-F238E27FC236}">
                <a16:creationId xmlns:a16="http://schemas.microsoft.com/office/drawing/2014/main" id="{B50E3A22-06FE-49E0-80CA-B645AE8E1C20}"/>
              </a:ext>
            </a:extLst>
          </p:cNvPr>
          <p:cNvPicPr>
            <a:picLocks noChangeAspect="1"/>
          </p:cNvPicPr>
          <p:nvPr/>
        </p:nvPicPr>
        <p:blipFill>
          <a:blip r:embed="rId4"/>
          <a:stretch>
            <a:fillRect/>
          </a:stretch>
        </p:blipFill>
        <p:spPr>
          <a:xfrm>
            <a:off x="573405" y="775760"/>
            <a:ext cx="7997190" cy="3369520"/>
          </a:xfrm>
          <a:prstGeom prst="rect">
            <a:avLst/>
          </a:prstGeom>
          <a:ln w="57150">
            <a:solidFill>
              <a:schemeClr val="tx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5" name="Google Shape;55;p13">
            <a:extLst>
              <a:ext uri="{FF2B5EF4-FFF2-40B4-BE49-F238E27FC236}">
                <a16:creationId xmlns:a16="http://schemas.microsoft.com/office/drawing/2014/main" id="{C0076160-9B7A-4541-A7A4-76709DA00772}"/>
              </a:ext>
            </a:extLst>
          </p:cNvPr>
          <p:cNvPicPr preferRelativeResize="0"/>
          <p:nvPr/>
        </p:nvPicPr>
        <p:blipFill>
          <a:blip r:embed="rId3"/>
          <a:stretch>
            <a:fillRect/>
          </a:stretch>
        </p:blipFill>
        <p:spPr>
          <a:xfrm>
            <a:off x="7108437" y="4227269"/>
            <a:ext cx="1983011" cy="849226"/>
          </a:xfrm>
          <a:prstGeom prst="rect">
            <a:avLst/>
          </a:prstGeom>
          <a:noFill/>
          <a:ln>
            <a:noFill/>
          </a:ln>
        </p:spPr>
      </p:pic>
      <p:pic>
        <p:nvPicPr>
          <p:cNvPr id="3" name="Picture 2">
            <a:extLst>
              <a:ext uri="{FF2B5EF4-FFF2-40B4-BE49-F238E27FC236}">
                <a16:creationId xmlns:a16="http://schemas.microsoft.com/office/drawing/2014/main" id="{854214A8-D376-49C3-8822-3D93238362F0}"/>
              </a:ext>
            </a:extLst>
          </p:cNvPr>
          <p:cNvPicPr>
            <a:picLocks noChangeAspect="1"/>
          </p:cNvPicPr>
          <p:nvPr/>
        </p:nvPicPr>
        <p:blipFill>
          <a:blip r:embed="rId4"/>
          <a:stretch>
            <a:fillRect/>
          </a:stretch>
        </p:blipFill>
        <p:spPr>
          <a:xfrm flipH="1">
            <a:off x="288535" y="312421"/>
            <a:ext cx="8436363" cy="3756660"/>
          </a:xfrm>
          <a:prstGeom prst="rect">
            <a:avLst/>
          </a:prstGeom>
          <a:ln w="57150">
            <a:solidFill>
              <a:schemeClr val="tx1"/>
            </a:solidFill>
          </a:ln>
        </p:spPr>
      </p:pic>
      <p:sp>
        <p:nvSpPr>
          <p:cNvPr id="8" name="Rectangle 7">
            <a:extLst>
              <a:ext uri="{FF2B5EF4-FFF2-40B4-BE49-F238E27FC236}">
                <a16:creationId xmlns:a16="http://schemas.microsoft.com/office/drawing/2014/main" id="{9D10A53A-D4CB-4C70-90F6-EE40D5199A19}"/>
              </a:ext>
            </a:extLst>
          </p:cNvPr>
          <p:cNvSpPr/>
          <p:nvPr/>
        </p:nvSpPr>
        <p:spPr>
          <a:xfrm>
            <a:off x="2674912" y="388620"/>
            <a:ext cx="1569428" cy="830997"/>
          </a:xfrm>
          <a:prstGeom prst="rect">
            <a:avLst/>
          </a:prstGeom>
        </p:spPr>
        <p:txBody>
          <a:bodyPr wrap="square">
            <a:spAutoFit/>
          </a:bodyPr>
          <a:lstStyle/>
          <a:p>
            <a:r>
              <a:rPr lang="en-US" sz="4800" b="1" dirty="0"/>
              <a:t>BUS</a:t>
            </a:r>
            <a:endParaRPr lang="en-US" sz="2000" b="1" dirty="0"/>
          </a:p>
        </p:txBody>
      </p:sp>
      <p:pic>
        <p:nvPicPr>
          <p:cNvPr id="6" name="Picture 5">
            <a:extLst>
              <a:ext uri="{FF2B5EF4-FFF2-40B4-BE49-F238E27FC236}">
                <a16:creationId xmlns:a16="http://schemas.microsoft.com/office/drawing/2014/main" id="{A4821FD6-D8F8-4860-A442-C60DA0A7D1EB}"/>
              </a:ext>
            </a:extLst>
          </p:cNvPr>
          <p:cNvPicPr>
            <a:picLocks noChangeAspect="1"/>
          </p:cNvPicPr>
          <p:nvPr/>
        </p:nvPicPr>
        <p:blipFill>
          <a:blip r:embed="rId5"/>
          <a:stretch>
            <a:fillRect/>
          </a:stretch>
        </p:blipFill>
        <p:spPr>
          <a:xfrm>
            <a:off x="288535" y="2554534"/>
            <a:ext cx="2584205" cy="151454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5" name="Google Shape;55;p13">
            <a:extLst>
              <a:ext uri="{FF2B5EF4-FFF2-40B4-BE49-F238E27FC236}">
                <a16:creationId xmlns:a16="http://schemas.microsoft.com/office/drawing/2014/main" id="{7D7E35F8-264F-4F1E-A0AC-4878906F4875}"/>
              </a:ext>
            </a:extLst>
          </p:cNvPr>
          <p:cNvPicPr preferRelativeResize="0"/>
          <p:nvPr/>
        </p:nvPicPr>
        <p:blipFill>
          <a:blip r:embed="rId3"/>
          <a:stretch>
            <a:fillRect/>
          </a:stretch>
        </p:blipFill>
        <p:spPr>
          <a:xfrm>
            <a:off x="7108437" y="4227269"/>
            <a:ext cx="1983011" cy="849226"/>
          </a:xfrm>
          <a:prstGeom prst="rect">
            <a:avLst/>
          </a:prstGeom>
          <a:noFill/>
          <a:ln>
            <a:noFill/>
          </a:ln>
        </p:spPr>
      </p:pic>
      <p:pic>
        <p:nvPicPr>
          <p:cNvPr id="2050" name="Picture 2" descr="1978 Bedford CF 220 97170 VT &amp;quot;Dormobile&amp;quot; - 2279cc straight-4 petrol engine - 110 bhp / 5.000 rpm - torque 187 Nm / 3.000 rpm - Zenith-Stromberg 175 CD-2 carburettor - four-speed manual gearbox - wheelbase 106 inch - curb weight 1472 kg&#10;&#10;- Van by Bedford Vehicles / Vauxhall Motors / General Motors UK Limited, Luton, Bedfordshire - UK.&#10;- Body work &amp;quot;Dormobile&amp;quot; by Dormobile Ltd., Folkestone, Kent - UK, owned by Martin Walter.&#10;&#10;&#10;* summer holiday season theme: Station Wagons, Vans and curiosities ☺☺!">
            <a:extLst>
              <a:ext uri="{FF2B5EF4-FFF2-40B4-BE49-F238E27FC236}">
                <a16:creationId xmlns:a16="http://schemas.microsoft.com/office/drawing/2014/main" id="{F7F2F694-C935-46D0-AD20-2DEBFD0CD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767" y="478612"/>
            <a:ext cx="1796776" cy="136508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F4E6D9E-3B49-4E62-97E4-2F1E9FFF1BBB}"/>
              </a:ext>
            </a:extLst>
          </p:cNvPr>
          <p:cNvSpPr/>
          <p:nvPr/>
        </p:nvSpPr>
        <p:spPr>
          <a:xfrm>
            <a:off x="2916722" y="330156"/>
            <a:ext cx="1472090" cy="830997"/>
          </a:xfrm>
          <a:prstGeom prst="rect">
            <a:avLst/>
          </a:prstGeom>
        </p:spPr>
        <p:txBody>
          <a:bodyPr wrap="square">
            <a:spAutoFit/>
          </a:bodyPr>
          <a:lstStyle/>
          <a:p>
            <a:r>
              <a:rPr lang="en-US" sz="4800" b="1" dirty="0"/>
              <a:t>VAN</a:t>
            </a:r>
            <a:endParaRPr lang="en-US" sz="600" b="1" dirty="0"/>
          </a:p>
        </p:txBody>
      </p:sp>
      <p:pic>
        <p:nvPicPr>
          <p:cNvPr id="3" name="Picture 2">
            <a:extLst>
              <a:ext uri="{FF2B5EF4-FFF2-40B4-BE49-F238E27FC236}">
                <a16:creationId xmlns:a16="http://schemas.microsoft.com/office/drawing/2014/main" id="{BFC183FE-DE02-4C31-90B4-4AD81087CD44}"/>
              </a:ext>
            </a:extLst>
          </p:cNvPr>
          <p:cNvPicPr>
            <a:picLocks noChangeAspect="1"/>
          </p:cNvPicPr>
          <p:nvPr/>
        </p:nvPicPr>
        <p:blipFill rotWithShape="1">
          <a:blip r:embed="rId5"/>
          <a:srcRect l="14111" t="33037" r="10555" b="18963"/>
          <a:stretch/>
        </p:blipFill>
        <p:spPr>
          <a:xfrm>
            <a:off x="791457" y="1337545"/>
            <a:ext cx="5722620" cy="3169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heel(1)">
                                      <p:cBhvr>
                                        <p:cTn id="1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 name="Google Shape;55;p13">
            <a:extLst>
              <a:ext uri="{FF2B5EF4-FFF2-40B4-BE49-F238E27FC236}">
                <a16:creationId xmlns:a16="http://schemas.microsoft.com/office/drawing/2014/main" id="{CC9569A9-1454-4837-8F63-A14D02D4E1E5}"/>
              </a:ext>
            </a:extLst>
          </p:cNvPr>
          <p:cNvPicPr preferRelativeResize="0"/>
          <p:nvPr/>
        </p:nvPicPr>
        <p:blipFill>
          <a:blip r:embed="rId3"/>
          <a:stretch>
            <a:fillRect/>
          </a:stretch>
        </p:blipFill>
        <p:spPr>
          <a:xfrm>
            <a:off x="7108437" y="4227269"/>
            <a:ext cx="1983011" cy="849226"/>
          </a:xfrm>
          <a:prstGeom prst="rect">
            <a:avLst/>
          </a:prstGeom>
          <a:noFill/>
          <a:ln>
            <a:noFill/>
          </a:ln>
        </p:spPr>
      </p:pic>
      <p:sp>
        <p:nvSpPr>
          <p:cNvPr id="2" name="Rectangle 1">
            <a:extLst>
              <a:ext uri="{FF2B5EF4-FFF2-40B4-BE49-F238E27FC236}">
                <a16:creationId xmlns:a16="http://schemas.microsoft.com/office/drawing/2014/main" id="{BD090B8E-0DD7-4C16-91C4-118726532318}"/>
              </a:ext>
            </a:extLst>
          </p:cNvPr>
          <p:cNvSpPr/>
          <p:nvPr/>
        </p:nvSpPr>
        <p:spPr>
          <a:xfrm>
            <a:off x="783039" y="725749"/>
            <a:ext cx="2733441" cy="1107996"/>
          </a:xfrm>
          <a:prstGeom prst="rect">
            <a:avLst/>
          </a:prstGeom>
        </p:spPr>
        <p:txBody>
          <a:bodyPr wrap="none">
            <a:spAutoFit/>
          </a:bodyPr>
          <a:lstStyle/>
          <a:p>
            <a:r>
              <a:rPr lang="en-US" sz="4800" b="1" dirty="0"/>
              <a:t>  </a:t>
            </a:r>
            <a:r>
              <a:rPr lang="en-US" sz="3600" b="1" dirty="0">
                <a:solidFill>
                  <a:srgbClr val="C00000"/>
                </a:solidFill>
              </a:rPr>
              <a:t>BYCYCLE</a:t>
            </a:r>
          </a:p>
          <a:p>
            <a:endParaRPr lang="en-US" sz="1800" dirty="0"/>
          </a:p>
        </p:txBody>
      </p:sp>
      <p:pic>
        <p:nvPicPr>
          <p:cNvPr id="4" name="Picture 3">
            <a:extLst>
              <a:ext uri="{FF2B5EF4-FFF2-40B4-BE49-F238E27FC236}">
                <a16:creationId xmlns:a16="http://schemas.microsoft.com/office/drawing/2014/main" id="{F17CCE04-F899-4BF8-8ABE-9FD94B0BD031}"/>
              </a:ext>
            </a:extLst>
          </p:cNvPr>
          <p:cNvPicPr>
            <a:picLocks noChangeAspect="1"/>
          </p:cNvPicPr>
          <p:nvPr/>
        </p:nvPicPr>
        <p:blipFill rotWithShape="1">
          <a:blip r:embed="rId4"/>
          <a:srcRect l="24837" t="15985" r="25315" b="12048"/>
          <a:stretch/>
        </p:blipFill>
        <p:spPr>
          <a:xfrm>
            <a:off x="617220" y="1549536"/>
            <a:ext cx="3659493" cy="3337560"/>
          </a:xfrm>
          <a:prstGeom prst="rect">
            <a:avLst/>
          </a:prstGeom>
          <a:ln w="38100">
            <a:solidFill>
              <a:schemeClr val="tx1"/>
            </a:solidFill>
          </a:ln>
        </p:spPr>
      </p:pic>
      <p:pic>
        <p:nvPicPr>
          <p:cNvPr id="7" name="Picture 2" descr="▷ Motorbike: Animated Images, Gifs, Pictures &amp;amp; Animations - 100% FREE!">
            <a:extLst>
              <a:ext uri="{FF2B5EF4-FFF2-40B4-BE49-F238E27FC236}">
                <a16:creationId xmlns:a16="http://schemas.microsoft.com/office/drawing/2014/main" id="{677818B7-4CF2-48F4-BBE6-AFABF018C59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63954" y="900129"/>
            <a:ext cx="3434349" cy="31680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25469D0-B4C9-44BF-B654-021F70764624}"/>
              </a:ext>
            </a:extLst>
          </p:cNvPr>
          <p:cNvSpPr/>
          <p:nvPr/>
        </p:nvSpPr>
        <p:spPr>
          <a:xfrm>
            <a:off x="4802447" y="314758"/>
            <a:ext cx="3595856" cy="646331"/>
          </a:xfrm>
          <a:prstGeom prst="rect">
            <a:avLst/>
          </a:prstGeom>
        </p:spPr>
        <p:txBody>
          <a:bodyPr wrap="none">
            <a:spAutoFit/>
          </a:bodyPr>
          <a:lstStyle/>
          <a:p>
            <a:r>
              <a:rPr lang="en-US" sz="3600" b="1" dirty="0">
                <a:solidFill>
                  <a:srgbClr val="C00000"/>
                </a:solidFill>
              </a:rPr>
              <a:t>MOTOR CYCLE</a:t>
            </a:r>
          </a:p>
        </p:txBody>
      </p:sp>
    </p:spTree>
    <p:extLst>
      <p:ext uri="{BB962C8B-B14F-4D97-AF65-F5344CB8AC3E}">
        <p14:creationId xmlns:p14="http://schemas.microsoft.com/office/powerpoint/2010/main" val="332447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5" name="Google Shape;55;p13">
            <a:extLst>
              <a:ext uri="{FF2B5EF4-FFF2-40B4-BE49-F238E27FC236}">
                <a16:creationId xmlns:a16="http://schemas.microsoft.com/office/drawing/2014/main" id="{9D6890DE-6300-484F-930B-C947B6A9DF7D}"/>
              </a:ext>
            </a:extLst>
          </p:cNvPr>
          <p:cNvPicPr preferRelativeResize="0"/>
          <p:nvPr/>
        </p:nvPicPr>
        <p:blipFill>
          <a:blip r:embed="rId3"/>
          <a:stretch>
            <a:fillRect/>
          </a:stretch>
        </p:blipFill>
        <p:spPr>
          <a:xfrm>
            <a:off x="7108437" y="4227269"/>
            <a:ext cx="1983011" cy="849226"/>
          </a:xfrm>
          <a:prstGeom prst="rect">
            <a:avLst/>
          </a:prstGeom>
          <a:noFill/>
          <a:ln>
            <a:noFill/>
          </a:ln>
        </p:spPr>
      </p:pic>
      <p:sp>
        <p:nvSpPr>
          <p:cNvPr id="4" name="Rectangle 3">
            <a:extLst>
              <a:ext uri="{FF2B5EF4-FFF2-40B4-BE49-F238E27FC236}">
                <a16:creationId xmlns:a16="http://schemas.microsoft.com/office/drawing/2014/main" id="{E6EA7828-35F4-43C8-9C54-CD37BF5664AB}"/>
              </a:ext>
            </a:extLst>
          </p:cNvPr>
          <p:cNvSpPr/>
          <p:nvPr/>
        </p:nvSpPr>
        <p:spPr>
          <a:xfrm>
            <a:off x="1897117" y="264944"/>
            <a:ext cx="4115064" cy="646331"/>
          </a:xfrm>
          <a:prstGeom prst="rect">
            <a:avLst/>
          </a:prstGeom>
        </p:spPr>
        <p:txBody>
          <a:bodyPr wrap="square">
            <a:spAutoFit/>
          </a:bodyPr>
          <a:lstStyle/>
          <a:p>
            <a:r>
              <a:rPr lang="en-US" sz="3600" b="1" dirty="0">
                <a:solidFill>
                  <a:srgbClr val="FF3300"/>
                </a:solidFill>
              </a:rPr>
              <a:t>BULLOCKCART</a:t>
            </a:r>
          </a:p>
        </p:txBody>
      </p:sp>
      <p:pic>
        <p:nvPicPr>
          <p:cNvPr id="2050" name="Picture 2" descr="Cow Village GIF - Find &amp;amp; Share on GIPHY">
            <a:extLst>
              <a:ext uri="{FF2B5EF4-FFF2-40B4-BE49-F238E27FC236}">
                <a16:creationId xmlns:a16="http://schemas.microsoft.com/office/drawing/2014/main" id="{CA607E8C-13B0-40CB-AEB2-BFC06FE69A7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502" y="911275"/>
            <a:ext cx="6386095" cy="38297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10" name="Google Shape;55;p13">
            <a:extLst>
              <a:ext uri="{FF2B5EF4-FFF2-40B4-BE49-F238E27FC236}">
                <a16:creationId xmlns:a16="http://schemas.microsoft.com/office/drawing/2014/main" id="{D842DDCB-243C-4960-99FB-72CF11CB14E8}"/>
              </a:ext>
            </a:extLst>
          </p:cNvPr>
          <p:cNvPicPr preferRelativeResize="0"/>
          <p:nvPr/>
        </p:nvPicPr>
        <p:blipFill>
          <a:blip r:embed="rId3"/>
          <a:stretch>
            <a:fillRect/>
          </a:stretch>
        </p:blipFill>
        <p:spPr>
          <a:xfrm>
            <a:off x="7108437" y="4227269"/>
            <a:ext cx="1983011" cy="849226"/>
          </a:xfrm>
          <a:prstGeom prst="rect">
            <a:avLst/>
          </a:prstGeom>
          <a:noFill/>
          <a:ln>
            <a:noFill/>
          </a:ln>
        </p:spPr>
      </p:pic>
      <p:sp>
        <p:nvSpPr>
          <p:cNvPr id="4" name="Rectangle 3">
            <a:extLst>
              <a:ext uri="{FF2B5EF4-FFF2-40B4-BE49-F238E27FC236}">
                <a16:creationId xmlns:a16="http://schemas.microsoft.com/office/drawing/2014/main" id="{591EC95B-7A93-40F4-9A82-A1D9904CEAAC}"/>
              </a:ext>
            </a:extLst>
          </p:cNvPr>
          <p:cNvSpPr/>
          <p:nvPr/>
        </p:nvSpPr>
        <p:spPr>
          <a:xfrm>
            <a:off x="1485900" y="502921"/>
            <a:ext cx="4632960" cy="707886"/>
          </a:xfrm>
          <a:prstGeom prst="rect">
            <a:avLst/>
          </a:prstGeom>
        </p:spPr>
        <p:txBody>
          <a:bodyPr wrap="square">
            <a:spAutoFit/>
          </a:bodyPr>
          <a:lstStyle/>
          <a:p>
            <a:r>
              <a:rPr lang="en-US" sz="4000" b="1" dirty="0"/>
              <a:t>AUTO RICKSHAW</a:t>
            </a:r>
          </a:p>
        </p:txBody>
      </p:sp>
      <p:pic>
        <p:nvPicPr>
          <p:cNvPr id="4098" name="Picture 2" descr="Auto Wala by Kapil Gopinathan on Dribbble">
            <a:extLst>
              <a:ext uri="{FF2B5EF4-FFF2-40B4-BE49-F238E27FC236}">
                <a16:creationId xmlns:a16="http://schemas.microsoft.com/office/drawing/2014/main" id="{970428AD-6C59-4962-B624-CDE70376A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 y="1289611"/>
            <a:ext cx="6347460" cy="34560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Bajaj Auto Rickshaw at Best Price in Dombivli, Maharashtra | MAHAVEER IMPEX">
            <a:extLst>
              <a:ext uri="{FF2B5EF4-FFF2-40B4-BE49-F238E27FC236}">
                <a16:creationId xmlns:a16="http://schemas.microsoft.com/office/drawing/2014/main" id="{A53CB6B1-321E-44B1-AF00-B2B93B8232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80" t="16000" r="6319" b="17600"/>
          <a:stretch/>
        </p:blipFill>
        <p:spPr bwMode="auto">
          <a:xfrm>
            <a:off x="7200900" y="567476"/>
            <a:ext cx="1341120" cy="1171715"/>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983</TotalTime>
  <Words>134</Words>
  <Application>Microsoft Office PowerPoint</Application>
  <PresentationFormat>On-screen Show (16:9)</PresentationFormat>
  <Paragraphs>30</Paragraphs>
  <Slides>12</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Arial</vt:lpstr>
      <vt:lpstr>Wingdings</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Sudhir</cp:lastModifiedBy>
  <cp:revision>28</cp:revision>
  <dcterms:created xsi:type="dcterms:W3CDTF">2020-06-25T07:27:00Z</dcterms:created>
  <dcterms:modified xsi:type="dcterms:W3CDTF">2021-08-11T03:09:15Z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1033-11.2.0.9431</vt:lpwstr>
  </property>
</Properties>
</file>