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2"/>
  </p:notesMasterIdLst>
  <p:sldIdLst>
    <p:sldId id="256" r:id="rId2"/>
    <p:sldId id="264" r:id="rId3"/>
    <p:sldId id="263" r:id="rId4"/>
    <p:sldId id="257" r:id="rId5"/>
    <p:sldId id="266" r:id="rId6"/>
    <p:sldId id="258" r:id="rId7"/>
    <p:sldId id="260" r:id="rId8"/>
    <p:sldId id="265" r:id="rId9"/>
    <p:sldId id="262" r:id="rId10"/>
    <p:sldId id="259"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1600"/>
              </a:spcBef>
              <a:spcAft>
                <a:spcPts val="160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video" Target="file:///C:\Users\HP\Downloads\videoplayback.mp4"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srcRect/>
          <a:stretch>
            <a:fill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srcRect/>
          <a:stretch>
            <a:fillRect/>
          </a:stretch>
        </p:blipFill>
        <p:spPr>
          <a:xfrm>
            <a:off x="7359201" y="256266"/>
            <a:ext cx="1448470" cy="447927"/>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r>
              <a:rPr 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The </a:t>
            </a:r>
            <a:r>
              <a:rPr lang="en-IN" alt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B</a:t>
            </a:r>
            <a:r>
              <a:rPr 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lue </a:t>
            </a:r>
            <a:r>
              <a:rPr lang="en-IN" alt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U</a:t>
            </a:r>
            <a:r>
              <a:rPr 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mbrella</a:t>
            </a:r>
          </a:p>
          <a:p>
            <a:pPr marL="0" marR="0" lvl="0" indent="0" algn="ctr" rtl="0">
              <a:lnSpc>
                <a:spcPct val="100000"/>
              </a:lnSpc>
              <a:spcBef>
                <a:spcPts val="0"/>
              </a:spcBef>
              <a:spcAft>
                <a:spcPts val="0"/>
              </a:spcAft>
              <a:buClr>
                <a:srgbClr val="000000"/>
              </a:buClr>
              <a:buSzPts val="3100"/>
              <a:buFont typeface="Arial" panose="020B0604020202020204"/>
              <a:buNone/>
            </a:pPr>
            <a:r>
              <a:rPr lang="en-US" altLang="en-GB" sz="2500" b="0" i="0" u="none" strike="noStrike" cap="none">
                <a:solidFill>
                  <a:srgbClr val="000000"/>
                </a:solidFill>
                <a:latin typeface="Calibri" panose="020F0502020204030204"/>
                <a:ea typeface="Calibri" panose="020F0502020204030204"/>
                <a:cs typeface="Calibri" panose="020F0502020204030204"/>
                <a:sym typeface="Calibri" panose="020F0502020204030204"/>
              </a:rPr>
              <a:t>By Ruskin Bond</a:t>
            </a: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SUBJECT :</a:t>
            </a:r>
            <a:r>
              <a:rPr lang="en-IN" altLang="en-GB" b="1"/>
              <a:t> </a:t>
            </a:r>
            <a:r>
              <a:rPr lang="en-US" altLang="en-GB" b="1"/>
              <a:t>English</a:t>
            </a:r>
            <a:endParaRPr b="1"/>
          </a:p>
          <a:p>
            <a:pPr marL="0" lvl="0" indent="0" algn="l" rtl="0">
              <a:spcBef>
                <a:spcPts val="0"/>
              </a:spcBef>
              <a:spcAft>
                <a:spcPts val="0"/>
              </a:spcAft>
              <a:buNone/>
            </a:pPr>
            <a:r>
              <a:rPr lang="en-GB" b="1"/>
              <a:t>CHAPTER NUMBER:</a:t>
            </a:r>
            <a:r>
              <a:rPr lang="en-US" altLang="en-GB" b="1"/>
              <a:t> 6</a:t>
            </a:r>
            <a:endParaRPr b="1"/>
          </a:p>
          <a:p>
            <a:pPr marL="0" lvl="0" indent="0" algn="l" rtl="0">
              <a:spcBef>
                <a:spcPts val="0"/>
              </a:spcBef>
              <a:spcAft>
                <a:spcPts val="0"/>
              </a:spcAft>
              <a:buNone/>
            </a:pPr>
            <a:r>
              <a:rPr lang="en-GB" b="1"/>
              <a:t>CHAPTER NAME :The </a:t>
            </a:r>
            <a:r>
              <a:rPr lang="en-IN" altLang="en-GB" b="1"/>
              <a:t>B</a:t>
            </a:r>
            <a:r>
              <a:rPr lang="en-GB" b="1"/>
              <a:t>lue </a:t>
            </a:r>
            <a:r>
              <a:rPr lang="en-IN" altLang="en-GB" b="1"/>
              <a:t>U</a:t>
            </a:r>
            <a:r>
              <a:rPr lang="en-GB" b="1"/>
              <a:t>mbrella</a:t>
            </a:r>
          </a:p>
          <a:p>
            <a:pPr marL="0" lvl="0" indent="0" algn="l" rtl="0">
              <a:spcBef>
                <a:spcPts val="0"/>
              </a:spcBef>
              <a:spcAft>
                <a:spcPts val="0"/>
              </a:spcAft>
              <a:buNone/>
            </a:pPr>
            <a:r>
              <a:rPr lang="en-IN" altLang="en-GB" b="1"/>
              <a:t>PERIOD: 1</a:t>
            </a:r>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55;p13"/>
          <p:cNvPicPr preferRelativeResize="0"/>
          <p:nvPr/>
        </p:nvPicPr>
        <p:blipFill rotWithShape="1">
          <a:blip r:embed="rId3" cstate="print"/>
          <a:srcRect/>
          <a:stretch>
            <a:fillRect/>
          </a:stretch>
        </p:blipFill>
        <p:spPr>
          <a:xfrm>
            <a:off x="7651289" y="170021"/>
            <a:ext cx="1492711" cy="47111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725214"/>
            <a:ext cx="8520600" cy="3709041"/>
          </a:xfrm>
        </p:spPr>
        <p:txBody>
          <a:bodyPr/>
          <a:lstStyle/>
          <a:p>
            <a:pPr marL="114300" indent="0">
              <a:buNone/>
            </a:pPr>
            <a:r>
              <a:rPr lang="en-GB" sz="2000" b="1" dirty="0" smtClean="0">
                <a:solidFill>
                  <a:srgbClr val="FF0000"/>
                </a:solidFill>
                <a:latin typeface="Calibri" panose="020F0502020204030204" charset="0"/>
                <a:cs typeface="Calibri" panose="020F0502020204030204" charset="0"/>
                <a:sym typeface="+mn-ea"/>
              </a:rPr>
              <a:t>G</a:t>
            </a:r>
            <a:r>
              <a:rPr lang="en-IN" altLang="en-GB" sz="2000" b="1" dirty="0" err="1" smtClean="0">
                <a:solidFill>
                  <a:srgbClr val="FF0000"/>
                </a:solidFill>
                <a:latin typeface="Calibri" panose="020F0502020204030204" charset="0"/>
                <a:cs typeface="Calibri" panose="020F0502020204030204" charset="0"/>
                <a:sym typeface="+mn-ea"/>
              </a:rPr>
              <a:t>eneral</a:t>
            </a:r>
            <a:r>
              <a:rPr lang="en-IN" altLang="en-GB" sz="2000" b="1" dirty="0" smtClean="0">
                <a:solidFill>
                  <a:srgbClr val="FF0000"/>
                </a:solidFill>
                <a:latin typeface="Calibri" panose="020F0502020204030204" charset="0"/>
                <a:cs typeface="Calibri" panose="020F0502020204030204" charset="0"/>
                <a:sym typeface="+mn-ea"/>
              </a:rPr>
              <a:t> Learning </a:t>
            </a:r>
            <a:r>
              <a:rPr lang="en-IN" altLang="en-GB" sz="2000" b="1" dirty="0" smtClean="0">
                <a:solidFill>
                  <a:srgbClr val="FF0000"/>
                </a:solidFill>
                <a:latin typeface="Calibri" panose="020F0502020204030204" charset="0"/>
                <a:cs typeface="Calibri" panose="020F0502020204030204" charset="0"/>
                <a:sym typeface="+mn-ea"/>
              </a:rPr>
              <a:t>Outcomes</a:t>
            </a:r>
            <a:endParaRPr lang="en-IN" altLang="en-GB" sz="2000" b="1" dirty="0" smtClean="0">
              <a:solidFill>
                <a:srgbClr val="FF0000"/>
              </a:solidFill>
              <a:latin typeface="Calibri" panose="020F0502020204030204" charset="0"/>
              <a:cs typeface="Calibri" panose="020F0502020204030204" charset="0"/>
              <a:sym typeface="+mn-ea"/>
            </a:endParaRPr>
          </a:p>
          <a:p>
            <a:pPr>
              <a:buFont typeface="Arial" panose="020B0604020202020204" pitchFamily="34" charset="0"/>
              <a:buChar char="•"/>
            </a:pPr>
            <a:r>
              <a:rPr lang="en-GB" dirty="0" smtClean="0">
                <a:latin typeface="Calibri" panose="020F0502020204030204" charset="0"/>
                <a:cs typeface="Calibri" panose="020F0502020204030204" charset="0"/>
                <a:sym typeface="+mn-ea"/>
              </a:rPr>
              <a:t>Be acquainted with short story</a:t>
            </a:r>
            <a:endParaRPr lang="en-IN" altLang="en-GB" b="1" dirty="0" smtClean="0">
              <a:solidFill>
                <a:srgbClr val="FF0000"/>
              </a:solidFill>
              <a:latin typeface="Calibri" panose="020F0502020204030204" charset="0"/>
              <a:cs typeface="Calibri" panose="020F0502020204030204" charset="0"/>
              <a:sym typeface="+mn-ea"/>
            </a:endParaRPr>
          </a:p>
          <a:p>
            <a:pPr>
              <a:buFont typeface="Arial" panose="020B0604020202020204" pitchFamily="34" charset="0"/>
              <a:buChar char="•"/>
            </a:pPr>
            <a:r>
              <a:rPr lang="en-GB" dirty="0" smtClean="0">
                <a:latin typeface="Calibri" panose="020F0502020204030204" charset="0"/>
                <a:cs typeface="Calibri" panose="020F0502020204030204" charset="0"/>
                <a:sym typeface="+mn-ea"/>
              </a:rPr>
              <a:t>Develop LSRW</a:t>
            </a:r>
            <a:endParaRPr lang="en-IN" altLang="en-GB" b="1" dirty="0" smtClean="0">
              <a:solidFill>
                <a:srgbClr val="FF0000"/>
              </a:solidFill>
              <a:latin typeface="Calibri" panose="020F0502020204030204" charset="0"/>
              <a:cs typeface="Calibri" panose="020F0502020204030204" charset="0"/>
              <a:sym typeface="+mn-ea"/>
            </a:endParaRPr>
          </a:p>
          <a:p>
            <a:pPr>
              <a:buFont typeface="Arial" panose="020B0604020202020204" pitchFamily="34" charset="0"/>
              <a:buChar char="•"/>
            </a:pPr>
            <a:r>
              <a:rPr lang="en-GB" dirty="0" err="1" smtClean="0">
                <a:latin typeface="Calibri" panose="020F0502020204030204" charset="0"/>
                <a:cs typeface="Calibri" panose="020F0502020204030204" charset="0"/>
                <a:sym typeface="+mn-ea"/>
              </a:rPr>
              <a:t>Apprecia</a:t>
            </a:r>
            <a:r>
              <a:rPr lang="en-IN" altLang="en-GB" dirty="0" err="1" smtClean="0">
                <a:latin typeface="Calibri" panose="020F0502020204030204" charset="0"/>
                <a:cs typeface="Calibri" panose="020F0502020204030204" charset="0"/>
                <a:sym typeface="+mn-ea"/>
              </a:rPr>
              <a:t>te</a:t>
            </a:r>
            <a:r>
              <a:rPr lang="en-IN" altLang="en-GB" dirty="0" smtClean="0">
                <a:latin typeface="Calibri" panose="020F0502020204030204" charset="0"/>
                <a:cs typeface="Calibri" panose="020F0502020204030204" charset="0"/>
                <a:sym typeface="+mn-ea"/>
              </a:rPr>
              <a:t>  the</a:t>
            </a:r>
            <a:r>
              <a:rPr lang="en-GB" dirty="0" smtClean="0">
                <a:latin typeface="Calibri" panose="020F0502020204030204" charset="0"/>
                <a:cs typeface="Calibri" panose="020F0502020204030204" charset="0"/>
                <a:sym typeface="+mn-ea"/>
              </a:rPr>
              <a:t> varieties of style and diction in literary writing</a:t>
            </a:r>
          </a:p>
          <a:p>
            <a:pPr>
              <a:buFont typeface="Arial" panose="020B0604020202020204" pitchFamily="34" charset="0"/>
              <a:buChar char="•"/>
            </a:pPr>
            <a:r>
              <a:rPr lang="en-GB" dirty="0" smtClean="0">
                <a:latin typeface="Calibri" panose="020F0502020204030204" charset="0"/>
                <a:cs typeface="Calibri" panose="020F0502020204030204" charset="0"/>
                <a:sym typeface="+mn-ea"/>
              </a:rPr>
              <a:t>Appreciating the story, plot, characters</a:t>
            </a:r>
          </a:p>
          <a:p>
            <a:pPr marL="114300" indent="0">
              <a:buNone/>
            </a:pPr>
            <a:r>
              <a:rPr lang="en-US" b="1" dirty="0" smtClean="0">
                <a:solidFill>
                  <a:srgbClr val="FF0000"/>
                </a:solidFill>
                <a:latin typeface="Calibri" panose="020F0502020204030204" charset="0"/>
                <a:cs typeface="Calibri" panose="020F0502020204030204" charset="0"/>
              </a:rPr>
              <a:t>Existing Knowledge</a:t>
            </a:r>
            <a:endParaRPr lang="en-US" dirty="0">
              <a:latin typeface="Calibri" panose="020F0502020204030204" charset="0"/>
              <a:cs typeface="Calibri" panose="020F0502020204030204" charset="0"/>
            </a:endParaRPr>
          </a:p>
          <a:p>
            <a:pPr marL="114300" indent="0">
              <a:buNone/>
            </a:pPr>
            <a:r>
              <a:rPr lang="en-US" dirty="0" smtClean="0">
                <a:latin typeface="Calibri" panose="020F0502020204030204" charset="0"/>
                <a:cs typeface="Calibri" panose="020F0502020204030204" charset="0"/>
              </a:rPr>
              <a:t>Students are aware of </a:t>
            </a:r>
          </a:p>
          <a:p>
            <a:pPr>
              <a:buFont typeface="Arial" panose="020B0604020202020204" pitchFamily="34" charset="0"/>
              <a:buChar char="•"/>
            </a:pPr>
            <a:r>
              <a:rPr lang="en-US" dirty="0" smtClean="0">
                <a:latin typeface="Calibri" panose="020F0502020204030204" charset="0"/>
                <a:cs typeface="Calibri" panose="020F0502020204030204" charset="0"/>
              </a:rPr>
              <a:t>rainy season</a:t>
            </a:r>
          </a:p>
          <a:p>
            <a:pPr>
              <a:buFont typeface="Arial" panose="020B0604020202020204" pitchFamily="34" charset="0"/>
              <a:buChar char="•"/>
            </a:pPr>
            <a:r>
              <a:rPr lang="en-US" dirty="0" smtClean="0">
                <a:latin typeface="Calibri" panose="020F0502020204030204" charset="0"/>
                <a:cs typeface="Calibri" panose="020F0502020204030204" charset="0"/>
              </a:rPr>
              <a:t>use and importance of umbrella</a:t>
            </a:r>
          </a:p>
          <a:p>
            <a:pPr>
              <a:buFont typeface="Arial" panose="020B0604020202020204" pitchFamily="34" charset="0"/>
              <a:buChar char="•"/>
            </a:pPr>
            <a:r>
              <a:rPr lang="en-US" dirty="0" smtClean="0">
                <a:latin typeface="Calibri" panose="020F0502020204030204" charset="0"/>
                <a:cs typeface="Calibri" panose="020F0502020204030204" charset="0"/>
              </a:rPr>
              <a:t>difference between the life of village and city people</a:t>
            </a:r>
          </a:p>
          <a:p>
            <a:pPr>
              <a:buFont typeface="Arial" panose="020B0604020202020204" pitchFamily="34" charset="0"/>
              <a:buChar char="•"/>
            </a:pPr>
            <a:endParaRPr lang="en-US" b="1" dirty="0">
              <a:solidFill>
                <a:srgbClr val="FF0000"/>
              </a:solidFill>
              <a:latin typeface="Calibri" panose="020F0502020204030204" charset="0"/>
              <a:cs typeface="Calibri" panose="020F0502020204030204" charset="0"/>
            </a:endParaRPr>
          </a:p>
          <a:p>
            <a:pPr>
              <a:buNone/>
            </a:pPr>
            <a:endParaRPr lang="en-US" b="1" dirty="0">
              <a:solidFill>
                <a:srgbClr val="FF0000"/>
              </a:solidFill>
              <a:latin typeface="Calibri" panose="020F0502020204030204" charset="0"/>
              <a:cs typeface="Calibri" panose="020F0502020204030204" charset="0"/>
            </a:endParaRPr>
          </a:p>
        </p:txBody>
      </p:sp>
      <p:pic>
        <p:nvPicPr>
          <p:cNvPr id="4" name="Google Shape;63;p14"/>
          <p:cNvPicPr preferRelativeResize="0"/>
          <p:nvPr/>
        </p:nvPicPr>
        <p:blipFill rotWithShape="1">
          <a:blip r:embed="rId2"/>
          <a:srcRect/>
          <a:stretch>
            <a:fillRect/>
          </a:stretch>
        </p:blipFill>
        <p:spPr>
          <a:xfrm>
            <a:off x="7693572" y="210207"/>
            <a:ext cx="1232526" cy="46473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00" y="686763"/>
            <a:ext cx="8520600" cy="572700"/>
          </a:xfrm>
        </p:spPr>
        <p:txBody>
          <a:bodyPr/>
          <a:lstStyle/>
          <a:p>
            <a:r>
              <a:rPr lang="en-IN" altLang="en-US" sz="2000" b="1" dirty="0" smtClean="0">
                <a:solidFill>
                  <a:srgbClr val="FF0000"/>
                </a:solidFill>
                <a:latin typeface="Calibri" panose="020F0502020204030204" charset="0"/>
                <a:cs typeface="Calibri" panose="020F0502020204030204" charset="0"/>
              </a:rPr>
              <a:t>Expected Learning </a:t>
            </a:r>
            <a:r>
              <a:rPr lang="en-IN" altLang="en-US" sz="2000" b="1" dirty="0">
                <a:solidFill>
                  <a:srgbClr val="FF0000"/>
                </a:solidFill>
                <a:latin typeface="Calibri" panose="020F0502020204030204" charset="0"/>
                <a:cs typeface="Calibri" panose="020F0502020204030204" charset="0"/>
              </a:rPr>
              <a:t>Outcomes</a:t>
            </a:r>
          </a:p>
        </p:txBody>
      </p:sp>
      <p:sp>
        <p:nvSpPr>
          <p:cNvPr id="4" name="Text Placeholder 3"/>
          <p:cNvSpPr>
            <a:spLocks noGrp="1"/>
          </p:cNvSpPr>
          <p:nvPr>
            <p:ph type="body" idx="1"/>
          </p:nvPr>
        </p:nvSpPr>
        <p:spPr/>
        <p:txBody>
          <a:bodyPr/>
          <a:lstStyle/>
          <a:p>
            <a:pPr marL="114300" indent="0">
              <a:buNone/>
            </a:pPr>
            <a:r>
              <a:rPr lang="en-IN" altLang="en-US">
                <a:latin typeface="Calibri" panose="020F0502020204030204" charset="0"/>
                <a:cs typeface="Calibri" panose="020F0502020204030204" charset="0"/>
              </a:rPr>
              <a:t>Students will be able to </a:t>
            </a:r>
          </a:p>
          <a:p>
            <a:pPr>
              <a:buFont typeface="Arial" panose="020B0604020202020204" pitchFamily="34" charset="0"/>
              <a:buChar char="•"/>
            </a:pPr>
            <a:r>
              <a:rPr lang="en-IN" altLang="en-US">
                <a:latin typeface="Calibri" panose="020F0502020204030204" charset="0"/>
                <a:cs typeface="Calibri" panose="020F0502020204030204" charset="0"/>
              </a:rPr>
              <a:t>paraphrase the story in their own words</a:t>
            </a:r>
          </a:p>
          <a:p>
            <a:pPr>
              <a:buFont typeface="Arial" panose="020B0604020202020204" pitchFamily="34" charset="0"/>
              <a:buChar char="•"/>
            </a:pPr>
            <a:r>
              <a:rPr lang="en-IN" altLang="en-US">
                <a:latin typeface="Calibri" panose="020F0502020204030204" charset="0"/>
                <a:cs typeface="Calibri" panose="020F0502020204030204" charset="0"/>
              </a:rPr>
              <a:t>criticize unethical behavioral pattern through the different characters </a:t>
            </a:r>
          </a:p>
          <a:p>
            <a:pPr>
              <a:buFont typeface="Arial" panose="020B0604020202020204" pitchFamily="34" charset="0"/>
              <a:buChar char="•"/>
            </a:pPr>
            <a:r>
              <a:rPr lang="en-IN" altLang="en-US">
                <a:latin typeface="Calibri" panose="020F0502020204030204" charset="0"/>
                <a:cs typeface="Calibri" panose="020F0502020204030204" charset="0"/>
              </a:rPr>
              <a:t>judge personal interests of the characters</a:t>
            </a:r>
          </a:p>
          <a:p>
            <a:pPr>
              <a:buFont typeface="Arial" panose="020B0604020202020204" pitchFamily="34" charset="0"/>
              <a:buChar char="•"/>
            </a:pPr>
            <a:r>
              <a:rPr lang="en-IN" altLang="en-US">
                <a:latin typeface="Calibri" panose="020F0502020204030204" charset="0"/>
                <a:cs typeface="Calibri" panose="020F0502020204030204" charset="0"/>
              </a:rPr>
              <a:t>relate to the situation presented </a:t>
            </a:r>
          </a:p>
          <a:p>
            <a:pPr>
              <a:buFont typeface="Arial" panose="020B0604020202020204" pitchFamily="34" charset="0"/>
              <a:buChar char="•"/>
            </a:pPr>
            <a:r>
              <a:rPr lang="en-IN" altLang="en-US">
                <a:latin typeface="Calibri" panose="020F0502020204030204" charset="0"/>
                <a:cs typeface="Calibri" panose="020F0502020204030204" charset="0"/>
              </a:rPr>
              <a:t>compose a story on their own</a:t>
            </a:r>
          </a:p>
          <a:p>
            <a:pPr>
              <a:buFont typeface="Arial" panose="020B0604020202020204" pitchFamily="34" charset="0"/>
              <a:buChar char="•"/>
            </a:pPr>
            <a:r>
              <a:rPr lang="en-IN" altLang="en-US">
                <a:latin typeface="Calibri" panose="020F0502020204030204" charset="0"/>
                <a:cs typeface="Calibri" panose="020F0502020204030204" charset="0"/>
              </a:rPr>
              <a:t>develop the habit of letting go / giving away</a:t>
            </a:r>
          </a:p>
          <a:p>
            <a:pPr>
              <a:buFont typeface="Arial" panose="020B0604020202020204" pitchFamily="34" charset="0"/>
              <a:buChar char="•"/>
            </a:pPr>
            <a:r>
              <a:rPr lang="en-IN" altLang="en-US">
                <a:latin typeface="Calibri" panose="020F0502020204030204" charset="0"/>
                <a:cs typeface="Calibri" panose="020F0502020204030204" charset="0"/>
              </a:rPr>
              <a:t>inculcate generosity and sympathy</a:t>
            </a:r>
          </a:p>
        </p:txBody>
      </p:sp>
      <p:pic>
        <p:nvPicPr>
          <p:cNvPr id="5" name="Google Shape;63;p14"/>
          <p:cNvPicPr preferRelativeResize="0"/>
          <p:nvPr/>
        </p:nvPicPr>
        <p:blipFill rotWithShape="1">
          <a:blip r:embed="rId2"/>
          <a:srcRect/>
          <a:stretch>
            <a:fillRect/>
          </a:stretch>
        </p:blipFill>
        <p:spPr>
          <a:xfrm>
            <a:off x="7567448" y="168165"/>
            <a:ext cx="1232526" cy="47524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4"/>
          <p:cNvSpPr txBox="1"/>
          <p:nvPr/>
        </p:nvSpPr>
        <p:spPr>
          <a:xfrm>
            <a:off x="966358" y="694953"/>
            <a:ext cx="8688300" cy="780900"/>
          </a:xfrm>
          <a:prstGeom prst="rect">
            <a:avLst/>
          </a:prstGeom>
          <a:noFill/>
          <a:ln>
            <a:noFill/>
          </a:ln>
        </p:spPr>
        <p:txBody>
          <a:bodyPr spcFirstLastPara="1" wrap="square" lIns="91425" tIns="91425" rIns="91425" bIns="91425" anchor="t" anchorCtr="0">
            <a:noAutofit/>
          </a:bodyPr>
          <a:lstStyle/>
          <a:p>
            <a:pPr marL="0" indent="0">
              <a:buClr>
                <a:srgbClr val="000000"/>
              </a:buClr>
              <a:buSzPts val="2200"/>
              <a:buFont typeface="Arial" panose="020B0604020202020204"/>
              <a:buNone/>
            </a:pPr>
            <a:r>
              <a:rPr lang="en-IN" sz="2000" b="1" cap="none" dirty="0">
                <a:solidFill>
                  <a:srgbClr val="FF0000"/>
                </a:solidFill>
                <a:latin typeface="Calibri" panose="020F0502020204030204" charset="0"/>
                <a:ea typeface="Arial" panose="020B0604020202020204"/>
                <a:cs typeface="Calibri" panose="020F0502020204030204" charset="0"/>
                <a:sym typeface="Arial" panose="020B0604020202020204"/>
              </a:rPr>
              <a:t>ABOUT THE AUTHOR</a:t>
            </a:r>
            <a:endParaRPr sz="2000" b="1" cap="none">
              <a:solidFill>
                <a:srgbClr val="FF0000"/>
              </a:solidFill>
              <a:latin typeface="Calibri" panose="020F0502020204030204" charset="0"/>
              <a:ea typeface="Arial" panose="020B0604020202020204"/>
              <a:cs typeface="Calibri" panose="020F0502020204030204" charset="0"/>
              <a:sym typeface="Arial" panose="020B0604020202020204"/>
            </a:endParaRPr>
          </a:p>
          <a:p>
            <a:pPr marL="0" indent="0">
              <a:buClr>
                <a:srgbClr val="000000"/>
              </a:buClr>
              <a:buSzPts val="1800"/>
              <a:buFont typeface="Arial" panose="020B0604020202020204"/>
              <a:buNone/>
            </a:pPr>
            <a:r>
              <a:rPr lang="en-IN" sz="2000" b="1" cap="none" dirty="0">
                <a:latin typeface="Calibri" panose="020F0502020204030204" charset="0"/>
                <a:ea typeface="Arial" panose="020B0604020202020204"/>
                <a:cs typeface="Calibri" panose="020F0502020204030204" charset="0"/>
                <a:sym typeface="Arial" panose="020B0604020202020204"/>
              </a:rPr>
              <a:t>RUSKIN BOND</a:t>
            </a:r>
          </a:p>
        </p:txBody>
      </p:sp>
      <p:sp>
        <p:nvSpPr>
          <p:cNvPr id="65" name="Google Shape;65;p14"/>
          <p:cNvSpPr txBox="1"/>
          <p:nvPr/>
        </p:nvSpPr>
        <p:spPr>
          <a:xfrm>
            <a:off x="272415" y="1489075"/>
            <a:ext cx="6068695" cy="2889885"/>
          </a:xfrm>
          <a:prstGeom prst="rect">
            <a:avLst/>
          </a:prstGeom>
          <a:noFill/>
          <a:ln>
            <a:noFill/>
          </a:ln>
        </p:spPr>
        <p:txBody>
          <a:bodyPr spcFirstLastPara="1" wrap="square" lIns="91425" tIns="91425" rIns="91425" bIns="91425" anchor="t" anchorCtr="0">
            <a:noAutofit/>
          </a:bodyPr>
          <a:lstStyle/>
          <a:p>
            <a:pPr marL="285750" indent="-285750">
              <a:buClr>
                <a:srgbClr val="000000"/>
              </a:buClr>
              <a:buSzPts val="1400"/>
              <a:buFont typeface="Wingdings" panose="05000000000000000000" charset="0"/>
              <a:buChar char="§"/>
            </a:pPr>
            <a:r>
              <a:rPr>
                <a:latin typeface="Calibri" panose="020F0502020204030204"/>
                <a:ea typeface="Calibri" panose="020F0502020204030204"/>
                <a:cs typeface="Calibri" panose="020F0502020204030204"/>
                <a:sym typeface="Calibri" panose="020F0502020204030204"/>
              </a:rPr>
              <a:t>Ruskin Bond is an Indian author of British descent. </a:t>
            </a:r>
          </a:p>
          <a:p>
            <a:pPr marL="0" indent="0">
              <a:buClr>
                <a:srgbClr val="000000"/>
              </a:buClr>
              <a:buSzPts val="1400"/>
              <a:buFont typeface="Wingdings" panose="05000000000000000000" charset="0"/>
              <a:buNone/>
            </a:pPr>
            <a:endParaRPr>
              <a:latin typeface="Calibri" panose="020F0502020204030204"/>
              <a:ea typeface="Calibri" panose="020F0502020204030204"/>
              <a:cs typeface="Calibri" panose="020F0502020204030204"/>
              <a:sym typeface="Calibri" panose="020F0502020204030204"/>
            </a:endParaRPr>
          </a:p>
          <a:p>
            <a:pPr marL="285750" indent="-285750">
              <a:buClr>
                <a:srgbClr val="000000"/>
              </a:buClr>
              <a:buSzPts val="1400"/>
              <a:buFont typeface="Wingdings" panose="05000000000000000000" charset="0"/>
              <a:buChar char="§"/>
            </a:pPr>
            <a:r>
              <a:rPr>
                <a:latin typeface="Calibri" panose="020F0502020204030204"/>
                <a:ea typeface="Calibri" panose="020F0502020204030204"/>
                <a:cs typeface="Calibri" panose="020F0502020204030204"/>
                <a:sym typeface="Calibri" panose="020F0502020204030204"/>
              </a:rPr>
              <a:t>He grew up in Jamnagar, Simla, New Delhi, and Dehradun. Apart from three years in the UK, he has spent all his life in India, and now he lives in Mussoorie</a:t>
            </a:r>
            <a:r>
              <a:rPr lang="en-IN">
                <a:latin typeface="Calibri" panose="020F0502020204030204"/>
                <a:ea typeface="Calibri" panose="020F0502020204030204"/>
                <a:cs typeface="Calibri" panose="020F0502020204030204"/>
                <a:sym typeface="Calibri" panose="020F0502020204030204"/>
              </a:rPr>
              <a:t>.</a:t>
            </a:r>
            <a:endParaRPr lang="en-IN" cap="none">
              <a:latin typeface="Calibri" panose="020F0502020204030204"/>
              <a:ea typeface="Calibri" panose="020F0502020204030204"/>
              <a:cs typeface="Calibri" panose="020F0502020204030204"/>
              <a:sym typeface="Calibri" panose="020F0502020204030204"/>
            </a:endParaRPr>
          </a:p>
          <a:p>
            <a:pPr marL="0" indent="0">
              <a:buClr>
                <a:srgbClr val="000000"/>
              </a:buClr>
              <a:buSzPts val="1400"/>
              <a:buFont typeface="Wingdings" panose="05000000000000000000" charset="0"/>
              <a:buNone/>
            </a:pPr>
            <a:endParaRPr cap="none">
              <a:latin typeface="Calibri" panose="020F0502020204030204"/>
              <a:ea typeface="Calibri" panose="020F0502020204030204"/>
              <a:cs typeface="Calibri" panose="020F0502020204030204"/>
              <a:sym typeface="Calibri" panose="020F0502020204030204"/>
            </a:endParaRPr>
          </a:p>
          <a:p>
            <a:pPr marL="285750" indent="-285750">
              <a:buClr>
                <a:srgbClr val="000000"/>
              </a:buClr>
              <a:buSzPts val="1400"/>
              <a:buFont typeface="Wingdings" panose="05000000000000000000" charset="0"/>
              <a:buChar char="§"/>
            </a:pPr>
            <a:r>
              <a:rPr cap="none">
                <a:latin typeface="Calibri" panose="020F0502020204030204"/>
                <a:ea typeface="Calibri" panose="020F0502020204030204"/>
                <a:cs typeface="Calibri" panose="020F0502020204030204"/>
                <a:sym typeface="Calibri" panose="020F0502020204030204"/>
              </a:rPr>
              <a:t>120 titles in print – novels, a collection of short stories, poetry, essays, anthologies, and books for children.</a:t>
            </a:r>
          </a:p>
          <a:p>
            <a:pPr marL="0" indent="0">
              <a:buClr>
                <a:srgbClr val="000000"/>
              </a:buClr>
              <a:buSzPts val="1400"/>
              <a:buFont typeface="Wingdings" panose="05000000000000000000" charset="0"/>
              <a:buNone/>
            </a:pPr>
            <a:endParaRPr cap="none">
              <a:latin typeface="Calibri" panose="020F0502020204030204"/>
              <a:ea typeface="Calibri" panose="020F0502020204030204"/>
              <a:cs typeface="Calibri" panose="020F0502020204030204"/>
              <a:sym typeface="Calibri" panose="020F0502020204030204"/>
            </a:endParaRPr>
          </a:p>
          <a:p>
            <a:pPr marL="285750" indent="-285750">
              <a:buClr>
                <a:srgbClr val="000000"/>
              </a:buClr>
              <a:buSzPts val="1400"/>
              <a:buFont typeface="Wingdings" panose="05000000000000000000" charset="0"/>
              <a:buChar char="§"/>
            </a:pPr>
            <a:r>
              <a:rPr cap="none">
                <a:latin typeface="Calibri" panose="020F0502020204030204"/>
                <a:ea typeface="Calibri" panose="020F0502020204030204"/>
                <a:cs typeface="Calibri" panose="020F0502020204030204"/>
                <a:sym typeface="Calibri" panose="020F0502020204030204"/>
              </a:rPr>
              <a:t>He has also received Padma Shri in 1999, the Padma Bhushan in 2014, and two awards from Sahitya Akademi. </a:t>
            </a:r>
          </a:p>
          <a:p>
            <a:pPr marL="285750" indent="-285750">
              <a:buClr>
                <a:srgbClr val="000000"/>
              </a:buClr>
              <a:buSzPts val="1400"/>
              <a:buFont typeface="Wingdings" panose="05000000000000000000" charset="0"/>
              <a:buChar char="§"/>
            </a:pPr>
            <a:endParaRPr lang="en-IN" cap="none">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3"/>
          <a:stretch>
            <a:fillRect/>
          </a:stretch>
        </p:blipFill>
        <p:spPr>
          <a:xfrm>
            <a:off x="6341745" y="544830"/>
            <a:ext cx="2678430" cy="3519170"/>
          </a:xfrm>
          <a:prstGeom prst="rect">
            <a:avLst/>
          </a:prstGeom>
          <a:noFill/>
          <a:ln w="9525">
            <a:noFill/>
          </a:ln>
        </p:spPr>
      </p:pic>
      <p:pic>
        <p:nvPicPr>
          <p:cNvPr id="6" name="Google Shape;77;p16"/>
          <p:cNvPicPr preferRelativeResize="0"/>
          <p:nvPr/>
        </p:nvPicPr>
        <p:blipFill rotWithShape="1">
          <a:blip r:embed="rId4"/>
          <a:srcRect/>
          <a:stretch>
            <a:fillRect/>
          </a:stretch>
        </p:blipFill>
        <p:spPr>
          <a:xfrm>
            <a:off x="7911474" y="136635"/>
            <a:ext cx="1232526" cy="44370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1260" y="341630"/>
            <a:ext cx="6327775" cy="4530090"/>
          </a:xfrm>
          <a:prstGeom prst="rect">
            <a:avLst/>
          </a:prstGeom>
        </p:spPr>
      </p:pic>
      <p:pic>
        <p:nvPicPr>
          <p:cNvPr id="3" name="Google Shape;77;p16"/>
          <p:cNvPicPr preferRelativeResize="0"/>
          <p:nvPr/>
        </p:nvPicPr>
        <p:blipFill rotWithShape="1">
          <a:blip r:embed="rId3"/>
          <a:srcRect/>
          <a:stretch>
            <a:fillRect/>
          </a:stretch>
        </p:blipFill>
        <p:spPr>
          <a:xfrm>
            <a:off x="7777655" y="143206"/>
            <a:ext cx="1232526" cy="6118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playback.mp4">
            <a:hlinkClick r:id="" action="ppaction://media"/>
          </p:cNvPr>
          <p:cNvPicPr>
            <a:picLocks noRot="1" noChangeAspect="1"/>
          </p:cNvPicPr>
          <p:nvPr>
            <a:videoFile r:link="rId1"/>
          </p:nvPr>
        </p:nvPicPr>
        <p:blipFill>
          <a:blip r:embed="rId3"/>
          <a:stretch>
            <a:fillRect/>
          </a:stretch>
        </p:blipFill>
        <p:spPr>
          <a:xfrm>
            <a:off x="851338" y="191157"/>
            <a:ext cx="7252137" cy="4170636"/>
          </a:xfrm>
          <a:prstGeom prst="rect">
            <a:avLst/>
          </a:prstGeom>
        </p:spPr>
      </p:pic>
      <p:pic>
        <p:nvPicPr>
          <p:cNvPr id="6" name="Google Shape;77;p16"/>
          <p:cNvPicPr preferRelativeResize="0"/>
          <p:nvPr/>
        </p:nvPicPr>
        <p:blipFill rotWithShape="1">
          <a:blip r:embed="rId4"/>
          <a:srcRect/>
          <a:stretch>
            <a:fillRect/>
          </a:stretch>
        </p:blipFill>
        <p:spPr>
          <a:xfrm>
            <a:off x="7911474" y="157655"/>
            <a:ext cx="1232526" cy="42268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70" y="560092"/>
            <a:ext cx="8520430" cy="677545"/>
          </a:xfrm>
        </p:spPr>
        <p:txBody>
          <a:bodyPr/>
          <a:lstStyle/>
          <a:p>
            <a:r>
              <a:rPr lang="en-IN" altLang="en-US" sz="2000" b="1" dirty="0">
                <a:solidFill>
                  <a:srgbClr val="FF0000"/>
                </a:solidFill>
                <a:latin typeface="+mj-lt"/>
                <a:cs typeface="+mj-lt"/>
              </a:rPr>
              <a:t>SUMMARY</a:t>
            </a:r>
            <a:br>
              <a:rPr lang="en-IN" altLang="en-US" sz="2000" b="1" dirty="0">
                <a:solidFill>
                  <a:srgbClr val="FF0000"/>
                </a:solidFill>
                <a:latin typeface="+mj-lt"/>
                <a:cs typeface="+mj-lt"/>
              </a:rPr>
            </a:br>
            <a:r>
              <a:rPr lang="en-IN" altLang="en-US" sz="1800" b="1" dirty="0">
                <a:solidFill>
                  <a:schemeClr val="tx1"/>
                </a:solidFill>
                <a:latin typeface="+mj-lt"/>
                <a:cs typeface="+mj-lt"/>
              </a:rPr>
              <a:t>Pg 44-45</a:t>
            </a:r>
          </a:p>
        </p:txBody>
      </p:sp>
      <p:sp>
        <p:nvSpPr>
          <p:cNvPr id="3" name="Text Placeholder 2"/>
          <p:cNvSpPr>
            <a:spLocks noGrp="1"/>
          </p:cNvSpPr>
          <p:nvPr>
            <p:ph type="body" idx="1"/>
          </p:nvPr>
        </p:nvSpPr>
        <p:spPr>
          <a:xfrm>
            <a:off x="225425" y="1206500"/>
            <a:ext cx="3996690" cy="3654425"/>
          </a:xfrm>
        </p:spPr>
        <p:txBody>
          <a:bodyPr/>
          <a:lstStyle/>
          <a:p>
            <a:pPr>
              <a:buFont typeface="Arial" panose="020B0604020202020204" pitchFamily="34" charset="0"/>
              <a:buChar char="•"/>
            </a:pPr>
            <a:r>
              <a:rPr lang="en-IN" altLang="en-US" sz="1400" dirty="0">
                <a:solidFill>
                  <a:schemeClr val="accent2"/>
                </a:solidFill>
              </a:rPr>
              <a:t>The story opens in early October, rains are coming to an end and winter isn’t far.</a:t>
            </a:r>
          </a:p>
          <a:p>
            <a:pPr marL="114300" indent="0">
              <a:buFont typeface="Arial" panose="020B0604020202020204" pitchFamily="34" charset="0"/>
              <a:buNone/>
            </a:pPr>
            <a:endParaRPr lang="en-IN" altLang="en-US" sz="1400" dirty="0">
              <a:solidFill>
                <a:schemeClr val="accent2"/>
              </a:solidFill>
            </a:endParaRPr>
          </a:p>
          <a:p>
            <a:pPr>
              <a:buFont typeface="Arial" panose="020B0604020202020204" pitchFamily="34" charset="0"/>
              <a:buChar char="•"/>
            </a:pPr>
            <a:r>
              <a:rPr lang="en-IN" altLang="en-US" sz="1400" dirty="0">
                <a:solidFill>
                  <a:schemeClr val="accent2"/>
                </a:solidFill>
              </a:rPr>
              <a:t>Ram </a:t>
            </a:r>
            <a:r>
              <a:rPr lang="en-IN" altLang="en-US" sz="1400" dirty="0" err="1">
                <a:solidFill>
                  <a:schemeClr val="accent2"/>
                </a:solidFill>
              </a:rPr>
              <a:t>Bharosa</a:t>
            </a:r>
            <a:r>
              <a:rPr lang="en-IN" altLang="en-US" sz="1400" dirty="0">
                <a:solidFill>
                  <a:schemeClr val="accent2"/>
                </a:solidFill>
              </a:rPr>
              <a:t> tries to steal </a:t>
            </a:r>
            <a:r>
              <a:rPr lang="en-IN" altLang="en-US" sz="1400" dirty="0" err="1">
                <a:solidFill>
                  <a:schemeClr val="accent2"/>
                </a:solidFill>
              </a:rPr>
              <a:t>Binya’s</a:t>
            </a:r>
            <a:r>
              <a:rPr lang="en-IN" altLang="en-US" sz="1400" dirty="0">
                <a:solidFill>
                  <a:schemeClr val="accent2"/>
                </a:solidFill>
              </a:rPr>
              <a:t> umbrella.</a:t>
            </a:r>
          </a:p>
          <a:p>
            <a:pPr marL="114300" indent="0">
              <a:buFont typeface="Arial" panose="020B0604020202020204" pitchFamily="34" charset="0"/>
              <a:buNone/>
            </a:pPr>
            <a:endParaRPr lang="en-IN" altLang="en-US" sz="1400" dirty="0">
              <a:solidFill>
                <a:schemeClr val="accent2"/>
              </a:solidFill>
            </a:endParaRPr>
          </a:p>
          <a:p>
            <a:pPr>
              <a:buFont typeface="Arial" panose="020B0604020202020204" pitchFamily="34" charset="0"/>
              <a:buChar char="•"/>
            </a:pPr>
            <a:r>
              <a:rPr lang="en-IN" altLang="en-US" sz="1400" dirty="0">
                <a:solidFill>
                  <a:schemeClr val="accent2"/>
                </a:solidFill>
              </a:rPr>
              <a:t>The village people  turn against Ram </a:t>
            </a:r>
            <a:r>
              <a:rPr lang="en-IN" altLang="en-US" sz="1400" dirty="0" err="1">
                <a:solidFill>
                  <a:schemeClr val="accent2"/>
                </a:solidFill>
              </a:rPr>
              <a:t>Bharosa</a:t>
            </a:r>
            <a:r>
              <a:rPr lang="en-IN" altLang="en-US" sz="1400" dirty="0">
                <a:solidFill>
                  <a:schemeClr val="accent2"/>
                </a:solidFill>
              </a:rPr>
              <a:t>. They stop trusting the old man.</a:t>
            </a:r>
          </a:p>
          <a:p>
            <a:pPr marL="114300" indent="0">
              <a:buFont typeface="Arial" panose="020B0604020202020204" pitchFamily="34" charset="0"/>
              <a:buNone/>
            </a:pPr>
            <a:endParaRPr lang="en-IN" altLang="en-US" sz="1400" dirty="0">
              <a:solidFill>
                <a:schemeClr val="accent2"/>
              </a:solidFill>
            </a:endParaRPr>
          </a:p>
          <a:p>
            <a:pPr>
              <a:buFont typeface="Arial" panose="020B0604020202020204" pitchFamily="34" charset="0"/>
              <a:buChar char="•"/>
            </a:pPr>
            <a:r>
              <a:rPr lang="en-IN" altLang="en-US" sz="1400" dirty="0">
                <a:solidFill>
                  <a:schemeClr val="accent2"/>
                </a:solidFill>
              </a:rPr>
              <a:t>Ram is now remorseful of his actions and miserable.</a:t>
            </a:r>
          </a:p>
          <a:p>
            <a:pPr>
              <a:buNone/>
            </a:pPr>
            <a:endParaRPr lang="en-IN" altLang="en-US" sz="1400" dirty="0">
              <a:solidFill>
                <a:schemeClr val="accent2"/>
              </a:solidFill>
            </a:endParaRPr>
          </a:p>
        </p:txBody>
      </p:sp>
      <p:pic>
        <p:nvPicPr>
          <p:cNvPr id="4" name="Picture 3"/>
          <p:cNvPicPr>
            <a:picLocks noChangeAspect="1"/>
          </p:cNvPicPr>
          <p:nvPr/>
        </p:nvPicPr>
        <p:blipFill>
          <a:blip r:embed="rId2"/>
          <a:stretch>
            <a:fillRect/>
          </a:stretch>
        </p:blipFill>
        <p:spPr>
          <a:xfrm>
            <a:off x="4700905" y="850265"/>
            <a:ext cx="2913380" cy="3284220"/>
          </a:xfrm>
          <a:prstGeom prst="rect">
            <a:avLst/>
          </a:prstGeom>
        </p:spPr>
      </p:pic>
      <p:pic>
        <p:nvPicPr>
          <p:cNvPr id="70" name="Google Shape;70;p15"/>
          <p:cNvPicPr preferRelativeResize="0"/>
          <p:nvPr/>
        </p:nvPicPr>
        <p:blipFill rotWithShape="1">
          <a:blip r:embed="rId3"/>
          <a:srcRect/>
          <a:stretch>
            <a:fillRect/>
          </a:stretch>
        </p:blipFill>
        <p:spPr>
          <a:xfrm>
            <a:off x="7945821" y="147145"/>
            <a:ext cx="1064360" cy="35962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14300" indent="0">
              <a:buNone/>
            </a:pPr>
            <a:r>
              <a:rPr lang="en-IN" altLang="en-US" sz="4000" b="1" dirty="0">
                <a:solidFill>
                  <a:srgbClr val="FF0000"/>
                </a:solidFill>
                <a:latin typeface="Calibri" panose="020F0502020204030204" charset="0"/>
                <a:cs typeface="Calibri" panose="020F0502020204030204" charset="0"/>
              </a:rPr>
              <a:t>Would </a:t>
            </a:r>
            <a:r>
              <a:rPr lang="en-IN" altLang="en-US" sz="4000" b="1" dirty="0" err="1">
                <a:solidFill>
                  <a:srgbClr val="FF0000"/>
                </a:solidFill>
                <a:latin typeface="Calibri" panose="020F0502020204030204" charset="0"/>
                <a:cs typeface="Calibri" panose="020F0502020204030204" charset="0"/>
              </a:rPr>
              <a:t>Binya</a:t>
            </a:r>
            <a:r>
              <a:rPr lang="en-IN" altLang="en-US" sz="4000" b="1" dirty="0">
                <a:solidFill>
                  <a:srgbClr val="FF0000"/>
                </a:solidFill>
                <a:latin typeface="Calibri" panose="020F0502020204030204" charset="0"/>
                <a:cs typeface="Calibri" panose="020F0502020204030204" charset="0"/>
              </a:rPr>
              <a:t> let go of her </a:t>
            </a:r>
          </a:p>
          <a:p>
            <a:pPr marL="114300" indent="0">
              <a:buNone/>
            </a:pPr>
            <a:r>
              <a:rPr lang="en-IN" altLang="en-US" sz="4000" b="1" dirty="0">
                <a:solidFill>
                  <a:srgbClr val="FF0000"/>
                </a:solidFill>
                <a:latin typeface="Calibri" panose="020F0502020204030204" charset="0"/>
                <a:cs typeface="Calibri" panose="020F0502020204030204" charset="0"/>
              </a:rPr>
              <a:t>most prized possession?</a:t>
            </a:r>
          </a:p>
        </p:txBody>
      </p:sp>
      <p:pic>
        <p:nvPicPr>
          <p:cNvPr id="4" name="Google Shape;77;p16"/>
          <p:cNvPicPr preferRelativeResize="0"/>
          <p:nvPr/>
        </p:nvPicPr>
        <p:blipFill rotWithShape="1">
          <a:blip r:embed="rId2"/>
          <a:srcRect/>
          <a:stretch>
            <a:fillRect/>
          </a:stretch>
        </p:blipFill>
        <p:spPr>
          <a:xfrm>
            <a:off x="7987861" y="262759"/>
            <a:ext cx="1011809" cy="54881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272" y="623701"/>
            <a:ext cx="8520600" cy="572700"/>
          </a:xfrm>
        </p:spPr>
        <p:txBody>
          <a:bodyPr/>
          <a:lstStyle/>
          <a:p>
            <a:r>
              <a:rPr lang="en-IN" altLang="en-US" sz="2000" b="1" dirty="0">
                <a:solidFill>
                  <a:srgbClr val="FF0000"/>
                </a:solidFill>
                <a:latin typeface="Calibri" panose="020F0502020204030204" charset="0"/>
                <a:cs typeface="Calibri" panose="020F0502020204030204" charset="0"/>
                <a:sym typeface="+mn-ea"/>
              </a:rPr>
              <a:t>TEST YOUR UNDERSTANDNG</a:t>
            </a:r>
            <a:r>
              <a:rPr lang="en-IN" altLang="en-US" sz="2000" b="1" dirty="0">
                <a:solidFill>
                  <a:srgbClr val="FF0000"/>
                </a:solidFill>
                <a:latin typeface="Calibri" panose="020F0502020204030204" charset="0"/>
                <a:cs typeface="Calibri" panose="020F0502020204030204" charset="0"/>
              </a:rPr>
              <a:t/>
            </a:r>
            <a:br>
              <a:rPr lang="en-IN" altLang="en-US" sz="2000" b="1" dirty="0">
                <a:solidFill>
                  <a:srgbClr val="FF0000"/>
                </a:solidFill>
                <a:latin typeface="Calibri" panose="020F0502020204030204" charset="0"/>
                <a:cs typeface="Calibri" panose="020F0502020204030204" charset="0"/>
              </a:rPr>
            </a:br>
            <a:endParaRPr lang="en-US" sz="2000" dirty="0">
              <a:latin typeface="Calibri" panose="020F0502020204030204" charset="0"/>
              <a:cs typeface="Calibri" panose="020F0502020204030204" charset="0"/>
            </a:endParaRPr>
          </a:p>
        </p:txBody>
      </p:sp>
      <p:sp>
        <p:nvSpPr>
          <p:cNvPr id="3" name="Text Placeholder 2"/>
          <p:cNvSpPr>
            <a:spLocks noGrp="1"/>
          </p:cNvSpPr>
          <p:nvPr>
            <p:ph type="body" idx="1"/>
          </p:nvPr>
        </p:nvSpPr>
        <p:spPr/>
        <p:txBody>
          <a:bodyPr/>
          <a:lstStyle/>
          <a:p>
            <a:pPr>
              <a:lnSpc>
                <a:spcPct val="155000"/>
              </a:lnSpc>
              <a:buFont typeface="+mj-lt"/>
              <a:buAutoNum type="arabicPeriod"/>
            </a:pPr>
            <a:r>
              <a:rPr lang="en-IN" altLang="en-US" dirty="0"/>
              <a:t>Who gives the umbrella to </a:t>
            </a:r>
            <a:r>
              <a:rPr lang="en-IN" altLang="en-US" dirty="0" err="1"/>
              <a:t>Binya</a:t>
            </a:r>
            <a:r>
              <a:rPr lang="en-IN" altLang="en-US" dirty="0"/>
              <a:t> and in exchange of what?</a:t>
            </a:r>
          </a:p>
          <a:p>
            <a:pPr>
              <a:lnSpc>
                <a:spcPct val="155000"/>
              </a:lnSpc>
              <a:buFont typeface="+mj-lt"/>
              <a:buAutoNum type="arabicPeriod"/>
            </a:pPr>
            <a:r>
              <a:rPr lang="en-IN" altLang="en-US" dirty="0"/>
              <a:t>Who has eyes on </a:t>
            </a:r>
            <a:r>
              <a:rPr lang="en-IN" altLang="en-US" dirty="0" err="1"/>
              <a:t>Binya’s</a:t>
            </a:r>
            <a:r>
              <a:rPr lang="en-IN" altLang="en-US" dirty="0"/>
              <a:t> umbrella?</a:t>
            </a:r>
          </a:p>
          <a:p>
            <a:pPr>
              <a:lnSpc>
                <a:spcPct val="155000"/>
              </a:lnSpc>
              <a:buFont typeface="+mj-lt"/>
              <a:buAutoNum type="arabicPeriod"/>
            </a:pPr>
            <a:r>
              <a:rPr lang="en-IN" altLang="en-US" dirty="0"/>
              <a:t>Why do the village people not trust Ram </a:t>
            </a:r>
            <a:r>
              <a:rPr lang="en-IN" altLang="en-US" dirty="0" err="1"/>
              <a:t>Bharosa</a:t>
            </a:r>
            <a:r>
              <a:rPr lang="en-IN" altLang="en-US" dirty="0"/>
              <a:t>?</a:t>
            </a:r>
          </a:p>
          <a:p>
            <a:pPr marL="114300" indent="0">
              <a:buFont typeface="+mj-lt"/>
              <a:buNone/>
            </a:pPr>
            <a:endParaRPr lang="en-IN" altLang="en-US" dirty="0"/>
          </a:p>
          <a:p>
            <a:pPr>
              <a:buFont typeface="+mj-lt"/>
              <a:buAutoNum type="arabicPeriod"/>
            </a:pPr>
            <a:endParaRPr lang="en-IN" altLang="en-US" dirty="0"/>
          </a:p>
        </p:txBody>
      </p:sp>
      <p:pic>
        <p:nvPicPr>
          <p:cNvPr id="4" name="Google Shape;77;p16"/>
          <p:cNvPicPr preferRelativeResize="0"/>
          <p:nvPr/>
        </p:nvPicPr>
        <p:blipFill rotWithShape="1">
          <a:blip r:embed="rId2"/>
          <a:srcRect/>
          <a:stretch>
            <a:fillRect/>
          </a:stretch>
        </p:blipFill>
        <p:spPr>
          <a:xfrm>
            <a:off x="7798676" y="168165"/>
            <a:ext cx="1106402" cy="47524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328</Words>
  <Application>WPS Presentation</Application>
  <PresentationFormat>On-screen Show (16:9)</PresentationFormat>
  <Paragraphs>50</Paragraphs>
  <Slides>10</Slides>
  <Notes>3</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Simple Light</vt:lpstr>
      <vt:lpstr>Slide 1</vt:lpstr>
      <vt:lpstr>Slide 2</vt:lpstr>
      <vt:lpstr>Expected Learning Outcomes</vt:lpstr>
      <vt:lpstr>Slide 4</vt:lpstr>
      <vt:lpstr>Slide 5</vt:lpstr>
      <vt:lpstr>Slide 6</vt:lpstr>
      <vt:lpstr>SUMMARY Pg 44-45</vt:lpstr>
      <vt:lpstr>Slide 8</vt:lpstr>
      <vt:lpstr>TEST YOUR UNDERSTANDNG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HP</cp:lastModifiedBy>
  <cp:revision>36</cp:revision>
  <dcterms:created xsi:type="dcterms:W3CDTF">2021-06-26T07:59:00Z</dcterms:created>
  <dcterms:modified xsi:type="dcterms:W3CDTF">2021-12-18T06:21:45Z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F687264DD9D544348C666612D6EDB4BE</vt:lpwstr>
  </property>
</Properties>
</file>